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70" r:id="rId4"/>
    <p:sldId id="276" r:id="rId5"/>
    <p:sldId id="271" r:id="rId6"/>
    <p:sldId id="273" r:id="rId7"/>
    <p:sldId id="275" r:id="rId8"/>
    <p:sldId id="274" r:id="rId9"/>
    <p:sldId id="277" r:id="rId10"/>
    <p:sldId id="278" r:id="rId11"/>
    <p:sldId id="279" r:id="rId12"/>
    <p:sldId id="280" r:id="rId13"/>
    <p:sldId id="281" r:id="rId14"/>
    <p:sldId id="282" r:id="rId15"/>
    <p:sldId id="285" r:id="rId16"/>
    <p:sldId id="283" r:id="rId17"/>
    <p:sldId id="284" r:id="rId18"/>
    <p:sldId id="288" r:id="rId19"/>
    <p:sldId id="287" r:id="rId20"/>
    <p:sldId id="286" r:id="rId21"/>
    <p:sldId id="289" r:id="rId22"/>
    <p:sldId id="290" r:id="rId23"/>
    <p:sldId id="298" r:id="rId24"/>
    <p:sldId id="307" r:id="rId25"/>
    <p:sldId id="292" r:id="rId26"/>
    <p:sldId id="291" r:id="rId27"/>
    <p:sldId id="293" r:id="rId28"/>
    <p:sldId id="294" r:id="rId29"/>
    <p:sldId id="303" r:id="rId30"/>
    <p:sldId id="256" r:id="rId31"/>
    <p:sldId id="305" r:id="rId32"/>
    <p:sldId id="306" r:id="rId33"/>
    <p:sldId id="27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2FEDF-F16F-7902-108F-D19B862B5D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5B14F6C-61C8-0DC7-8AB1-7EAA21BB96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274535F-AFB5-8CDC-06BA-46FCB3DEF9D8}"/>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5" name="Footer Placeholder 4">
            <a:extLst>
              <a:ext uri="{FF2B5EF4-FFF2-40B4-BE49-F238E27FC236}">
                <a16:creationId xmlns:a16="http://schemas.microsoft.com/office/drawing/2014/main" id="{4D871DBE-EDF1-97AA-BD62-CB277A73E8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1413591-C892-34B5-0190-A9D8516EF71A}"/>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3579570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7B343-3E74-20D3-53EC-61AD9FE48B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C599699-BFA1-D51E-4A40-0139E009F8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9AAD84-6A77-FB06-7528-95A697232452}"/>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5" name="Footer Placeholder 4">
            <a:extLst>
              <a:ext uri="{FF2B5EF4-FFF2-40B4-BE49-F238E27FC236}">
                <a16:creationId xmlns:a16="http://schemas.microsoft.com/office/drawing/2014/main" id="{694647F6-BCE3-A2A8-3077-D2A2DED60C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B6FDDD-197A-CAF0-D109-7F8871999BEB}"/>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2402852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DB75CF-D44D-BA4F-8BC2-39357D87EE1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07C5590-7521-6D80-6EFD-FB110BA2E4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8B990A-921D-952D-3A8D-32979E8EC99C}"/>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5" name="Footer Placeholder 4">
            <a:extLst>
              <a:ext uri="{FF2B5EF4-FFF2-40B4-BE49-F238E27FC236}">
                <a16:creationId xmlns:a16="http://schemas.microsoft.com/office/drawing/2014/main" id="{24F66246-F253-8BCB-C66C-3617EC1C84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C721B4-565E-E8ED-49AE-E3C3B3943B88}"/>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2274389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en-US"/>
              <a:t>Click to edit Master title style</a:t>
            </a:r>
            <a:endParaRPr/>
          </a:p>
        </p:txBody>
      </p:sp>
      <p:sp>
        <p:nvSpPr>
          <p:cNvPr id="3" name="Subtitle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8" name="Date Placeholder 7"/>
          <p:cNvSpPr>
            <a:spLocks noGrp="1"/>
          </p:cNvSpPr>
          <p:nvPr>
            <p:ph type="dt" sz="half" idx="10"/>
          </p:nvPr>
        </p:nvSpPr>
        <p:spPr/>
        <p:txBody>
          <a:bodyPr/>
          <a:lstStyle/>
          <a:p>
            <a:fld id="{9D3B9702-7FBF-4720-8670-571C5E7EEDDE}" type="datetime1">
              <a:rPr lang="en-US"/>
              <a:t>4/30/2025</a:t>
            </a:fld>
            <a:endParaRPr/>
          </a:p>
        </p:txBody>
      </p:sp>
      <p:sp>
        <p:nvSpPr>
          <p:cNvPr id="9" name="Footer Placeholder 8"/>
          <p:cNvSpPr>
            <a:spLocks noGrp="1"/>
          </p:cNvSpPr>
          <p:nvPr>
            <p:ph type="ftr" sz="quarter" idx="11"/>
          </p:nvPr>
        </p:nvSpPr>
        <p:spPr/>
        <p:txBody>
          <a:bodyPr/>
          <a:lstStyle/>
          <a:p>
            <a:endParaRPr/>
          </a:p>
        </p:txBody>
      </p:sp>
      <p:sp>
        <p:nvSpPr>
          <p:cNvPr id="10" name="Slide Number Placeholder 9"/>
          <p:cNvSpPr>
            <a:spLocks noGrp="1"/>
          </p:cNvSpPr>
          <p:nvPr>
            <p:ph type="sldNum" sz="quarter" idx="12"/>
          </p:nvPr>
        </p:nvSpPr>
        <p:spPr/>
        <p:txBody>
          <a:bodyPr/>
          <a:lstStyle/>
          <a:p>
            <a:fld id="{8FDBFFB2-86D9-4B8F-A59A-553A60B94BBE}" type="slidenum">
              <a:rPr/>
              <a:pPr/>
              <a:t>‹#›</a:t>
            </a:fld>
            <a:endParaRPr/>
          </a:p>
        </p:txBody>
      </p:sp>
    </p:spTree>
    <p:extLst>
      <p:ext uri="{BB962C8B-B14F-4D97-AF65-F5344CB8AC3E}">
        <p14:creationId xmlns:p14="http://schemas.microsoft.com/office/powerpoint/2010/main" val="2901127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B3AF48E-ABA0-4B58-B562-D1D7408067C4}" type="datetime1">
              <a:rPr lang="en-US"/>
              <a:t>4/30/2025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561385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0013" y="1600200"/>
            <a:ext cx="6400801" cy="2486025"/>
          </a:xfrm>
        </p:spPr>
        <p:txBody>
          <a:bodyPr anchor="b">
            <a:normAutofit/>
          </a:bodyPr>
          <a:lstStyle>
            <a:lvl1pPr>
              <a:defRPr sz="5200"/>
            </a:lvl1pPr>
          </a:lstStyle>
          <a:p>
            <a:r>
              <a:rPr lang="en-US"/>
              <a:t>Click to edit Master title style</a:t>
            </a:r>
            <a:endParaRPr/>
          </a:p>
        </p:txBody>
      </p:sp>
      <p:sp>
        <p:nvSpPr>
          <p:cNvPr id="3" name="Text Placeholder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2A5034C-8BD9-4B0C-893B-33834FAB227F}" type="datetime1">
              <a:rPr lang="en-US"/>
              <a:t>4/30/2025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772967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22082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7008813" y="1600200"/>
            <a:ext cx="4572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7CD787AA-CBCD-47F9-A04C-7106C508CDE4}" type="datetime1">
              <a:rPr lang="en-US"/>
              <a:t>4/30/2025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89849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2082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008813" y="2505075"/>
            <a:ext cx="4572000" cy="33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AD1CC9DD-75F5-4611-BA0B-CFB1A226639C}" type="datetime1">
              <a:rPr lang="en-US"/>
              <a:t>4/30/2025</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949616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5980F1F9-2D3D-4243-878F-D000C3F2A1C4}" type="datetime1">
              <a:rPr lang="en-US"/>
              <a:t>4/30/2025</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715963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BCBE8-1824-4658-A8BB-BECFAEB7E35A}" type="datetime1">
              <a:rPr lang="en-US"/>
              <a:t>4/30/2025</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916820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85CD17-C377-4DE5-9FCA-CC7471605C58}" type="datetime1">
              <a:rPr lang="en-US"/>
              <a:t>4/30/2025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8710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B6C13-1AD1-5785-9834-52CB54F1C0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22D180B-547D-8132-27C1-ABE6D8B819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6EFC08-4DA7-3311-51FD-C79E30567E4D}"/>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5" name="Footer Placeholder 4">
            <a:extLst>
              <a:ext uri="{FF2B5EF4-FFF2-40B4-BE49-F238E27FC236}">
                <a16:creationId xmlns:a16="http://schemas.microsoft.com/office/drawing/2014/main" id="{A1FD61A1-78EA-DC75-FFA0-C177EFC93D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D24A0B-0A45-48C1-A32D-D8170618F9FE}"/>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1545563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en-US"/>
              <a:t>Click to edit Master title style</a:t>
            </a:r>
            <a:endParaRPr/>
          </a:p>
        </p:txBody>
      </p:sp>
      <p:sp>
        <p:nvSpPr>
          <p:cNvPr id="8" name="Rounded Rectangle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3" name="Picture Placeholder 2" descr="An empty placeholder to add an image. Click on the placeholder and select the image that you wish to add."/>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BE9F02-BE96-4BAE-86A5-1FA60D24CAE2}" type="datetime1">
              <a:rPr lang="en-US"/>
              <a:t>4/30/2025</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2276591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427AEA-BBBB-4C9B-AB23-214EAA8AB789}" type="datetime1">
              <a:rPr lang="en-US"/>
              <a:t>4/30/2025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06552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65014" y="304801"/>
            <a:ext cx="1715800"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2209800" y="304801"/>
            <a:ext cx="7502814"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791CA30-F5CD-4CA0-B16A-349C6F830700}" type="datetime1">
              <a:rPr lang="en-US"/>
              <a:t>4/30/2025</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FDBFFB2-86D9-4B8F-A59A-553A60B94BBE}" type="slidenum">
              <a:rPr/>
              <a:t>‹#›</a:t>
            </a:fld>
            <a:endParaRPr/>
          </a:p>
        </p:txBody>
      </p:sp>
    </p:spTree>
    <p:extLst>
      <p:ext uri="{BB962C8B-B14F-4D97-AF65-F5344CB8AC3E}">
        <p14:creationId xmlns:p14="http://schemas.microsoft.com/office/powerpoint/2010/main" val="1526451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CD7B2-0FAB-698F-83BD-DCF9239515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29B196-D0AD-2B64-5E0D-2336E3B90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7A3896-3942-E30B-3853-1D0374B6BD14}"/>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5" name="Footer Placeholder 4">
            <a:extLst>
              <a:ext uri="{FF2B5EF4-FFF2-40B4-BE49-F238E27FC236}">
                <a16:creationId xmlns:a16="http://schemas.microsoft.com/office/drawing/2014/main" id="{D68AD091-0B2F-F755-F04D-3639FDB50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D3ACFA-91E1-AAF0-B5EC-F79E740DB218}"/>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3367695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4714-1B04-68DF-391F-D03470A2C2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1D044E-B9DC-0AFF-4C86-D8D0F87CAC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05C58B3-7656-F72A-7912-32BA187355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DCB90C3-9D22-1FE7-0B0D-0035DCAA10AF}"/>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6" name="Footer Placeholder 5">
            <a:extLst>
              <a:ext uri="{FF2B5EF4-FFF2-40B4-BE49-F238E27FC236}">
                <a16:creationId xmlns:a16="http://schemas.microsoft.com/office/drawing/2014/main" id="{64B8212A-0B46-84AD-7969-FC4F9AF3CC8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82C002-C7AE-04A4-0C57-7D290661EE26}"/>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584145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2838-CDA9-455A-35B2-969CE339AF6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7BEF75-A86B-C5B7-5B97-45A476A991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F4A9CA-9D41-EAD0-0947-CE49995A52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7BDA602-0C36-AB21-1E9A-53241C7E50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ACEAC-B2D8-0BBE-5EFC-1685BB5DFE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5E49F7-D838-2B25-9B35-B363ADDBF1B9}"/>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8" name="Footer Placeholder 7">
            <a:extLst>
              <a:ext uri="{FF2B5EF4-FFF2-40B4-BE49-F238E27FC236}">
                <a16:creationId xmlns:a16="http://schemas.microsoft.com/office/drawing/2014/main" id="{FA7BFC99-9434-05B0-4ABD-E3310ACEB79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0F6A104-B6B2-94F2-CA68-CE2A4FFB48B5}"/>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21091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36BD-9905-C2DC-5439-AD3C345E1A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5360ACD-7F10-A6E8-903F-E88A1865B992}"/>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4" name="Footer Placeholder 3">
            <a:extLst>
              <a:ext uri="{FF2B5EF4-FFF2-40B4-BE49-F238E27FC236}">
                <a16:creationId xmlns:a16="http://schemas.microsoft.com/office/drawing/2014/main" id="{C1592857-F644-2F15-06D2-C09734CAAF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8BC0B9E-D38D-6DC6-5FED-364DD55457ED}"/>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885445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D9DA69-0F97-F96F-F2A2-A25216694780}"/>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3" name="Footer Placeholder 2">
            <a:extLst>
              <a:ext uri="{FF2B5EF4-FFF2-40B4-BE49-F238E27FC236}">
                <a16:creationId xmlns:a16="http://schemas.microsoft.com/office/drawing/2014/main" id="{7B596BBC-7607-26B7-7B99-12284F5C3F7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1CD5C8-4047-3BDB-501D-399B81F31744}"/>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1009476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7D47C-073E-AD51-E48B-315B22288B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A745422-D21C-03A4-2427-C8897DE11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B856B74-FE32-00F0-3168-3AFED2179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A49964-80D5-9604-D3A7-7FFA7E395600}"/>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6" name="Footer Placeholder 5">
            <a:extLst>
              <a:ext uri="{FF2B5EF4-FFF2-40B4-BE49-F238E27FC236}">
                <a16:creationId xmlns:a16="http://schemas.microsoft.com/office/drawing/2014/main" id="{14C357F3-9A99-97F4-AA43-B7FAB3291F7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395268-1E3C-907B-0A42-670693F5B783}"/>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387301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C23C7-1FA3-6745-323C-CF9281E720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89D7BC8-6CF3-E9D1-E802-A83B42C997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345BCA6-46B5-A921-5FB3-5A32274ED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C91D95-0CEC-1832-94E6-2F296DF1D321}"/>
              </a:ext>
            </a:extLst>
          </p:cNvPr>
          <p:cNvSpPr>
            <a:spLocks noGrp="1"/>
          </p:cNvSpPr>
          <p:nvPr>
            <p:ph type="dt" sz="half" idx="10"/>
          </p:nvPr>
        </p:nvSpPr>
        <p:spPr/>
        <p:txBody>
          <a:bodyPr/>
          <a:lstStyle/>
          <a:p>
            <a:fld id="{3F4265E1-6A56-4844-B33E-6A6DAEFFAF66}" type="datetimeFigureOut">
              <a:rPr lang="en-GB" smtClean="0"/>
              <a:t>30/04/2025</a:t>
            </a:fld>
            <a:endParaRPr lang="en-GB"/>
          </a:p>
        </p:txBody>
      </p:sp>
      <p:sp>
        <p:nvSpPr>
          <p:cNvPr id="6" name="Footer Placeholder 5">
            <a:extLst>
              <a:ext uri="{FF2B5EF4-FFF2-40B4-BE49-F238E27FC236}">
                <a16:creationId xmlns:a16="http://schemas.microsoft.com/office/drawing/2014/main" id="{93181398-A64D-0528-5D22-46D4229DD7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37F6285-CFFC-F3F5-4E27-E0D6917FE26C}"/>
              </a:ext>
            </a:extLst>
          </p:cNvPr>
          <p:cNvSpPr>
            <a:spLocks noGrp="1"/>
          </p:cNvSpPr>
          <p:nvPr>
            <p:ph type="sldNum" sz="quarter" idx="12"/>
          </p:nvPr>
        </p:nvSpPr>
        <p:spPr/>
        <p:txBody>
          <a:bodyPr/>
          <a:lstStyle/>
          <a:p>
            <a:fld id="{1A07428D-9037-4E20-BA93-628995324EB4}" type="slidenum">
              <a:rPr lang="en-GB" smtClean="0"/>
              <a:t>‹#›</a:t>
            </a:fld>
            <a:endParaRPr lang="en-GB"/>
          </a:p>
        </p:txBody>
      </p:sp>
    </p:spTree>
    <p:extLst>
      <p:ext uri="{BB962C8B-B14F-4D97-AF65-F5344CB8AC3E}">
        <p14:creationId xmlns:p14="http://schemas.microsoft.com/office/powerpoint/2010/main" val="193900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2A6C8-7EA1-4B31-F18C-E4D6C420F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E30C99-CCC2-9910-B637-EA05DE1596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5D5E15-1DC8-1256-7ED8-F0B02742BF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4265E1-6A56-4844-B33E-6A6DAEFFAF66}" type="datetimeFigureOut">
              <a:rPr lang="en-GB" smtClean="0"/>
              <a:t>30/04/2025</a:t>
            </a:fld>
            <a:endParaRPr lang="en-GB"/>
          </a:p>
        </p:txBody>
      </p:sp>
      <p:sp>
        <p:nvSpPr>
          <p:cNvPr id="5" name="Footer Placeholder 4">
            <a:extLst>
              <a:ext uri="{FF2B5EF4-FFF2-40B4-BE49-F238E27FC236}">
                <a16:creationId xmlns:a16="http://schemas.microsoft.com/office/drawing/2014/main" id="{827CA20C-EA68-0F87-FF2A-D9E3D9F49B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B3DC4C8-D932-34FC-1CBB-BEF601478D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07428D-9037-4E20-BA93-628995324EB4}" type="slidenum">
              <a:rPr lang="en-GB" smtClean="0"/>
              <a:t>‹#›</a:t>
            </a:fld>
            <a:endParaRPr lang="en-GB"/>
          </a:p>
        </p:txBody>
      </p:sp>
    </p:spTree>
    <p:extLst>
      <p:ext uri="{BB962C8B-B14F-4D97-AF65-F5344CB8AC3E}">
        <p14:creationId xmlns:p14="http://schemas.microsoft.com/office/powerpoint/2010/main" val="5784872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en-US"/>
              <a:t>Click to edit Master title style</a:t>
            </a:r>
            <a:endParaRPr dirty="0"/>
          </a:p>
        </p:txBody>
      </p:sp>
      <p:sp>
        <p:nvSpPr>
          <p:cNvPr id="3" name="Text Placeholder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1100">
                <a:solidFill>
                  <a:schemeClr val="tx2"/>
                </a:solidFill>
              </a:defRPr>
            </a:lvl1pPr>
          </a:lstStyle>
          <a:p>
            <a:fld id="{9D3B9702-7FBF-4720-8670-571C5E7EEDDE}" type="datetime1">
              <a:rPr lang="en-US" smtClean="0"/>
              <a:pPr/>
              <a:t>4/30/2025</a:t>
            </a:fld>
            <a:endParaRPr lang="en-US" dirty="0"/>
          </a:p>
        </p:txBody>
      </p:sp>
      <p:sp>
        <p:nvSpPr>
          <p:cNvPr id="5" name="Footer Placeholder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1100">
                <a:solidFill>
                  <a:schemeClr val="tx2"/>
                </a:solidFill>
              </a:defRPr>
            </a:lvl1pPr>
          </a:lstStyle>
          <a:p>
            <a:endParaRPr lang="en-US"/>
          </a:p>
        </p:txBody>
      </p:sp>
      <p:sp>
        <p:nvSpPr>
          <p:cNvPr id="6" name="Slide Number Placeholder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100" b="1">
                <a:solidFill>
                  <a:srgbClr val="AB3C19"/>
                </a:solidFill>
              </a:defRPr>
            </a:lvl1pPr>
          </a:lstStyle>
          <a:p>
            <a:fld id="{8FDBFFB2-86D9-4B8F-A59A-553A60B94BBE}" type="slidenum">
              <a:rPr lang="en-US" smtClean="0"/>
              <a:pPr/>
              <a:t>‹#›</a:t>
            </a:fld>
            <a:endParaRPr lang="en-US"/>
          </a:p>
        </p:txBody>
      </p:sp>
    </p:spTree>
    <p:extLst>
      <p:ext uri="{BB962C8B-B14F-4D97-AF65-F5344CB8AC3E}">
        <p14:creationId xmlns:p14="http://schemas.microsoft.com/office/powerpoint/2010/main" val="3716838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s://photos.google.com/u/1/photo/AF1QipMahkPqBFECqfQTbxdjZ1Jl2eYATq8saSD5PxML" TargetMode="External"/><Relationship Id="rId1" Type="http://schemas.openxmlformats.org/officeDocument/2006/relationships/slideLayout" Target="../slideLayouts/slideLayout13.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B9E061F-BF00-85D3-8907-7E92D38163BA}"/>
              </a:ext>
            </a:extLst>
          </p:cNvPr>
          <p:cNvPicPr>
            <a:picLocks noChangeAspect="1"/>
          </p:cNvPicPr>
          <p:nvPr/>
        </p:nvPicPr>
        <p:blipFill rotWithShape="1">
          <a:blip r:embed="rId2"/>
          <a:srcRect l="1303" r="1791" b="1"/>
          <a:stretch/>
        </p:blipFill>
        <p:spPr>
          <a:xfrm>
            <a:off x="20" y="1282"/>
            <a:ext cx="12191980" cy="6856718"/>
          </a:xfrm>
          <a:prstGeom prst="rect">
            <a:avLst/>
          </a:prstGeom>
        </p:spPr>
      </p:pic>
    </p:spTree>
    <p:extLst>
      <p:ext uri="{BB962C8B-B14F-4D97-AF65-F5344CB8AC3E}">
        <p14:creationId xmlns:p14="http://schemas.microsoft.com/office/powerpoint/2010/main" val="2907746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0C313-36FB-FE9C-224A-57B628E7E908}"/>
              </a:ext>
            </a:extLst>
          </p:cNvPr>
          <p:cNvSpPr>
            <a:spLocks noGrp="1"/>
          </p:cNvSpPr>
          <p:nvPr>
            <p:ph type="title"/>
          </p:nvPr>
        </p:nvSpPr>
        <p:spPr>
          <a:xfrm>
            <a:off x="1032556" y="-57416"/>
            <a:ext cx="9372600" cy="1200416"/>
          </a:xfrm>
        </p:spPr>
        <p:txBody>
          <a:bodyPr anchor="b">
            <a:normAutofit/>
          </a:bodyPr>
          <a:lstStyle/>
          <a:p>
            <a:r>
              <a:rPr lang="en-GB" dirty="0"/>
              <a:t>Impact of poor attachments? </a:t>
            </a:r>
          </a:p>
        </p:txBody>
      </p:sp>
      <p:pic>
        <p:nvPicPr>
          <p:cNvPr id="4" name="Picture 3">
            <a:extLst>
              <a:ext uri="{FF2B5EF4-FFF2-40B4-BE49-F238E27FC236}">
                <a16:creationId xmlns:a16="http://schemas.microsoft.com/office/drawing/2014/main" id="{D78D1074-7613-E330-F4D7-37EB6743ADDB}"/>
              </a:ext>
            </a:extLst>
          </p:cNvPr>
          <p:cNvPicPr>
            <a:picLocks noChangeAspect="1"/>
          </p:cNvPicPr>
          <p:nvPr/>
        </p:nvPicPr>
        <p:blipFill>
          <a:blip r:embed="rId2"/>
          <a:stretch>
            <a:fillRect/>
          </a:stretch>
        </p:blipFill>
        <p:spPr>
          <a:xfrm>
            <a:off x="1256491" y="1343608"/>
            <a:ext cx="3335694" cy="3335694"/>
          </a:xfrm>
          <a:prstGeom prst="rect">
            <a:avLst/>
          </a:prstGeom>
          <a:noFill/>
        </p:spPr>
      </p:pic>
      <p:sp>
        <p:nvSpPr>
          <p:cNvPr id="3" name="Content Placeholder 2">
            <a:extLst>
              <a:ext uri="{FF2B5EF4-FFF2-40B4-BE49-F238E27FC236}">
                <a16:creationId xmlns:a16="http://schemas.microsoft.com/office/drawing/2014/main" id="{8A5C3307-73BC-5819-0F83-7EF408C182D4}"/>
              </a:ext>
            </a:extLst>
          </p:cNvPr>
          <p:cNvSpPr>
            <a:spLocks noGrp="1"/>
          </p:cNvSpPr>
          <p:nvPr>
            <p:ph sz="half" idx="2"/>
          </p:nvPr>
        </p:nvSpPr>
        <p:spPr>
          <a:xfrm>
            <a:off x="5057192" y="1446245"/>
            <a:ext cx="6523621" cy="4268755"/>
          </a:xfrm>
        </p:spPr>
        <p:txBody>
          <a:bodyPr>
            <a:normAutofit/>
          </a:bodyPr>
          <a:lstStyle/>
          <a:p>
            <a:r>
              <a:rPr lang="en-US" dirty="0"/>
              <a:t>“A very careful study of infants’ babbling and crying showed that babies from birth to six months in an orphanage were always less vocal than those in families, the difference being clearly noticeable before two months of age. This backwardness in ‘talking’ is especially characteristic of the institution children of all ages.” (Bowlby, 1965, p.23)</a:t>
            </a:r>
          </a:p>
          <a:p>
            <a:endParaRPr lang="en-US" dirty="0"/>
          </a:p>
          <a:p>
            <a:r>
              <a:rPr lang="en-US" dirty="0"/>
              <a:t>My Bulgarian Experience ….</a:t>
            </a:r>
          </a:p>
          <a:p>
            <a:endParaRPr lang="en-GB" dirty="0"/>
          </a:p>
        </p:txBody>
      </p:sp>
    </p:spTree>
    <p:extLst>
      <p:ext uri="{BB962C8B-B14F-4D97-AF65-F5344CB8AC3E}">
        <p14:creationId xmlns:p14="http://schemas.microsoft.com/office/powerpoint/2010/main" val="1953863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51442-1B89-5028-C9EC-186CF2DBE835}"/>
              </a:ext>
            </a:extLst>
          </p:cNvPr>
          <p:cNvSpPr>
            <a:spLocks noGrp="1"/>
          </p:cNvSpPr>
          <p:nvPr>
            <p:ph type="title"/>
          </p:nvPr>
        </p:nvSpPr>
        <p:spPr>
          <a:xfrm>
            <a:off x="2093913" y="0"/>
            <a:ext cx="9372600" cy="1200416"/>
          </a:xfrm>
        </p:spPr>
        <p:txBody>
          <a:bodyPr/>
          <a:lstStyle/>
          <a:p>
            <a:r>
              <a:rPr lang="en-GB" dirty="0"/>
              <a:t>Mary Ainsworth</a:t>
            </a:r>
          </a:p>
        </p:txBody>
      </p:sp>
      <p:sp>
        <p:nvSpPr>
          <p:cNvPr id="3" name="Content Placeholder 2">
            <a:extLst>
              <a:ext uri="{FF2B5EF4-FFF2-40B4-BE49-F238E27FC236}">
                <a16:creationId xmlns:a16="http://schemas.microsoft.com/office/drawing/2014/main" id="{1FED9C8C-528F-D365-8B75-0679BE5E608B}"/>
              </a:ext>
            </a:extLst>
          </p:cNvPr>
          <p:cNvSpPr>
            <a:spLocks noGrp="1"/>
          </p:cNvSpPr>
          <p:nvPr>
            <p:ph sz="half" idx="1"/>
          </p:nvPr>
        </p:nvSpPr>
        <p:spPr>
          <a:xfrm>
            <a:off x="298764" y="1600200"/>
            <a:ext cx="6481449" cy="4114800"/>
          </a:xfrm>
        </p:spPr>
        <p:txBody>
          <a:bodyPr>
            <a:normAutofit/>
          </a:bodyPr>
          <a:lstStyle/>
          <a:p>
            <a:r>
              <a:rPr lang="en-US" dirty="0"/>
              <a:t>She worked alongside Bowlby at the </a:t>
            </a:r>
            <a:r>
              <a:rPr lang="en-US" dirty="0" err="1"/>
              <a:t>Tavistock</a:t>
            </a:r>
            <a:r>
              <a:rPr lang="en-US" dirty="0"/>
              <a:t> Clinic</a:t>
            </a:r>
          </a:p>
          <a:p>
            <a:r>
              <a:rPr lang="en-US" dirty="0"/>
              <a:t>She created the “strange situation” experiment to validate Bowlby’s theory of attachment</a:t>
            </a:r>
          </a:p>
          <a:p>
            <a:r>
              <a:rPr lang="en-US" dirty="0"/>
              <a:t>The outcome of this research and further collaboration with other professionals was 4 attachment styles (Mary Main/ Peter </a:t>
            </a:r>
            <a:r>
              <a:rPr lang="en-US" dirty="0" err="1"/>
              <a:t>Fonagy</a:t>
            </a:r>
            <a:r>
              <a:rPr lang="en-US" dirty="0"/>
              <a:t>)</a:t>
            </a:r>
          </a:p>
          <a:p>
            <a:r>
              <a:rPr lang="en-US" dirty="0"/>
              <a:t>“ “Mary </a:t>
            </a:r>
            <a:r>
              <a:rPr lang="en-US" dirty="0" err="1"/>
              <a:t>Ainsworths</a:t>
            </a:r>
            <a:r>
              <a:rPr lang="en-US" dirty="0"/>
              <a:t> research…then clarified that it is the quality of the non-verbal communication in the attachment relationship that determines the infant’s security or insecurity – and along with it, the infants approach to his or her own feelings.” (Wallin,2014, p.2)</a:t>
            </a:r>
          </a:p>
          <a:p>
            <a:endParaRPr lang="en-GB" dirty="0"/>
          </a:p>
        </p:txBody>
      </p:sp>
      <p:pic>
        <p:nvPicPr>
          <p:cNvPr id="5" name="Content Placeholder 4">
            <a:extLst>
              <a:ext uri="{FF2B5EF4-FFF2-40B4-BE49-F238E27FC236}">
                <a16:creationId xmlns:a16="http://schemas.microsoft.com/office/drawing/2014/main" id="{E85D0CA5-2F6A-2D52-F44C-DB1009B8B09B}"/>
              </a:ext>
            </a:extLst>
          </p:cNvPr>
          <p:cNvPicPr>
            <a:picLocks noGrp="1" noChangeAspect="1"/>
          </p:cNvPicPr>
          <p:nvPr>
            <p:ph sz="half" idx="2"/>
          </p:nvPr>
        </p:nvPicPr>
        <p:blipFill>
          <a:blip r:embed="rId2"/>
          <a:stretch>
            <a:fillRect/>
          </a:stretch>
        </p:blipFill>
        <p:spPr>
          <a:xfrm>
            <a:off x="7953520" y="1505216"/>
            <a:ext cx="3298222" cy="3139712"/>
          </a:xfrm>
          <a:prstGeom prst="rect">
            <a:avLst/>
          </a:prstGeom>
        </p:spPr>
      </p:pic>
    </p:spTree>
    <p:extLst>
      <p:ext uri="{BB962C8B-B14F-4D97-AF65-F5344CB8AC3E}">
        <p14:creationId xmlns:p14="http://schemas.microsoft.com/office/powerpoint/2010/main" val="351498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D167-71F1-821E-820C-CB942DA2077B}"/>
              </a:ext>
            </a:extLst>
          </p:cNvPr>
          <p:cNvSpPr>
            <a:spLocks noGrp="1"/>
          </p:cNvSpPr>
          <p:nvPr>
            <p:ph type="title"/>
          </p:nvPr>
        </p:nvSpPr>
        <p:spPr/>
        <p:txBody>
          <a:bodyPr/>
          <a:lstStyle/>
          <a:p>
            <a:r>
              <a:rPr lang="en-GB" dirty="0"/>
              <a:t>   The Still Face Experiment</a:t>
            </a:r>
          </a:p>
        </p:txBody>
      </p:sp>
      <p:sp>
        <p:nvSpPr>
          <p:cNvPr id="4" name="Content Placeholder 3">
            <a:extLst>
              <a:ext uri="{FF2B5EF4-FFF2-40B4-BE49-F238E27FC236}">
                <a16:creationId xmlns:a16="http://schemas.microsoft.com/office/drawing/2014/main" id="{5B2F6CFF-F18C-0EA3-8A73-54D1A6A71A95}"/>
              </a:ext>
            </a:extLst>
          </p:cNvPr>
          <p:cNvSpPr>
            <a:spLocks noGrp="1"/>
          </p:cNvSpPr>
          <p:nvPr>
            <p:ph sz="half" idx="2"/>
          </p:nvPr>
        </p:nvSpPr>
        <p:spPr>
          <a:xfrm>
            <a:off x="1050201" y="2697933"/>
            <a:ext cx="9272179" cy="2971800"/>
          </a:xfrm>
        </p:spPr>
        <p:txBody>
          <a:bodyPr>
            <a:normAutofit/>
          </a:bodyPr>
          <a:lstStyle/>
          <a:p>
            <a:pPr marL="45720" indent="0">
              <a:buNone/>
            </a:pPr>
            <a:r>
              <a:rPr lang="en-GB" sz="2800" dirty="0"/>
              <a:t>https://www.youtube.com/watch?v=7Pcr1Rmr1rM</a:t>
            </a:r>
          </a:p>
        </p:txBody>
      </p:sp>
    </p:spTree>
    <p:extLst>
      <p:ext uri="{BB962C8B-B14F-4D97-AF65-F5344CB8AC3E}">
        <p14:creationId xmlns:p14="http://schemas.microsoft.com/office/powerpoint/2010/main" val="1564181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6F48-BE69-F5D0-0409-DA25FBABEB20}"/>
              </a:ext>
            </a:extLst>
          </p:cNvPr>
          <p:cNvSpPr>
            <a:spLocks noGrp="1"/>
          </p:cNvSpPr>
          <p:nvPr>
            <p:ph type="title"/>
          </p:nvPr>
        </p:nvSpPr>
        <p:spPr/>
        <p:txBody>
          <a:bodyPr/>
          <a:lstStyle/>
          <a:p>
            <a:r>
              <a:rPr lang="en-GB" dirty="0"/>
              <a:t>      Reflections ….</a:t>
            </a:r>
          </a:p>
        </p:txBody>
      </p:sp>
      <p:sp>
        <p:nvSpPr>
          <p:cNvPr id="3" name="Content Placeholder 2">
            <a:extLst>
              <a:ext uri="{FF2B5EF4-FFF2-40B4-BE49-F238E27FC236}">
                <a16:creationId xmlns:a16="http://schemas.microsoft.com/office/drawing/2014/main" id="{33E47A6C-3485-66DE-11E7-87EDE29D0D79}"/>
              </a:ext>
            </a:extLst>
          </p:cNvPr>
          <p:cNvSpPr>
            <a:spLocks noGrp="1"/>
          </p:cNvSpPr>
          <p:nvPr>
            <p:ph sz="half" idx="1"/>
          </p:nvPr>
        </p:nvSpPr>
        <p:spPr>
          <a:xfrm>
            <a:off x="1810694" y="2000815"/>
            <a:ext cx="7224665" cy="3424473"/>
          </a:xfrm>
        </p:spPr>
        <p:txBody>
          <a:bodyPr>
            <a:normAutofit/>
          </a:bodyPr>
          <a:lstStyle/>
          <a:p>
            <a:pPr marL="45720" indent="0">
              <a:buNone/>
            </a:pPr>
            <a:r>
              <a:rPr lang="en-GB" sz="2800" dirty="0">
                <a:highlight>
                  <a:srgbClr val="FFFF00"/>
                </a:highlight>
              </a:rPr>
              <a:t>Activity 3 ….</a:t>
            </a:r>
          </a:p>
          <a:p>
            <a:pPr marL="45720" indent="0">
              <a:buNone/>
            </a:pPr>
            <a:r>
              <a:rPr lang="en-GB" sz="2800" dirty="0"/>
              <a:t>Turn to a colleague and discuss. </a:t>
            </a:r>
          </a:p>
          <a:p>
            <a:pPr marL="45720" indent="0">
              <a:buNone/>
            </a:pPr>
            <a:r>
              <a:rPr lang="en-GB" sz="2800" dirty="0"/>
              <a:t>What you have noticed about the still face experiment?</a:t>
            </a:r>
          </a:p>
        </p:txBody>
      </p:sp>
    </p:spTree>
    <p:extLst>
      <p:ext uri="{BB962C8B-B14F-4D97-AF65-F5344CB8AC3E}">
        <p14:creationId xmlns:p14="http://schemas.microsoft.com/office/powerpoint/2010/main" val="859176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011AD-3B28-F0EB-0123-5493F57F4455}"/>
              </a:ext>
            </a:extLst>
          </p:cNvPr>
          <p:cNvSpPr>
            <a:spLocks noGrp="1"/>
          </p:cNvSpPr>
          <p:nvPr>
            <p:ph type="title"/>
          </p:nvPr>
        </p:nvSpPr>
        <p:spPr>
          <a:xfrm>
            <a:off x="239478" y="124911"/>
            <a:ext cx="6400801" cy="1038265"/>
          </a:xfrm>
        </p:spPr>
        <p:txBody>
          <a:bodyPr anchor="b">
            <a:normAutofit/>
          </a:bodyPr>
          <a:lstStyle/>
          <a:p>
            <a:r>
              <a:rPr lang="en-GB" sz="4000" dirty="0"/>
              <a:t>NEURO DRAMATIC PLAY</a:t>
            </a:r>
          </a:p>
        </p:txBody>
      </p:sp>
      <p:pic>
        <p:nvPicPr>
          <p:cNvPr id="5" name="Picture 4">
            <a:extLst>
              <a:ext uri="{FF2B5EF4-FFF2-40B4-BE49-F238E27FC236}">
                <a16:creationId xmlns:a16="http://schemas.microsoft.com/office/drawing/2014/main" id="{278C84C0-035E-3285-732B-3F237D4D2E93}"/>
              </a:ext>
            </a:extLst>
          </p:cNvPr>
          <p:cNvPicPr>
            <a:picLocks noChangeAspect="1"/>
          </p:cNvPicPr>
          <p:nvPr/>
        </p:nvPicPr>
        <p:blipFill>
          <a:blip r:embed="rId2"/>
          <a:stretch>
            <a:fillRect/>
          </a:stretch>
        </p:blipFill>
        <p:spPr>
          <a:xfrm>
            <a:off x="9202422" y="644043"/>
            <a:ext cx="2750100" cy="4147692"/>
          </a:xfrm>
          <a:prstGeom prst="rect">
            <a:avLst/>
          </a:prstGeom>
        </p:spPr>
      </p:pic>
      <p:pic>
        <p:nvPicPr>
          <p:cNvPr id="6" name="Picture 5">
            <a:extLst>
              <a:ext uri="{FF2B5EF4-FFF2-40B4-BE49-F238E27FC236}">
                <a16:creationId xmlns:a16="http://schemas.microsoft.com/office/drawing/2014/main" id="{FD9CAF0A-E10F-0331-817A-BC484D1F2BA9}"/>
              </a:ext>
            </a:extLst>
          </p:cNvPr>
          <p:cNvPicPr>
            <a:picLocks noChangeAspect="1"/>
          </p:cNvPicPr>
          <p:nvPr/>
        </p:nvPicPr>
        <p:blipFill>
          <a:blip r:embed="rId3"/>
          <a:stretch>
            <a:fillRect/>
          </a:stretch>
        </p:blipFill>
        <p:spPr>
          <a:xfrm>
            <a:off x="2145467" y="1922573"/>
            <a:ext cx="3882109" cy="2500138"/>
          </a:xfrm>
          <a:prstGeom prst="rect">
            <a:avLst/>
          </a:prstGeom>
        </p:spPr>
      </p:pic>
      <p:pic>
        <p:nvPicPr>
          <p:cNvPr id="8" name="Picture 7">
            <a:extLst>
              <a:ext uri="{FF2B5EF4-FFF2-40B4-BE49-F238E27FC236}">
                <a16:creationId xmlns:a16="http://schemas.microsoft.com/office/drawing/2014/main" id="{2BF08F07-CAE3-F9F1-2B07-D58C73BCD13B}"/>
              </a:ext>
            </a:extLst>
          </p:cNvPr>
          <p:cNvPicPr>
            <a:picLocks noChangeAspect="1"/>
          </p:cNvPicPr>
          <p:nvPr/>
        </p:nvPicPr>
        <p:blipFill>
          <a:blip r:embed="rId4"/>
          <a:stretch>
            <a:fillRect/>
          </a:stretch>
        </p:blipFill>
        <p:spPr>
          <a:xfrm>
            <a:off x="6258995" y="4200525"/>
            <a:ext cx="2619375" cy="1743075"/>
          </a:xfrm>
          <a:prstGeom prst="rect">
            <a:avLst/>
          </a:prstGeom>
        </p:spPr>
      </p:pic>
    </p:spTree>
    <p:extLst>
      <p:ext uri="{BB962C8B-B14F-4D97-AF65-F5344CB8AC3E}">
        <p14:creationId xmlns:p14="http://schemas.microsoft.com/office/powerpoint/2010/main" val="3024005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1E0CD-9402-1C87-6AD3-1BC795419A06}"/>
              </a:ext>
            </a:extLst>
          </p:cNvPr>
          <p:cNvSpPr>
            <a:spLocks noGrp="1"/>
          </p:cNvSpPr>
          <p:nvPr>
            <p:ph type="title"/>
          </p:nvPr>
        </p:nvSpPr>
        <p:spPr>
          <a:xfrm>
            <a:off x="1656914" y="307910"/>
            <a:ext cx="9372600" cy="768098"/>
          </a:xfrm>
        </p:spPr>
        <p:txBody>
          <a:bodyPr/>
          <a:lstStyle/>
          <a:p>
            <a:r>
              <a:rPr lang="en-GB" dirty="0"/>
              <a:t>                So What is NDP ……</a:t>
            </a:r>
          </a:p>
        </p:txBody>
      </p:sp>
      <p:pic>
        <p:nvPicPr>
          <p:cNvPr id="5" name="Picture 4">
            <a:extLst>
              <a:ext uri="{FF2B5EF4-FFF2-40B4-BE49-F238E27FC236}">
                <a16:creationId xmlns:a16="http://schemas.microsoft.com/office/drawing/2014/main" id="{4CA140A1-E51B-1975-538A-F0B9AE801C82}"/>
              </a:ext>
            </a:extLst>
          </p:cNvPr>
          <p:cNvPicPr>
            <a:picLocks noChangeAspect="1"/>
          </p:cNvPicPr>
          <p:nvPr/>
        </p:nvPicPr>
        <p:blipFill>
          <a:blip r:embed="rId2"/>
          <a:stretch>
            <a:fillRect/>
          </a:stretch>
        </p:blipFill>
        <p:spPr>
          <a:xfrm>
            <a:off x="2310136" y="1271951"/>
            <a:ext cx="8961897" cy="4773582"/>
          </a:xfrm>
          <a:prstGeom prst="rect">
            <a:avLst/>
          </a:prstGeom>
        </p:spPr>
      </p:pic>
    </p:spTree>
    <p:extLst>
      <p:ext uri="{BB962C8B-B14F-4D97-AF65-F5344CB8AC3E}">
        <p14:creationId xmlns:p14="http://schemas.microsoft.com/office/powerpoint/2010/main" val="202357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D4729-DB98-BDD0-CA4A-96D0B05B3EAE}"/>
              </a:ext>
            </a:extLst>
          </p:cNvPr>
          <p:cNvPicPr>
            <a:picLocks noChangeAspect="1"/>
          </p:cNvPicPr>
          <p:nvPr/>
        </p:nvPicPr>
        <p:blipFill>
          <a:blip r:embed="rId2"/>
          <a:stretch>
            <a:fillRect/>
          </a:stretch>
        </p:blipFill>
        <p:spPr>
          <a:xfrm>
            <a:off x="1978321" y="139958"/>
            <a:ext cx="9554543" cy="5374433"/>
          </a:xfrm>
          <a:prstGeom prst="rect">
            <a:avLst/>
          </a:prstGeom>
          <a:noFill/>
        </p:spPr>
      </p:pic>
    </p:spTree>
    <p:extLst>
      <p:ext uri="{BB962C8B-B14F-4D97-AF65-F5344CB8AC3E}">
        <p14:creationId xmlns:p14="http://schemas.microsoft.com/office/powerpoint/2010/main" val="2526171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D9A53-7BF2-2B4B-1B18-3C70128027C9}"/>
              </a:ext>
            </a:extLst>
          </p:cNvPr>
          <p:cNvSpPr>
            <a:spLocks noGrp="1"/>
          </p:cNvSpPr>
          <p:nvPr>
            <p:ph type="title"/>
          </p:nvPr>
        </p:nvSpPr>
        <p:spPr>
          <a:xfrm>
            <a:off x="2819400" y="503852"/>
            <a:ext cx="9372600" cy="640579"/>
          </a:xfrm>
        </p:spPr>
        <p:txBody>
          <a:bodyPr/>
          <a:lstStyle/>
          <a:p>
            <a:r>
              <a:rPr lang="en-GB" dirty="0"/>
              <a:t>		NDP consists of ……</a:t>
            </a:r>
          </a:p>
        </p:txBody>
      </p:sp>
      <p:pic>
        <p:nvPicPr>
          <p:cNvPr id="19" name="Picture 18">
            <a:extLst>
              <a:ext uri="{FF2B5EF4-FFF2-40B4-BE49-F238E27FC236}">
                <a16:creationId xmlns:a16="http://schemas.microsoft.com/office/drawing/2014/main" id="{04BC3B6A-7178-7B3F-18F8-0505329A3622}"/>
              </a:ext>
            </a:extLst>
          </p:cNvPr>
          <p:cNvPicPr>
            <a:picLocks noChangeAspect="1"/>
          </p:cNvPicPr>
          <p:nvPr/>
        </p:nvPicPr>
        <p:blipFill rotWithShape="1">
          <a:blip r:embed="rId2"/>
          <a:srcRect l="9612" r="5535"/>
          <a:stretch/>
        </p:blipFill>
        <p:spPr>
          <a:xfrm>
            <a:off x="3830670" y="1302025"/>
            <a:ext cx="5148828" cy="48727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721038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764B85-05C4-AC8B-2CB4-6900ADCF69F1}"/>
              </a:ext>
            </a:extLst>
          </p:cNvPr>
          <p:cNvPicPr>
            <a:picLocks noChangeAspect="1"/>
          </p:cNvPicPr>
          <p:nvPr/>
        </p:nvPicPr>
        <p:blipFill>
          <a:blip r:embed="rId2"/>
          <a:stretch>
            <a:fillRect/>
          </a:stretch>
        </p:blipFill>
        <p:spPr>
          <a:xfrm>
            <a:off x="2421735" y="474413"/>
            <a:ext cx="7777737" cy="5553162"/>
          </a:xfrm>
          <a:prstGeom prst="rect">
            <a:avLst/>
          </a:prstGeom>
        </p:spPr>
      </p:pic>
    </p:spTree>
    <p:extLst>
      <p:ext uri="{BB962C8B-B14F-4D97-AF65-F5344CB8AC3E}">
        <p14:creationId xmlns:p14="http://schemas.microsoft.com/office/powerpoint/2010/main" val="3716909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4F4A-A798-755F-1FE2-DFF12A5053C5}"/>
              </a:ext>
            </a:extLst>
          </p:cNvPr>
          <p:cNvSpPr>
            <a:spLocks noGrp="1"/>
          </p:cNvSpPr>
          <p:nvPr>
            <p:ph type="title"/>
          </p:nvPr>
        </p:nvSpPr>
        <p:spPr>
          <a:xfrm>
            <a:off x="1551447" y="662721"/>
            <a:ext cx="3212873" cy="2912583"/>
          </a:xfrm>
        </p:spPr>
        <p:txBody>
          <a:bodyPr>
            <a:normAutofit/>
          </a:bodyPr>
          <a:lstStyle/>
          <a:p>
            <a:r>
              <a:rPr lang="en-GB" sz="9600" dirty="0">
                <a:solidFill>
                  <a:srgbClr val="FF0000"/>
                </a:solidFill>
              </a:rPr>
              <a:t>	E</a:t>
            </a:r>
          </a:p>
        </p:txBody>
      </p:sp>
      <p:sp>
        <p:nvSpPr>
          <p:cNvPr id="3" name="Content Placeholder 2">
            <a:extLst>
              <a:ext uri="{FF2B5EF4-FFF2-40B4-BE49-F238E27FC236}">
                <a16:creationId xmlns:a16="http://schemas.microsoft.com/office/drawing/2014/main" id="{8B4C68D7-A8FA-31EF-178C-9EB0AE2EACF5}"/>
              </a:ext>
            </a:extLst>
          </p:cNvPr>
          <p:cNvSpPr>
            <a:spLocks noGrp="1"/>
          </p:cNvSpPr>
          <p:nvPr>
            <p:ph idx="1"/>
          </p:nvPr>
        </p:nvSpPr>
        <p:spPr>
          <a:xfrm>
            <a:off x="4645448" y="1340436"/>
            <a:ext cx="5077376" cy="3615612"/>
          </a:xfrm>
        </p:spPr>
        <p:txBody>
          <a:bodyPr>
            <a:normAutofit fontScale="92500" lnSpcReduction="10000"/>
          </a:bodyPr>
          <a:lstStyle/>
          <a:p>
            <a:pPr marL="45720" indent="0">
              <a:buNone/>
            </a:pPr>
            <a:r>
              <a:rPr lang="en-GB" b="1" u="sng" dirty="0">
                <a:solidFill>
                  <a:schemeClr val="tx2"/>
                </a:solidFill>
              </a:rPr>
              <a:t>0-13 months – Approximately</a:t>
            </a:r>
          </a:p>
          <a:p>
            <a:pPr marL="45720" indent="0">
              <a:buNone/>
            </a:pPr>
            <a:r>
              <a:rPr lang="en-GB" b="1" dirty="0">
                <a:solidFill>
                  <a:schemeClr val="tx2"/>
                </a:solidFill>
              </a:rPr>
              <a:t>What is me ? What is not me?</a:t>
            </a:r>
          </a:p>
          <a:p>
            <a:pPr marL="45720" indent="0">
              <a:buNone/>
            </a:pPr>
            <a:r>
              <a:rPr lang="en-GB" b="1" dirty="0">
                <a:solidFill>
                  <a:schemeClr val="tx2"/>
                </a:solidFill>
              </a:rPr>
              <a:t>What is up? What is down?</a:t>
            </a:r>
          </a:p>
          <a:p>
            <a:pPr marL="45720" indent="0">
              <a:buNone/>
            </a:pPr>
            <a:r>
              <a:rPr lang="en-GB" b="1" dirty="0">
                <a:solidFill>
                  <a:schemeClr val="tx2"/>
                </a:solidFill>
              </a:rPr>
              <a:t>Who care for me where are they</a:t>
            </a:r>
          </a:p>
          <a:p>
            <a:pPr marL="45720" indent="0">
              <a:buNone/>
            </a:pPr>
            <a:r>
              <a:rPr lang="en-GB" b="1" dirty="0">
                <a:solidFill>
                  <a:schemeClr val="tx2"/>
                </a:solidFill>
              </a:rPr>
              <a:t>I feel hungry, </a:t>
            </a:r>
          </a:p>
          <a:p>
            <a:pPr marL="45720" indent="0">
              <a:buNone/>
            </a:pPr>
            <a:r>
              <a:rPr lang="en-GB" b="1" dirty="0">
                <a:solidFill>
                  <a:schemeClr val="tx2"/>
                </a:solidFill>
              </a:rPr>
              <a:t>Change my nappy</a:t>
            </a:r>
          </a:p>
          <a:p>
            <a:pPr marL="45720" indent="0">
              <a:buNone/>
            </a:pPr>
            <a:r>
              <a:rPr lang="en-GB" b="1" dirty="0">
                <a:solidFill>
                  <a:schemeClr val="tx2"/>
                </a:solidFill>
              </a:rPr>
              <a:t>Hold and touch me</a:t>
            </a:r>
          </a:p>
          <a:p>
            <a:pPr marL="45720" indent="0">
              <a:buNone/>
            </a:pPr>
            <a:r>
              <a:rPr lang="en-GB" b="1" dirty="0">
                <a:solidFill>
                  <a:schemeClr val="tx2"/>
                </a:solidFill>
              </a:rPr>
              <a:t>Make me smile</a:t>
            </a:r>
          </a:p>
        </p:txBody>
      </p:sp>
    </p:spTree>
    <p:extLst>
      <p:ext uri="{BB962C8B-B14F-4D97-AF65-F5344CB8AC3E}">
        <p14:creationId xmlns:p14="http://schemas.microsoft.com/office/powerpoint/2010/main" val="258124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F48F-5712-4539-A76F-B934ECC0EF11}"/>
              </a:ext>
            </a:extLst>
          </p:cNvPr>
          <p:cNvSpPr>
            <a:spLocks noGrp="1"/>
          </p:cNvSpPr>
          <p:nvPr>
            <p:ph type="title"/>
          </p:nvPr>
        </p:nvSpPr>
        <p:spPr>
          <a:xfrm>
            <a:off x="1609391" y="973682"/>
            <a:ext cx="3286408" cy="1756351"/>
          </a:xfrm>
        </p:spPr>
        <p:txBody>
          <a:bodyPr>
            <a:normAutofit fontScale="90000"/>
          </a:bodyPr>
          <a:lstStyle/>
          <a:p>
            <a:pPr algn="ctr"/>
            <a:r>
              <a:rPr lang="en-GB" sz="4000" dirty="0">
                <a:latin typeface="Abadi" panose="020B0604020202020204" pitchFamily="34" charset="0"/>
              </a:rPr>
              <a:t>NDP </a:t>
            </a:r>
            <a:br>
              <a:rPr lang="en-GB" sz="4000" dirty="0">
                <a:latin typeface="Abadi" panose="020B0604020202020204" pitchFamily="34" charset="0"/>
              </a:rPr>
            </a:br>
            <a:r>
              <a:rPr lang="en-GB" sz="4000" dirty="0">
                <a:latin typeface="Abadi" panose="020B0604020202020204" pitchFamily="34" charset="0"/>
              </a:rPr>
              <a:t>And Early Child  Attachment</a:t>
            </a:r>
          </a:p>
        </p:txBody>
      </p:sp>
      <p:sp>
        <p:nvSpPr>
          <p:cNvPr id="3" name="Content Placeholder 2">
            <a:extLst>
              <a:ext uri="{FF2B5EF4-FFF2-40B4-BE49-F238E27FC236}">
                <a16:creationId xmlns:a16="http://schemas.microsoft.com/office/drawing/2014/main" id="{6F95D676-41CC-442B-A4B1-0F0C4497203F}"/>
              </a:ext>
            </a:extLst>
          </p:cNvPr>
          <p:cNvSpPr>
            <a:spLocks noGrp="1"/>
          </p:cNvSpPr>
          <p:nvPr>
            <p:ph idx="1"/>
          </p:nvPr>
        </p:nvSpPr>
        <p:spPr>
          <a:xfrm>
            <a:off x="1877207" y="3250194"/>
            <a:ext cx="2750777" cy="2136318"/>
          </a:xfrm>
        </p:spPr>
        <p:txBody>
          <a:bodyPr>
            <a:noAutofit/>
          </a:bodyPr>
          <a:lstStyle/>
          <a:p>
            <a:pPr marL="45720" indent="0" algn="ctr">
              <a:buNone/>
            </a:pPr>
            <a:r>
              <a:rPr lang="en-GB" sz="2400" b="1" dirty="0">
                <a:effectLst/>
                <a:latin typeface="Abadi" panose="020B0604020104020204" pitchFamily="34" charset="0"/>
              </a:rPr>
              <a:t>Portlaoise </a:t>
            </a:r>
            <a:endParaRPr lang="en-GB" sz="2400" b="1" dirty="0">
              <a:latin typeface="Abadi" panose="020B0604020104020204" pitchFamily="34" charset="0"/>
            </a:endParaRPr>
          </a:p>
          <a:p>
            <a:pPr marL="45720" indent="0" algn="ctr">
              <a:buNone/>
            </a:pPr>
            <a:r>
              <a:rPr lang="en-GB" sz="2400" b="1" dirty="0">
                <a:latin typeface="Abadi" panose="020B0604020104020204" pitchFamily="34" charset="0"/>
              </a:rPr>
              <a:t>Ireland</a:t>
            </a:r>
          </a:p>
          <a:p>
            <a:pPr marL="45720" indent="0" algn="ctr">
              <a:buNone/>
            </a:pPr>
            <a:r>
              <a:rPr lang="en-GB" sz="2400" b="1" dirty="0">
                <a:latin typeface="Abadi" panose="020B0604020104020204" pitchFamily="34" charset="0"/>
              </a:rPr>
              <a:t>April 1</a:t>
            </a:r>
            <a:r>
              <a:rPr lang="en-GB" sz="2400" b="1" baseline="30000" dirty="0">
                <a:latin typeface="Abadi" panose="020B0604020104020204" pitchFamily="34" charset="0"/>
              </a:rPr>
              <a:t>st</a:t>
            </a:r>
            <a:r>
              <a:rPr lang="en-GB" sz="2400" b="1" dirty="0">
                <a:latin typeface="Abadi" panose="020B0604020104020204" pitchFamily="34" charset="0"/>
              </a:rPr>
              <a:t> 2023</a:t>
            </a:r>
          </a:p>
          <a:p>
            <a:pPr marL="45720" indent="0" algn="ctr">
              <a:buNone/>
            </a:pPr>
            <a:endParaRPr lang="en-GB" sz="2400" b="1" dirty="0">
              <a:latin typeface="Abadi" panose="020B0604020104020204" pitchFamily="34" charset="0"/>
            </a:endParaRPr>
          </a:p>
          <a:p>
            <a:pPr marL="45720" indent="0" algn="ctr">
              <a:buNone/>
            </a:pPr>
            <a:r>
              <a:rPr lang="en-GB" sz="2400" b="1" dirty="0">
                <a:latin typeface="Abadi" panose="020B0604020104020204" pitchFamily="34" charset="0"/>
              </a:rPr>
              <a:t>Dr Clive Holmwood</a:t>
            </a:r>
          </a:p>
        </p:txBody>
      </p:sp>
      <p:pic>
        <p:nvPicPr>
          <p:cNvPr id="5" name="Picture 4">
            <a:extLst>
              <a:ext uri="{FF2B5EF4-FFF2-40B4-BE49-F238E27FC236}">
                <a16:creationId xmlns:a16="http://schemas.microsoft.com/office/drawing/2014/main" id="{24A9B21A-2DDC-E783-87A5-9E8F8F423B4E}"/>
              </a:ext>
            </a:extLst>
          </p:cNvPr>
          <p:cNvPicPr>
            <a:picLocks noChangeAspect="1"/>
          </p:cNvPicPr>
          <p:nvPr/>
        </p:nvPicPr>
        <p:blipFill>
          <a:blip r:embed="rId2"/>
          <a:stretch>
            <a:fillRect/>
          </a:stretch>
        </p:blipFill>
        <p:spPr>
          <a:xfrm>
            <a:off x="4627984" y="-65314"/>
            <a:ext cx="7564016" cy="6923314"/>
          </a:xfrm>
          <a:prstGeom prst="rect">
            <a:avLst/>
          </a:prstGeom>
        </p:spPr>
      </p:pic>
    </p:spTree>
    <p:extLst>
      <p:ext uri="{BB962C8B-B14F-4D97-AF65-F5344CB8AC3E}">
        <p14:creationId xmlns:p14="http://schemas.microsoft.com/office/powerpoint/2010/main" val="1565686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A3D7-FD4B-2D7A-0ACD-11B4EA775A15}"/>
              </a:ext>
            </a:extLst>
          </p:cNvPr>
          <p:cNvSpPr>
            <a:spLocks noGrp="1"/>
          </p:cNvSpPr>
          <p:nvPr>
            <p:ph type="title"/>
          </p:nvPr>
        </p:nvSpPr>
        <p:spPr>
          <a:xfrm>
            <a:off x="1689449" y="1232237"/>
            <a:ext cx="9372600" cy="1200416"/>
          </a:xfrm>
        </p:spPr>
        <p:txBody>
          <a:bodyPr>
            <a:noAutofit/>
          </a:bodyPr>
          <a:lstStyle/>
          <a:p>
            <a:r>
              <a:rPr lang="en-GB" sz="9600" dirty="0">
                <a:solidFill>
                  <a:srgbClr val="7030A0"/>
                </a:solidFill>
              </a:rPr>
              <a:t>P</a:t>
            </a:r>
          </a:p>
        </p:txBody>
      </p:sp>
      <p:sp>
        <p:nvSpPr>
          <p:cNvPr id="3" name="Content Placeholder 2">
            <a:extLst>
              <a:ext uri="{FF2B5EF4-FFF2-40B4-BE49-F238E27FC236}">
                <a16:creationId xmlns:a16="http://schemas.microsoft.com/office/drawing/2014/main" id="{BBFE757A-74A0-81A6-096F-7F84161D6DFE}"/>
              </a:ext>
            </a:extLst>
          </p:cNvPr>
          <p:cNvSpPr>
            <a:spLocks noGrp="1"/>
          </p:cNvSpPr>
          <p:nvPr>
            <p:ph idx="1"/>
          </p:nvPr>
        </p:nvSpPr>
        <p:spPr>
          <a:xfrm>
            <a:off x="4681003" y="1232237"/>
            <a:ext cx="6021985" cy="3967681"/>
          </a:xfrm>
        </p:spPr>
        <p:txBody>
          <a:bodyPr/>
          <a:lstStyle/>
          <a:p>
            <a:pPr marL="45720" indent="0">
              <a:buNone/>
            </a:pPr>
            <a:r>
              <a:rPr lang="en-GB" b="1" u="sng" dirty="0">
                <a:solidFill>
                  <a:schemeClr val="tx2"/>
                </a:solidFill>
              </a:rPr>
              <a:t>Projection 13 months to 3 years - approximately</a:t>
            </a:r>
          </a:p>
          <a:p>
            <a:pPr marL="45720" indent="0">
              <a:buNone/>
            </a:pPr>
            <a:r>
              <a:rPr lang="en-GB" b="1" dirty="0">
                <a:solidFill>
                  <a:schemeClr val="tx2"/>
                </a:solidFill>
              </a:rPr>
              <a:t>I can reach out</a:t>
            </a:r>
          </a:p>
          <a:p>
            <a:pPr marL="45720" indent="0">
              <a:buNone/>
            </a:pPr>
            <a:r>
              <a:rPr lang="en-GB" b="1" dirty="0">
                <a:solidFill>
                  <a:schemeClr val="tx2"/>
                </a:solidFill>
              </a:rPr>
              <a:t>I can grab hold and manipulate things</a:t>
            </a:r>
          </a:p>
          <a:p>
            <a:pPr marL="45720" indent="0">
              <a:buNone/>
            </a:pPr>
            <a:r>
              <a:rPr lang="en-GB" b="1" dirty="0">
                <a:solidFill>
                  <a:schemeClr val="tx2"/>
                </a:solidFill>
              </a:rPr>
              <a:t>Projective Play</a:t>
            </a:r>
          </a:p>
          <a:p>
            <a:pPr marL="45720" indent="0">
              <a:buNone/>
            </a:pPr>
            <a:r>
              <a:rPr lang="en-GB" b="1" dirty="0">
                <a:solidFill>
                  <a:schemeClr val="tx2"/>
                </a:solidFill>
              </a:rPr>
              <a:t>I like to get messy</a:t>
            </a:r>
          </a:p>
          <a:p>
            <a:pPr marL="45720" indent="0">
              <a:buNone/>
            </a:pPr>
            <a:r>
              <a:rPr lang="en-GB" b="1" dirty="0">
                <a:solidFill>
                  <a:schemeClr val="tx2"/>
                </a:solidFill>
              </a:rPr>
              <a:t>I can wriggle move ad even walk!</a:t>
            </a:r>
          </a:p>
        </p:txBody>
      </p:sp>
    </p:spTree>
    <p:extLst>
      <p:ext uri="{BB962C8B-B14F-4D97-AF65-F5344CB8AC3E}">
        <p14:creationId xmlns:p14="http://schemas.microsoft.com/office/powerpoint/2010/main" val="3316545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E911B-D490-5D0B-558D-FBAF3E4AB0AF}"/>
              </a:ext>
            </a:extLst>
          </p:cNvPr>
          <p:cNvSpPr>
            <a:spLocks noGrp="1"/>
          </p:cNvSpPr>
          <p:nvPr>
            <p:ph type="title"/>
          </p:nvPr>
        </p:nvSpPr>
        <p:spPr>
          <a:xfrm>
            <a:off x="1921128" y="2550059"/>
            <a:ext cx="9372600" cy="1200416"/>
          </a:xfrm>
        </p:spPr>
        <p:txBody>
          <a:bodyPr>
            <a:noAutofit/>
          </a:bodyPr>
          <a:lstStyle/>
          <a:p>
            <a:r>
              <a:rPr lang="en-GB" sz="9600" dirty="0">
                <a:solidFill>
                  <a:srgbClr val="FFC000"/>
                </a:solidFill>
              </a:rPr>
              <a:t>R</a:t>
            </a:r>
          </a:p>
        </p:txBody>
      </p:sp>
      <p:sp>
        <p:nvSpPr>
          <p:cNvPr id="3" name="Content Placeholder 2">
            <a:extLst>
              <a:ext uri="{FF2B5EF4-FFF2-40B4-BE49-F238E27FC236}">
                <a16:creationId xmlns:a16="http://schemas.microsoft.com/office/drawing/2014/main" id="{00C09874-976D-8646-F9BE-28E91EAA87C1}"/>
              </a:ext>
            </a:extLst>
          </p:cNvPr>
          <p:cNvSpPr>
            <a:spLocks noGrp="1"/>
          </p:cNvSpPr>
          <p:nvPr>
            <p:ph idx="1"/>
          </p:nvPr>
        </p:nvSpPr>
        <p:spPr>
          <a:xfrm>
            <a:off x="3977277" y="1570142"/>
            <a:ext cx="7886999" cy="3512900"/>
          </a:xfrm>
        </p:spPr>
        <p:txBody>
          <a:bodyPr/>
          <a:lstStyle/>
          <a:p>
            <a:pPr marL="45720" indent="0">
              <a:buNone/>
            </a:pPr>
            <a:r>
              <a:rPr lang="en-GB" b="1" u="sng" dirty="0">
                <a:solidFill>
                  <a:schemeClr val="tx2"/>
                </a:solidFill>
              </a:rPr>
              <a:t>3 years and above (approximately)</a:t>
            </a:r>
          </a:p>
          <a:p>
            <a:pPr marL="45720" indent="0">
              <a:buNone/>
            </a:pPr>
            <a:r>
              <a:rPr lang="en-GB" b="1" dirty="0">
                <a:solidFill>
                  <a:schemeClr val="tx2"/>
                </a:solidFill>
              </a:rPr>
              <a:t>I can reach out pick up and play with objects.</a:t>
            </a:r>
          </a:p>
          <a:p>
            <a:pPr marL="45720" indent="0">
              <a:buNone/>
            </a:pPr>
            <a:r>
              <a:rPr lang="en-GB" b="1" dirty="0">
                <a:solidFill>
                  <a:schemeClr val="tx2"/>
                </a:solidFill>
              </a:rPr>
              <a:t>I can begin to tell stories.</a:t>
            </a:r>
          </a:p>
          <a:p>
            <a:pPr marL="45720" indent="0">
              <a:buNone/>
            </a:pPr>
            <a:r>
              <a:rPr lang="en-GB" b="1" dirty="0">
                <a:solidFill>
                  <a:schemeClr val="tx2"/>
                </a:solidFill>
              </a:rPr>
              <a:t>I can begin to act things out</a:t>
            </a:r>
          </a:p>
          <a:p>
            <a:pPr marL="45720" indent="0">
              <a:buNone/>
            </a:pPr>
            <a:r>
              <a:rPr lang="en-GB" b="1" dirty="0">
                <a:solidFill>
                  <a:schemeClr val="tx2"/>
                </a:solidFill>
              </a:rPr>
              <a:t>I can begin to play with others</a:t>
            </a:r>
          </a:p>
        </p:txBody>
      </p:sp>
    </p:spTree>
    <p:extLst>
      <p:ext uri="{BB962C8B-B14F-4D97-AF65-F5344CB8AC3E}">
        <p14:creationId xmlns:p14="http://schemas.microsoft.com/office/powerpoint/2010/main" val="22459518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8081D-EF7F-BD21-0944-1E93A72E012C}"/>
              </a:ext>
            </a:extLst>
          </p:cNvPr>
          <p:cNvSpPr>
            <a:spLocks noGrp="1"/>
          </p:cNvSpPr>
          <p:nvPr>
            <p:ph type="title"/>
          </p:nvPr>
        </p:nvSpPr>
        <p:spPr>
          <a:xfrm>
            <a:off x="4009581" y="237744"/>
            <a:ext cx="3973131" cy="682256"/>
          </a:xfrm>
        </p:spPr>
        <p:txBody>
          <a:bodyPr/>
          <a:lstStyle/>
          <a:p>
            <a:r>
              <a:rPr lang="en-GB" dirty="0"/>
              <a:t>Dramatic Triangle</a:t>
            </a:r>
          </a:p>
        </p:txBody>
      </p:sp>
      <p:sp>
        <p:nvSpPr>
          <p:cNvPr id="6" name="Isosceles Triangle 5">
            <a:extLst>
              <a:ext uri="{FF2B5EF4-FFF2-40B4-BE49-F238E27FC236}">
                <a16:creationId xmlns:a16="http://schemas.microsoft.com/office/drawing/2014/main" id="{8107A6A6-EFA9-9B95-4E03-2834624667FA}"/>
              </a:ext>
            </a:extLst>
          </p:cNvPr>
          <p:cNvSpPr/>
          <p:nvPr/>
        </p:nvSpPr>
        <p:spPr>
          <a:xfrm>
            <a:off x="3703320" y="1666885"/>
            <a:ext cx="3880104" cy="2473642"/>
          </a:xfrm>
          <a:prstGeom prst="triangl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F057B47-716E-2110-2F12-63A1BC311056}"/>
              </a:ext>
            </a:extLst>
          </p:cNvPr>
          <p:cNvSpPr txBox="1"/>
          <p:nvPr/>
        </p:nvSpPr>
        <p:spPr>
          <a:xfrm>
            <a:off x="4280916" y="1228268"/>
            <a:ext cx="2724912" cy="369332"/>
          </a:xfrm>
          <a:prstGeom prst="rect">
            <a:avLst/>
          </a:prstGeom>
          <a:noFill/>
        </p:spPr>
        <p:txBody>
          <a:bodyPr wrap="square" rtlCol="0">
            <a:spAutoFit/>
          </a:bodyPr>
          <a:lstStyle/>
          <a:p>
            <a:r>
              <a:rPr lang="en-GB" dirty="0">
                <a:solidFill>
                  <a:schemeClr val="tx2"/>
                </a:solidFill>
              </a:rPr>
              <a:t>Adult Attachment Figure</a:t>
            </a:r>
          </a:p>
        </p:txBody>
      </p:sp>
      <p:sp>
        <p:nvSpPr>
          <p:cNvPr id="8" name="TextBox 7">
            <a:extLst>
              <a:ext uri="{FF2B5EF4-FFF2-40B4-BE49-F238E27FC236}">
                <a16:creationId xmlns:a16="http://schemas.microsoft.com/office/drawing/2014/main" id="{02775301-B60C-8FF7-0CFC-7AF20416E373}"/>
              </a:ext>
            </a:extLst>
          </p:cNvPr>
          <p:cNvSpPr txBox="1"/>
          <p:nvPr/>
        </p:nvSpPr>
        <p:spPr>
          <a:xfrm>
            <a:off x="7754112" y="3771195"/>
            <a:ext cx="2340864" cy="369332"/>
          </a:xfrm>
          <a:prstGeom prst="rect">
            <a:avLst/>
          </a:prstGeom>
          <a:noFill/>
        </p:spPr>
        <p:txBody>
          <a:bodyPr wrap="square" rtlCol="0">
            <a:spAutoFit/>
          </a:bodyPr>
          <a:lstStyle/>
          <a:p>
            <a:r>
              <a:rPr lang="en-GB" dirty="0">
                <a:solidFill>
                  <a:schemeClr val="tx2"/>
                </a:solidFill>
              </a:rPr>
              <a:t>Child</a:t>
            </a:r>
          </a:p>
        </p:txBody>
      </p:sp>
      <p:sp>
        <p:nvSpPr>
          <p:cNvPr id="9" name="TextBox 8">
            <a:extLst>
              <a:ext uri="{FF2B5EF4-FFF2-40B4-BE49-F238E27FC236}">
                <a16:creationId xmlns:a16="http://schemas.microsoft.com/office/drawing/2014/main" id="{CC98A593-5714-D53D-22EE-25EB1A56F6F0}"/>
              </a:ext>
            </a:extLst>
          </p:cNvPr>
          <p:cNvSpPr txBox="1"/>
          <p:nvPr/>
        </p:nvSpPr>
        <p:spPr>
          <a:xfrm>
            <a:off x="2621343" y="3771195"/>
            <a:ext cx="1659573" cy="369332"/>
          </a:xfrm>
          <a:prstGeom prst="rect">
            <a:avLst/>
          </a:prstGeom>
          <a:noFill/>
        </p:spPr>
        <p:txBody>
          <a:bodyPr wrap="square" rtlCol="0">
            <a:spAutoFit/>
          </a:bodyPr>
          <a:lstStyle/>
          <a:p>
            <a:r>
              <a:rPr lang="en-GB" dirty="0">
                <a:solidFill>
                  <a:schemeClr val="tx2"/>
                </a:solidFill>
              </a:rPr>
              <a:t>Activity</a:t>
            </a:r>
          </a:p>
        </p:txBody>
      </p:sp>
      <p:sp>
        <p:nvSpPr>
          <p:cNvPr id="10" name="TextBox 9">
            <a:extLst>
              <a:ext uri="{FF2B5EF4-FFF2-40B4-BE49-F238E27FC236}">
                <a16:creationId xmlns:a16="http://schemas.microsoft.com/office/drawing/2014/main" id="{5E18247C-28CE-0FE6-EF29-6BE57B38CCBF}"/>
              </a:ext>
            </a:extLst>
          </p:cNvPr>
          <p:cNvSpPr txBox="1"/>
          <p:nvPr/>
        </p:nvSpPr>
        <p:spPr>
          <a:xfrm>
            <a:off x="4870640" y="2782669"/>
            <a:ext cx="1389888" cy="646331"/>
          </a:xfrm>
          <a:prstGeom prst="rect">
            <a:avLst/>
          </a:prstGeom>
          <a:noFill/>
        </p:spPr>
        <p:txBody>
          <a:bodyPr wrap="square" rtlCol="0">
            <a:spAutoFit/>
          </a:bodyPr>
          <a:lstStyle/>
          <a:p>
            <a:r>
              <a:rPr lang="en-GB" dirty="0"/>
              <a:t>   Secure Attachment</a:t>
            </a:r>
          </a:p>
        </p:txBody>
      </p:sp>
      <p:sp>
        <p:nvSpPr>
          <p:cNvPr id="11" name="TextBox 10">
            <a:extLst>
              <a:ext uri="{FF2B5EF4-FFF2-40B4-BE49-F238E27FC236}">
                <a16:creationId xmlns:a16="http://schemas.microsoft.com/office/drawing/2014/main" id="{56EEE9C6-32B5-B248-636D-1AF243A43F2A}"/>
              </a:ext>
            </a:extLst>
          </p:cNvPr>
          <p:cNvSpPr txBox="1"/>
          <p:nvPr/>
        </p:nvSpPr>
        <p:spPr>
          <a:xfrm>
            <a:off x="8686800" y="5321808"/>
            <a:ext cx="3090672" cy="369332"/>
          </a:xfrm>
          <a:prstGeom prst="rect">
            <a:avLst/>
          </a:prstGeom>
          <a:noFill/>
        </p:spPr>
        <p:txBody>
          <a:bodyPr wrap="square" rtlCol="0">
            <a:spAutoFit/>
          </a:bodyPr>
          <a:lstStyle/>
          <a:p>
            <a:r>
              <a:rPr lang="en-GB" dirty="0"/>
              <a:t>(Adapted From Jones 1996)</a:t>
            </a:r>
          </a:p>
        </p:txBody>
      </p:sp>
    </p:spTree>
    <p:extLst>
      <p:ext uri="{BB962C8B-B14F-4D97-AF65-F5344CB8AC3E}">
        <p14:creationId xmlns:p14="http://schemas.microsoft.com/office/powerpoint/2010/main" val="317152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74E35-9AF3-2462-7854-EAA0BBEC0740}"/>
              </a:ext>
            </a:extLst>
          </p:cNvPr>
          <p:cNvPicPr>
            <a:picLocks noChangeAspect="1"/>
          </p:cNvPicPr>
          <p:nvPr/>
        </p:nvPicPr>
        <p:blipFill rotWithShape="1">
          <a:blip r:embed="rId2"/>
          <a:srcRect t="15302" r="9089" b="22125"/>
          <a:stretch/>
        </p:blipFill>
        <p:spPr>
          <a:xfrm>
            <a:off x="3523488" y="10"/>
            <a:ext cx="8668512" cy="6857990"/>
          </a:xfrm>
          <a:prstGeom prst="rect">
            <a:avLst/>
          </a:prstGeom>
        </p:spPr>
      </p:pic>
      <p:sp>
        <p:nvSpPr>
          <p:cNvPr id="2" name="Title 1">
            <a:extLst>
              <a:ext uri="{FF2B5EF4-FFF2-40B4-BE49-F238E27FC236}">
                <a16:creationId xmlns:a16="http://schemas.microsoft.com/office/drawing/2014/main" id="{750FFB4F-6C42-3A07-AE3F-182EA5404BEE}"/>
              </a:ext>
            </a:extLst>
          </p:cNvPr>
          <p:cNvSpPr>
            <a:spLocks noGrp="1"/>
          </p:cNvSpPr>
          <p:nvPr>
            <p:ph type="ctrTitle"/>
          </p:nvPr>
        </p:nvSpPr>
        <p:spPr>
          <a:xfrm>
            <a:off x="477979" y="-234206"/>
            <a:ext cx="4023360" cy="3204134"/>
          </a:xfrm>
        </p:spPr>
        <p:txBody>
          <a:bodyPr anchor="b">
            <a:normAutofit/>
          </a:bodyPr>
          <a:lstStyle/>
          <a:p>
            <a:pPr algn="l"/>
            <a:r>
              <a:rPr lang="en-GB" sz="4800" dirty="0"/>
              <a:t>Time for Q &amp;A</a:t>
            </a:r>
          </a:p>
        </p:txBody>
      </p:sp>
      <p:sp>
        <p:nvSpPr>
          <p:cNvPr id="3" name="Subtitle 2">
            <a:extLst>
              <a:ext uri="{FF2B5EF4-FFF2-40B4-BE49-F238E27FC236}">
                <a16:creationId xmlns:a16="http://schemas.microsoft.com/office/drawing/2014/main" id="{2864B1A6-BBBD-B046-4F03-A7D60D316471}"/>
              </a:ext>
            </a:extLst>
          </p:cNvPr>
          <p:cNvSpPr>
            <a:spLocks noGrp="1"/>
          </p:cNvSpPr>
          <p:nvPr>
            <p:ph type="subTitle" idx="1"/>
          </p:nvPr>
        </p:nvSpPr>
        <p:spPr>
          <a:xfrm>
            <a:off x="477980" y="4872922"/>
            <a:ext cx="4023359" cy="1208141"/>
          </a:xfrm>
        </p:spPr>
        <p:txBody>
          <a:bodyPr>
            <a:normAutofit/>
          </a:bodyPr>
          <a:lstStyle/>
          <a:p>
            <a:pPr algn="l"/>
            <a:endParaRPr lang="en-GB" sz="2000"/>
          </a:p>
        </p:txBody>
      </p:sp>
    </p:spTree>
    <p:extLst>
      <p:ext uri="{BB962C8B-B14F-4D97-AF65-F5344CB8AC3E}">
        <p14:creationId xmlns:p14="http://schemas.microsoft.com/office/powerpoint/2010/main" val="3603046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4B7D-951C-02FC-0D02-C36EE2FA5D95}"/>
              </a:ext>
            </a:extLst>
          </p:cNvPr>
          <p:cNvSpPr>
            <a:spLocks noGrp="1"/>
          </p:cNvSpPr>
          <p:nvPr>
            <p:ph type="title"/>
          </p:nvPr>
        </p:nvSpPr>
        <p:spPr/>
        <p:txBody>
          <a:bodyPr/>
          <a:lstStyle/>
          <a:p>
            <a:r>
              <a:rPr lang="en-GB" dirty="0">
                <a:highlight>
                  <a:srgbClr val="FFFF00"/>
                </a:highlight>
              </a:rPr>
              <a:t>Activity 4 </a:t>
            </a:r>
          </a:p>
        </p:txBody>
      </p:sp>
      <p:sp>
        <p:nvSpPr>
          <p:cNvPr id="3" name="Content Placeholder 2">
            <a:extLst>
              <a:ext uri="{FF2B5EF4-FFF2-40B4-BE49-F238E27FC236}">
                <a16:creationId xmlns:a16="http://schemas.microsoft.com/office/drawing/2014/main" id="{F766F65C-0D72-E505-95C0-982F7154BA4A}"/>
              </a:ext>
            </a:extLst>
          </p:cNvPr>
          <p:cNvSpPr>
            <a:spLocks noGrp="1"/>
          </p:cNvSpPr>
          <p:nvPr>
            <p:ph idx="1"/>
          </p:nvPr>
        </p:nvSpPr>
        <p:spPr>
          <a:xfrm>
            <a:off x="1046925" y="2071071"/>
            <a:ext cx="9372600" cy="2162601"/>
          </a:xfrm>
        </p:spPr>
        <p:txBody>
          <a:bodyPr>
            <a:normAutofit/>
          </a:bodyPr>
          <a:lstStyle/>
          <a:p>
            <a:pPr marL="45720" indent="0">
              <a:buNone/>
            </a:pPr>
            <a:r>
              <a:rPr lang="en-GB" sz="2400" dirty="0">
                <a:solidFill>
                  <a:schemeClr val="tx2"/>
                </a:solidFill>
              </a:rPr>
              <a:t>Look in your bag (and what you have brought with you) …. </a:t>
            </a:r>
          </a:p>
          <a:p>
            <a:pPr marL="45720" indent="0">
              <a:buNone/>
            </a:pPr>
            <a:r>
              <a:rPr lang="en-GB" sz="2400" dirty="0">
                <a:solidFill>
                  <a:schemeClr val="tx2"/>
                </a:solidFill>
              </a:rPr>
              <a:t>What could you use in either of the EPR phases ? </a:t>
            </a:r>
          </a:p>
          <a:p>
            <a:pPr marL="45720" indent="0">
              <a:buNone/>
            </a:pPr>
            <a:r>
              <a:rPr lang="en-GB" sz="2400" dirty="0">
                <a:solidFill>
                  <a:schemeClr val="tx2"/>
                </a:solidFill>
              </a:rPr>
              <a:t>Experiment discuss with a colleague how might you use these ?</a:t>
            </a:r>
          </a:p>
        </p:txBody>
      </p:sp>
    </p:spTree>
    <p:extLst>
      <p:ext uri="{BB962C8B-B14F-4D97-AF65-F5344CB8AC3E}">
        <p14:creationId xmlns:p14="http://schemas.microsoft.com/office/powerpoint/2010/main" val="23018059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4D5FE-9F4E-653E-5564-F30FEC1D67DF}"/>
              </a:ext>
            </a:extLst>
          </p:cNvPr>
          <p:cNvSpPr>
            <a:spLocks noGrp="1"/>
          </p:cNvSpPr>
          <p:nvPr>
            <p:ph type="title"/>
          </p:nvPr>
        </p:nvSpPr>
        <p:spPr>
          <a:xfrm>
            <a:off x="2749389" y="140498"/>
            <a:ext cx="9372600" cy="1200416"/>
          </a:xfrm>
        </p:spPr>
        <p:txBody>
          <a:bodyPr/>
          <a:lstStyle/>
          <a:p>
            <a:r>
              <a:rPr lang="en-GB" dirty="0"/>
              <a:t> </a:t>
            </a:r>
            <a:r>
              <a:rPr lang="en-GB" b="1" dirty="0"/>
              <a:t>My Play Bag 5-9 year olds</a:t>
            </a:r>
          </a:p>
        </p:txBody>
      </p:sp>
      <p:sp>
        <p:nvSpPr>
          <p:cNvPr id="3" name="Content Placeholder 2">
            <a:extLst>
              <a:ext uri="{FF2B5EF4-FFF2-40B4-BE49-F238E27FC236}">
                <a16:creationId xmlns:a16="http://schemas.microsoft.com/office/drawing/2014/main" id="{00A71847-9EB9-AB93-20AC-0EBB2A2A039B}"/>
              </a:ext>
            </a:extLst>
          </p:cNvPr>
          <p:cNvSpPr>
            <a:spLocks noGrp="1"/>
          </p:cNvSpPr>
          <p:nvPr>
            <p:ph idx="1"/>
          </p:nvPr>
        </p:nvSpPr>
        <p:spPr>
          <a:xfrm>
            <a:off x="3773652" y="3582909"/>
            <a:ext cx="5598947" cy="2240732"/>
          </a:xfrm>
        </p:spPr>
        <p:txBody>
          <a:bodyPr/>
          <a:lstStyle/>
          <a:p>
            <a:pPr marL="45720" indent="0">
              <a:buNone/>
            </a:pPr>
            <a:endParaRPr lang="en-GB" dirty="0">
              <a:hlinkClick r:id="rId2"/>
            </a:endParaRPr>
          </a:p>
          <a:p>
            <a:endParaRPr lang="en-GB" dirty="0"/>
          </a:p>
        </p:txBody>
      </p:sp>
      <p:pic>
        <p:nvPicPr>
          <p:cNvPr id="1026" name="Picture 2">
            <a:extLst>
              <a:ext uri="{FF2B5EF4-FFF2-40B4-BE49-F238E27FC236}">
                <a16:creationId xmlns:a16="http://schemas.microsoft.com/office/drawing/2014/main" id="{BC4FB6CF-969F-3924-947C-DAD7B02BE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237" y="1534513"/>
            <a:ext cx="3073541" cy="4096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55702AB-3A5E-1900-CAF5-1C88694D0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7343" y="1533251"/>
            <a:ext cx="3073540" cy="4098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6052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D40C-250C-7797-2460-567988F65FB6}"/>
              </a:ext>
            </a:extLst>
          </p:cNvPr>
          <p:cNvSpPr>
            <a:spLocks noGrp="1"/>
          </p:cNvSpPr>
          <p:nvPr>
            <p:ph type="title"/>
          </p:nvPr>
        </p:nvSpPr>
        <p:spPr>
          <a:xfrm>
            <a:off x="1622669" y="93306"/>
            <a:ext cx="10134568" cy="1063686"/>
          </a:xfrm>
        </p:spPr>
        <p:txBody>
          <a:bodyPr/>
          <a:lstStyle/>
          <a:p>
            <a:r>
              <a:rPr lang="en-GB" dirty="0"/>
              <a:t>  </a:t>
            </a:r>
            <a:r>
              <a:rPr lang="en-GB" b="1" dirty="0"/>
              <a:t>Messy Play &amp; Story        Attachment Play</a:t>
            </a:r>
          </a:p>
        </p:txBody>
      </p:sp>
      <p:pic>
        <p:nvPicPr>
          <p:cNvPr id="4" name="Picture 3">
            <a:extLst>
              <a:ext uri="{FF2B5EF4-FFF2-40B4-BE49-F238E27FC236}">
                <a16:creationId xmlns:a16="http://schemas.microsoft.com/office/drawing/2014/main" id="{1064A065-B48D-BD34-280D-242C9C76D630}"/>
              </a:ext>
            </a:extLst>
          </p:cNvPr>
          <p:cNvPicPr>
            <a:picLocks noChangeAspect="1"/>
          </p:cNvPicPr>
          <p:nvPr/>
        </p:nvPicPr>
        <p:blipFill>
          <a:blip r:embed="rId2"/>
          <a:stretch>
            <a:fillRect/>
          </a:stretch>
        </p:blipFill>
        <p:spPr>
          <a:xfrm rot="5400000">
            <a:off x="2172880" y="617378"/>
            <a:ext cx="3797560" cy="5063414"/>
          </a:xfrm>
          <a:prstGeom prst="rect">
            <a:avLst/>
          </a:prstGeom>
        </p:spPr>
      </p:pic>
      <p:pic>
        <p:nvPicPr>
          <p:cNvPr id="5" name="Picture 4">
            <a:extLst>
              <a:ext uri="{FF2B5EF4-FFF2-40B4-BE49-F238E27FC236}">
                <a16:creationId xmlns:a16="http://schemas.microsoft.com/office/drawing/2014/main" id="{93555A20-DA50-17AB-0BA0-382753C16F63}"/>
              </a:ext>
            </a:extLst>
          </p:cNvPr>
          <p:cNvPicPr>
            <a:picLocks noChangeAspect="1"/>
          </p:cNvPicPr>
          <p:nvPr/>
        </p:nvPicPr>
        <p:blipFill>
          <a:blip r:embed="rId3"/>
          <a:stretch>
            <a:fillRect/>
          </a:stretch>
        </p:blipFill>
        <p:spPr>
          <a:xfrm rot="5400000">
            <a:off x="7505669" y="531848"/>
            <a:ext cx="3797561" cy="5225147"/>
          </a:xfrm>
          <a:prstGeom prst="rect">
            <a:avLst/>
          </a:prstGeom>
        </p:spPr>
      </p:pic>
      <p:sp>
        <p:nvSpPr>
          <p:cNvPr id="6" name="TextBox 5">
            <a:extLst>
              <a:ext uri="{FF2B5EF4-FFF2-40B4-BE49-F238E27FC236}">
                <a16:creationId xmlns:a16="http://schemas.microsoft.com/office/drawing/2014/main" id="{03FA9822-57A1-8624-45B9-6ECA5625604A}"/>
              </a:ext>
            </a:extLst>
          </p:cNvPr>
          <p:cNvSpPr txBox="1"/>
          <p:nvPr/>
        </p:nvSpPr>
        <p:spPr>
          <a:xfrm>
            <a:off x="5029200" y="5337110"/>
            <a:ext cx="3545633" cy="523220"/>
          </a:xfrm>
          <a:prstGeom prst="rect">
            <a:avLst/>
          </a:prstGeom>
          <a:noFill/>
        </p:spPr>
        <p:txBody>
          <a:bodyPr wrap="square" rtlCol="0">
            <a:spAutoFit/>
          </a:bodyPr>
          <a:lstStyle/>
          <a:p>
            <a:r>
              <a:rPr lang="en-GB" sz="2800" dirty="0">
                <a:solidFill>
                  <a:schemeClr val="tx2"/>
                </a:solidFill>
              </a:rPr>
              <a:t>5-9 year olds</a:t>
            </a:r>
          </a:p>
        </p:txBody>
      </p:sp>
    </p:spTree>
    <p:extLst>
      <p:ext uri="{BB962C8B-B14F-4D97-AF65-F5344CB8AC3E}">
        <p14:creationId xmlns:p14="http://schemas.microsoft.com/office/powerpoint/2010/main" val="3110224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0C201-056A-FC95-C3E9-6CFDF22F07F9}"/>
              </a:ext>
            </a:extLst>
          </p:cNvPr>
          <p:cNvSpPr>
            <a:spLocks noGrp="1"/>
          </p:cNvSpPr>
          <p:nvPr>
            <p:ph type="title"/>
          </p:nvPr>
        </p:nvSpPr>
        <p:spPr>
          <a:xfrm>
            <a:off x="1409700" y="233265"/>
            <a:ext cx="9372600" cy="665461"/>
          </a:xfrm>
        </p:spPr>
        <p:txBody>
          <a:bodyPr/>
          <a:lstStyle/>
          <a:p>
            <a:r>
              <a:rPr lang="en-GB" dirty="0"/>
              <a:t>         </a:t>
            </a:r>
            <a:r>
              <a:rPr lang="en-GB" b="1" dirty="0"/>
              <a:t>Play Bag for Under Five’s </a:t>
            </a:r>
          </a:p>
        </p:txBody>
      </p:sp>
      <p:pic>
        <p:nvPicPr>
          <p:cNvPr id="4" name="Content Placeholder 3">
            <a:extLst>
              <a:ext uri="{FF2B5EF4-FFF2-40B4-BE49-F238E27FC236}">
                <a16:creationId xmlns:a16="http://schemas.microsoft.com/office/drawing/2014/main" id="{5B3EB7EF-A0D6-F4EC-5367-6B5704987190}"/>
              </a:ext>
            </a:extLst>
          </p:cNvPr>
          <p:cNvPicPr>
            <a:picLocks noGrp="1" noChangeAspect="1"/>
          </p:cNvPicPr>
          <p:nvPr>
            <p:ph idx="1"/>
          </p:nvPr>
        </p:nvPicPr>
        <p:blipFill>
          <a:blip r:embed="rId2"/>
          <a:stretch>
            <a:fillRect/>
          </a:stretch>
        </p:blipFill>
        <p:spPr>
          <a:xfrm rot="5400000">
            <a:off x="-135804" y="1561038"/>
            <a:ext cx="3680188" cy="2760141"/>
          </a:xfrm>
          <a:prstGeom prst="rect">
            <a:avLst/>
          </a:prstGeom>
        </p:spPr>
      </p:pic>
      <p:pic>
        <p:nvPicPr>
          <p:cNvPr id="5" name="Picture 4">
            <a:extLst>
              <a:ext uri="{FF2B5EF4-FFF2-40B4-BE49-F238E27FC236}">
                <a16:creationId xmlns:a16="http://schemas.microsoft.com/office/drawing/2014/main" id="{208FB600-6205-71A9-7930-3B40E0BCF980}"/>
              </a:ext>
            </a:extLst>
          </p:cNvPr>
          <p:cNvPicPr>
            <a:picLocks noChangeAspect="1"/>
          </p:cNvPicPr>
          <p:nvPr/>
        </p:nvPicPr>
        <p:blipFill>
          <a:blip r:embed="rId3"/>
          <a:stretch>
            <a:fillRect/>
          </a:stretch>
        </p:blipFill>
        <p:spPr>
          <a:xfrm>
            <a:off x="3176892" y="1101014"/>
            <a:ext cx="2760143" cy="3680190"/>
          </a:xfrm>
          <a:prstGeom prst="rect">
            <a:avLst/>
          </a:prstGeom>
        </p:spPr>
      </p:pic>
      <p:pic>
        <p:nvPicPr>
          <p:cNvPr id="6" name="Picture 5">
            <a:extLst>
              <a:ext uri="{FF2B5EF4-FFF2-40B4-BE49-F238E27FC236}">
                <a16:creationId xmlns:a16="http://schemas.microsoft.com/office/drawing/2014/main" id="{24201295-AECA-F199-059A-9124D2EA5A95}"/>
              </a:ext>
            </a:extLst>
          </p:cNvPr>
          <p:cNvPicPr>
            <a:picLocks noChangeAspect="1"/>
          </p:cNvPicPr>
          <p:nvPr/>
        </p:nvPicPr>
        <p:blipFill rotWithShape="1">
          <a:blip r:embed="rId4"/>
          <a:srcRect l="8500" t="-39239" r="-43706" b="18407"/>
          <a:stretch/>
        </p:blipFill>
        <p:spPr>
          <a:xfrm rot="5400000">
            <a:off x="5416032" y="1780982"/>
            <a:ext cx="5439744" cy="4079808"/>
          </a:xfrm>
          <a:prstGeom prst="rect">
            <a:avLst/>
          </a:prstGeom>
        </p:spPr>
      </p:pic>
      <p:pic>
        <p:nvPicPr>
          <p:cNvPr id="8" name="Picture 7">
            <a:extLst>
              <a:ext uri="{FF2B5EF4-FFF2-40B4-BE49-F238E27FC236}">
                <a16:creationId xmlns:a16="http://schemas.microsoft.com/office/drawing/2014/main" id="{85488D82-89AF-9FCD-0868-6B5CEC399D0A}"/>
              </a:ext>
            </a:extLst>
          </p:cNvPr>
          <p:cNvPicPr>
            <a:picLocks noChangeAspect="1"/>
          </p:cNvPicPr>
          <p:nvPr/>
        </p:nvPicPr>
        <p:blipFill>
          <a:blip r:embed="rId5"/>
          <a:stretch>
            <a:fillRect/>
          </a:stretch>
        </p:blipFill>
        <p:spPr>
          <a:xfrm rot="5400000">
            <a:off x="8647614" y="1561036"/>
            <a:ext cx="3680191" cy="2760143"/>
          </a:xfrm>
          <a:prstGeom prst="rect">
            <a:avLst/>
          </a:prstGeom>
        </p:spPr>
      </p:pic>
    </p:spTree>
    <p:extLst>
      <p:ext uri="{BB962C8B-B14F-4D97-AF65-F5344CB8AC3E}">
        <p14:creationId xmlns:p14="http://schemas.microsoft.com/office/powerpoint/2010/main" val="1442296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85926-907D-B3CA-E7EA-F1527E9E3AA8}"/>
              </a:ext>
            </a:extLst>
          </p:cNvPr>
          <p:cNvSpPr>
            <a:spLocks noGrp="1"/>
          </p:cNvSpPr>
          <p:nvPr>
            <p:ph type="title"/>
          </p:nvPr>
        </p:nvSpPr>
        <p:spPr>
          <a:xfrm>
            <a:off x="2208213" y="542792"/>
            <a:ext cx="9372600" cy="1200416"/>
          </a:xfrm>
        </p:spPr>
        <p:txBody>
          <a:bodyPr/>
          <a:lstStyle/>
          <a:p>
            <a:r>
              <a:rPr lang="en-GB" dirty="0">
                <a:highlight>
                  <a:srgbClr val="FFFF00"/>
                </a:highlight>
              </a:rPr>
              <a:t>Activity 6</a:t>
            </a:r>
          </a:p>
        </p:txBody>
      </p:sp>
      <p:sp>
        <p:nvSpPr>
          <p:cNvPr id="3" name="Content Placeholder 2">
            <a:extLst>
              <a:ext uri="{FF2B5EF4-FFF2-40B4-BE49-F238E27FC236}">
                <a16:creationId xmlns:a16="http://schemas.microsoft.com/office/drawing/2014/main" id="{7394D8A6-EEFE-C546-A43C-CD3BACBE5393}"/>
              </a:ext>
            </a:extLst>
          </p:cNvPr>
          <p:cNvSpPr>
            <a:spLocks noGrp="1"/>
          </p:cNvSpPr>
          <p:nvPr>
            <p:ph idx="1"/>
          </p:nvPr>
        </p:nvSpPr>
        <p:spPr/>
        <p:txBody>
          <a:bodyPr/>
          <a:lstStyle/>
          <a:p>
            <a:pPr marL="45720" indent="0">
              <a:buNone/>
            </a:pPr>
            <a:endParaRPr lang="en-GB" dirty="0"/>
          </a:p>
          <a:p>
            <a:pPr marL="45720" indent="0">
              <a:buNone/>
            </a:pPr>
            <a:r>
              <a:rPr lang="en-GB" b="1" dirty="0"/>
              <a:t>Turn to a colleague and discuss share your thoughts about what you have seen in the pictures and videos of the child.</a:t>
            </a:r>
          </a:p>
          <a:p>
            <a:pPr marL="45720" indent="0">
              <a:buNone/>
            </a:pPr>
            <a:r>
              <a:rPr lang="en-GB" b="1" dirty="0"/>
              <a:t>What NDP &amp; EPR principles have you seen there.</a:t>
            </a:r>
          </a:p>
          <a:p>
            <a:pPr marL="45720" indent="0">
              <a:buNone/>
            </a:pPr>
            <a:r>
              <a:rPr lang="en-GB" b="1" dirty="0"/>
              <a:t>How might you adapt your practice to working with a very young child?</a:t>
            </a:r>
          </a:p>
        </p:txBody>
      </p:sp>
    </p:spTree>
    <p:extLst>
      <p:ext uri="{BB962C8B-B14F-4D97-AF65-F5344CB8AC3E}">
        <p14:creationId xmlns:p14="http://schemas.microsoft.com/office/powerpoint/2010/main" val="1667084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674E35-9AF3-2462-7854-EAA0BBEC0740}"/>
              </a:ext>
            </a:extLst>
          </p:cNvPr>
          <p:cNvPicPr>
            <a:picLocks noChangeAspect="1"/>
          </p:cNvPicPr>
          <p:nvPr/>
        </p:nvPicPr>
        <p:blipFill rotWithShape="1">
          <a:blip r:embed="rId2"/>
          <a:srcRect t="15302" r="9089" b="2212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0FFB4F-6C42-3A07-AE3F-182EA5404BEE}"/>
              </a:ext>
            </a:extLst>
          </p:cNvPr>
          <p:cNvSpPr>
            <a:spLocks noGrp="1"/>
          </p:cNvSpPr>
          <p:nvPr>
            <p:ph type="ctrTitle"/>
          </p:nvPr>
        </p:nvSpPr>
        <p:spPr>
          <a:xfrm>
            <a:off x="685245" y="652061"/>
            <a:ext cx="4023360" cy="3204134"/>
          </a:xfrm>
        </p:spPr>
        <p:txBody>
          <a:bodyPr anchor="b">
            <a:normAutofit/>
          </a:bodyPr>
          <a:lstStyle/>
          <a:p>
            <a:pPr algn="l"/>
            <a:r>
              <a:rPr lang="en-GB" sz="4800" dirty="0"/>
              <a:t>Time for Q &amp;A</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854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31D7F-557E-8FE6-BD98-35B1373621F3}"/>
              </a:ext>
            </a:extLst>
          </p:cNvPr>
          <p:cNvSpPr>
            <a:spLocks noGrp="1"/>
          </p:cNvSpPr>
          <p:nvPr>
            <p:ph type="title"/>
          </p:nvPr>
        </p:nvSpPr>
        <p:spPr/>
        <p:txBody>
          <a:bodyPr/>
          <a:lstStyle/>
          <a:p>
            <a:r>
              <a:rPr lang="en-GB" dirty="0"/>
              <a:t>          Lets Begin ….</a:t>
            </a:r>
          </a:p>
        </p:txBody>
      </p:sp>
      <p:sp>
        <p:nvSpPr>
          <p:cNvPr id="3" name="Content Placeholder 2">
            <a:extLst>
              <a:ext uri="{FF2B5EF4-FFF2-40B4-BE49-F238E27FC236}">
                <a16:creationId xmlns:a16="http://schemas.microsoft.com/office/drawing/2014/main" id="{9CEA11B2-4F0F-8A02-7514-1EFF776676C1}"/>
              </a:ext>
            </a:extLst>
          </p:cNvPr>
          <p:cNvSpPr>
            <a:spLocks noGrp="1"/>
          </p:cNvSpPr>
          <p:nvPr>
            <p:ph idx="1"/>
          </p:nvPr>
        </p:nvSpPr>
        <p:spPr/>
        <p:txBody>
          <a:bodyPr/>
          <a:lstStyle/>
          <a:p>
            <a:pPr marL="45720" indent="0">
              <a:buNone/>
            </a:pPr>
            <a:r>
              <a:rPr lang="en-GB" b="1" u="sng" dirty="0">
                <a:highlight>
                  <a:srgbClr val="FFFF00"/>
                </a:highlight>
              </a:rPr>
              <a:t>Activity 1</a:t>
            </a:r>
          </a:p>
          <a:p>
            <a:r>
              <a:rPr lang="en-GB" sz="2800" dirty="0"/>
              <a:t>What does attachment mean to you?</a:t>
            </a:r>
          </a:p>
          <a:p>
            <a:r>
              <a:rPr lang="en-GB" sz="2800" dirty="0"/>
              <a:t>Turn to a colleague and have a conversation about what that means</a:t>
            </a:r>
          </a:p>
        </p:txBody>
      </p:sp>
    </p:spTree>
    <p:extLst>
      <p:ext uri="{BB962C8B-B14F-4D97-AF65-F5344CB8AC3E}">
        <p14:creationId xmlns:p14="http://schemas.microsoft.com/office/powerpoint/2010/main" val="989802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74E35-9AF3-2462-7854-EAA0BBEC0740}"/>
              </a:ext>
            </a:extLst>
          </p:cNvPr>
          <p:cNvPicPr>
            <a:picLocks noChangeAspect="1"/>
          </p:cNvPicPr>
          <p:nvPr/>
        </p:nvPicPr>
        <p:blipFill rotWithShape="1">
          <a:blip r:embed="rId2"/>
          <a:srcRect t="15302" r="9089" b="22125"/>
          <a:stretch/>
        </p:blipFill>
        <p:spPr>
          <a:xfrm>
            <a:off x="6169500" y="10"/>
            <a:ext cx="6022500" cy="6857990"/>
          </a:xfrm>
          <a:prstGeom prst="rect">
            <a:avLst/>
          </a:prstGeom>
        </p:spPr>
      </p:pic>
      <p:sp>
        <p:nvSpPr>
          <p:cNvPr id="3" name="Subtitle 2">
            <a:extLst>
              <a:ext uri="{FF2B5EF4-FFF2-40B4-BE49-F238E27FC236}">
                <a16:creationId xmlns:a16="http://schemas.microsoft.com/office/drawing/2014/main" id="{2864B1A6-BBBD-B046-4F03-A7D60D316471}"/>
              </a:ext>
            </a:extLst>
          </p:cNvPr>
          <p:cNvSpPr>
            <a:spLocks noGrp="1"/>
          </p:cNvSpPr>
          <p:nvPr>
            <p:ph type="subTitle" idx="1"/>
          </p:nvPr>
        </p:nvSpPr>
        <p:spPr>
          <a:xfrm>
            <a:off x="630087" y="5310837"/>
            <a:ext cx="5056044" cy="1216455"/>
          </a:xfrm>
        </p:spPr>
        <p:txBody>
          <a:bodyPr>
            <a:normAutofit/>
          </a:bodyPr>
          <a:lstStyle/>
          <a:p>
            <a:r>
              <a:rPr lang="en-GB" sz="2000" dirty="0"/>
              <a:t>A number of Sue &amp; Clive’s latest books are on sale at lunchtime at the discounted price if  30.00 Euros each</a:t>
            </a:r>
          </a:p>
        </p:txBody>
      </p:sp>
      <p:pic>
        <p:nvPicPr>
          <p:cNvPr id="5" name="Picture 4">
            <a:extLst>
              <a:ext uri="{FF2B5EF4-FFF2-40B4-BE49-F238E27FC236}">
                <a16:creationId xmlns:a16="http://schemas.microsoft.com/office/drawing/2014/main" id="{6C52C396-FB80-7881-E8FE-1F9EAB3B1213}"/>
              </a:ext>
            </a:extLst>
          </p:cNvPr>
          <p:cNvPicPr>
            <a:picLocks noChangeAspect="1"/>
          </p:cNvPicPr>
          <p:nvPr/>
        </p:nvPicPr>
        <p:blipFill>
          <a:blip r:embed="rId3"/>
          <a:stretch>
            <a:fillRect/>
          </a:stretch>
        </p:blipFill>
        <p:spPr>
          <a:xfrm>
            <a:off x="110109" y="361950"/>
            <a:ext cx="3048000" cy="4286250"/>
          </a:xfrm>
          <a:prstGeom prst="rect">
            <a:avLst/>
          </a:prstGeom>
        </p:spPr>
      </p:pic>
      <p:pic>
        <p:nvPicPr>
          <p:cNvPr id="6" name="Picture 5">
            <a:extLst>
              <a:ext uri="{FF2B5EF4-FFF2-40B4-BE49-F238E27FC236}">
                <a16:creationId xmlns:a16="http://schemas.microsoft.com/office/drawing/2014/main" id="{7AECD97D-6B4A-38CE-9CBE-C824F0BBEC6D}"/>
              </a:ext>
            </a:extLst>
          </p:cNvPr>
          <p:cNvPicPr>
            <a:picLocks noChangeAspect="1"/>
          </p:cNvPicPr>
          <p:nvPr/>
        </p:nvPicPr>
        <p:blipFill>
          <a:blip r:embed="rId4"/>
          <a:stretch>
            <a:fillRect/>
          </a:stretch>
        </p:blipFill>
        <p:spPr>
          <a:xfrm>
            <a:off x="3403226" y="729312"/>
            <a:ext cx="2766274" cy="3918888"/>
          </a:xfrm>
          <a:prstGeom prst="rect">
            <a:avLst/>
          </a:prstGeom>
        </p:spPr>
      </p:pic>
    </p:spTree>
    <p:extLst>
      <p:ext uri="{BB962C8B-B14F-4D97-AF65-F5344CB8AC3E}">
        <p14:creationId xmlns:p14="http://schemas.microsoft.com/office/powerpoint/2010/main" val="448506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74E35-9AF3-2462-7854-EAA0BBEC0740}"/>
              </a:ext>
            </a:extLst>
          </p:cNvPr>
          <p:cNvPicPr>
            <a:picLocks noChangeAspect="1"/>
          </p:cNvPicPr>
          <p:nvPr/>
        </p:nvPicPr>
        <p:blipFill rotWithShape="1">
          <a:blip r:embed="rId2"/>
          <a:srcRect t="15302" r="9089" b="22125"/>
          <a:stretch/>
        </p:blipFill>
        <p:spPr>
          <a:xfrm>
            <a:off x="5358384" y="10"/>
            <a:ext cx="6833616" cy="6857990"/>
          </a:xfrm>
          <a:prstGeom prst="rect">
            <a:avLst/>
          </a:prstGeom>
        </p:spPr>
      </p:pic>
      <p:sp>
        <p:nvSpPr>
          <p:cNvPr id="2" name="Title 1">
            <a:extLst>
              <a:ext uri="{FF2B5EF4-FFF2-40B4-BE49-F238E27FC236}">
                <a16:creationId xmlns:a16="http://schemas.microsoft.com/office/drawing/2014/main" id="{750FFB4F-6C42-3A07-AE3F-182EA5404BEE}"/>
              </a:ext>
            </a:extLst>
          </p:cNvPr>
          <p:cNvSpPr>
            <a:spLocks noGrp="1"/>
          </p:cNvSpPr>
          <p:nvPr>
            <p:ph type="ctrTitle"/>
          </p:nvPr>
        </p:nvSpPr>
        <p:spPr>
          <a:xfrm>
            <a:off x="1456387" y="1009378"/>
            <a:ext cx="4023360" cy="3204134"/>
          </a:xfrm>
        </p:spPr>
        <p:txBody>
          <a:bodyPr anchor="b">
            <a:normAutofit/>
          </a:bodyPr>
          <a:lstStyle/>
          <a:p>
            <a:pPr algn="l"/>
            <a:r>
              <a:rPr lang="en-GB" sz="4800" dirty="0"/>
              <a:t>Thank-you</a:t>
            </a:r>
            <a:br>
              <a:rPr lang="en-GB" sz="4800" dirty="0"/>
            </a:br>
            <a:r>
              <a:rPr lang="en-GB" sz="4800" dirty="0"/>
              <a:t>May the play Begin!</a:t>
            </a:r>
          </a:p>
        </p:txBody>
      </p:sp>
    </p:spTree>
    <p:extLst>
      <p:ext uri="{BB962C8B-B14F-4D97-AF65-F5344CB8AC3E}">
        <p14:creationId xmlns:p14="http://schemas.microsoft.com/office/powerpoint/2010/main" val="25447553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507AB-11DE-6601-D01C-CE4C6FF184CB}"/>
              </a:ext>
            </a:extLst>
          </p:cNvPr>
          <p:cNvSpPr>
            <a:spLocks noGrp="1"/>
          </p:cNvSpPr>
          <p:nvPr>
            <p:ph type="title"/>
          </p:nvPr>
        </p:nvSpPr>
        <p:spPr/>
        <p:txBody>
          <a:bodyPr/>
          <a:lstStyle/>
          <a:p>
            <a:r>
              <a:rPr lang="en-GB" dirty="0"/>
              <a:t>Reflections</a:t>
            </a:r>
          </a:p>
        </p:txBody>
      </p:sp>
      <p:sp>
        <p:nvSpPr>
          <p:cNvPr id="3" name="Content Placeholder 2">
            <a:extLst>
              <a:ext uri="{FF2B5EF4-FFF2-40B4-BE49-F238E27FC236}">
                <a16:creationId xmlns:a16="http://schemas.microsoft.com/office/drawing/2014/main" id="{EB1672EA-A4B1-07AE-644B-7A405BC36EFD}"/>
              </a:ext>
            </a:extLst>
          </p:cNvPr>
          <p:cNvSpPr>
            <a:spLocks noGrp="1"/>
          </p:cNvSpPr>
          <p:nvPr>
            <p:ph idx="1"/>
          </p:nvPr>
        </p:nvSpPr>
        <p:spPr/>
        <p:txBody>
          <a:bodyPr/>
          <a:lstStyle/>
          <a:p>
            <a:endParaRPr lang="en-GB" dirty="0"/>
          </a:p>
        </p:txBody>
      </p:sp>
      <p:pic>
        <p:nvPicPr>
          <p:cNvPr id="4" name="Picture 3">
            <a:extLst>
              <a:ext uri="{FF2B5EF4-FFF2-40B4-BE49-F238E27FC236}">
                <a16:creationId xmlns:a16="http://schemas.microsoft.com/office/drawing/2014/main" id="{CA235A39-3542-6419-A2C6-44159AFE6E99}"/>
              </a:ext>
            </a:extLst>
          </p:cNvPr>
          <p:cNvPicPr>
            <a:picLocks noChangeAspect="1"/>
          </p:cNvPicPr>
          <p:nvPr/>
        </p:nvPicPr>
        <p:blipFill>
          <a:blip r:embed="rId2"/>
          <a:stretch>
            <a:fillRect/>
          </a:stretch>
        </p:blipFill>
        <p:spPr>
          <a:xfrm>
            <a:off x="3047736" y="1714351"/>
            <a:ext cx="6096528" cy="3429297"/>
          </a:xfrm>
          <a:prstGeom prst="rect">
            <a:avLst/>
          </a:prstGeom>
        </p:spPr>
      </p:pic>
    </p:spTree>
    <p:extLst>
      <p:ext uri="{BB962C8B-B14F-4D97-AF65-F5344CB8AC3E}">
        <p14:creationId xmlns:p14="http://schemas.microsoft.com/office/powerpoint/2010/main" val="2817118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62D1B-01F7-1A0A-54AF-4362F9F74604}"/>
              </a:ext>
            </a:extLst>
          </p:cNvPr>
          <p:cNvSpPr>
            <a:spLocks noGrp="1"/>
          </p:cNvSpPr>
          <p:nvPr>
            <p:ph type="title"/>
          </p:nvPr>
        </p:nvSpPr>
        <p:spPr/>
        <p:txBody>
          <a:bodyPr/>
          <a:lstStyle/>
          <a:p>
            <a:r>
              <a:rPr lang="en-GB" dirty="0"/>
              <a:t>A little about me …</a:t>
            </a:r>
          </a:p>
        </p:txBody>
      </p:sp>
      <p:sp>
        <p:nvSpPr>
          <p:cNvPr id="3" name="Content Placeholder 2">
            <a:extLst>
              <a:ext uri="{FF2B5EF4-FFF2-40B4-BE49-F238E27FC236}">
                <a16:creationId xmlns:a16="http://schemas.microsoft.com/office/drawing/2014/main" id="{5C43C82C-3587-4E5E-E50B-20AEED69DE12}"/>
              </a:ext>
            </a:extLst>
          </p:cNvPr>
          <p:cNvSpPr>
            <a:spLocks noGrp="1"/>
          </p:cNvSpPr>
          <p:nvPr>
            <p:ph idx="1"/>
          </p:nvPr>
        </p:nvSpPr>
        <p:spPr>
          <a:xfrm>
            <a:off x="2208213" y="2018922"/>
            <a:ext cx="9372600" cy="3696077"/>
          </a:xfrm>
        </p:spPr>
        <p:txBody>
          <a:bodyPr/>
          <a:lstStyle/>
          <a:p>
            <a:pPr marL="45720" indent="0">
              <a:buNone/>
            </a:pPr>
            <a:r>
              <a:rPr lang="en-US" dirty="0"/>
              <a:t>I trained originally as an actor at Bretton hall College, Yorkshire. I am a Dramatherapist and Drama Practitioner with over 25 years’ experience in the public, private and voluntary sectors, (including a decade in the NHS). I am an NDP (Neuro-Dramatic Play) Practitioner and Trainer.</a:t>
            </a:r>
          </a:p>
          <a:p>
            <a:pPr marL="45720" indent="0">
              <a:buNone/>
            </a:pPr>
            <a:r>
              <a:rPr lang="en-US" dirty="0"/>
              <a:t>I am Associate Professor in Therapeutic Arts the University of Derby. Interested in the intersection between drama play, arts education and creative arts therapies. I lecture and research in the area of Dramatherapy and Arts Education and Creative Arts ,Health and Wellbeing, and a doctoral supervisor. I gained my PhD in Education from the University of Warwick.</a:t>
            </a:r>
          </a:p>
          <a:p>
            <a:pPr marL="45720" indent="0">
              <a:buNone/>
            </a:pPr>
            <a:endParaRPr lang="en-US" dirty="0"/>
          </a:p>
          <a:p>
            <a:pPr marL="45720" indent="0">
              <a:buNone/>
            </a:pPr>
            <a:endParaRPr lang="en-GB" dirty="0"/>
          </a:p>
        </p:txBody>
      </p:sp>
    </p:spTree>
    <p:extLst>
      <p:ext uri="{BB962C8B-B14F-4D97-AF65-F5344CB8AC3E}">
        <p14:creationId xmlns:p14="http://schemas.microsoft.com/office/powerpoint/2010/main" val="324803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3AFB-E641-30AE-447B-B29D66443EEC}"/>
              </a:ext>
            </a:extLst>
          </p:cNvPr>
          <p:cNvSpPr>
            <a:spLocks noGrp="1"/>
          </p:cNvSpPr>
          <p:nvPr>
            <p:ph type="title"/>
          </p:nvPr>
        </p:nvSpPr>
        <p:spPr>
          <a:xfrm>
            <a:off x="353086" y="249454"/>
            <a:ext cx="7568696" cy="1200416"/>
          </a:xfrm>
        </p:spPr>
        <p:txBody>
          <a:bodyPr/>
          <a:lstStyle/>
          <a:p>
            <a:r>
              <a:rPr lang="en-GB" dirty="0"/>
              <a:t>           What is Attachment?</a:t>
            </a:r>
          </a:p>
        </p:txBody>
      </p:sp>
      <p:pic>
        <p:nvPicPr>
          <p:cNvPr id="4" name="Content Placeholder 3">
            <a:extLst>
              <a:ext uri="{FF2B5EF4-FFF2-40B4-BE49-F238E27FC236}">
                <a16:creationId xmlns:a16="http://schemas.microsoft.com/office/drawing/2014/main" id="{19C172F0-59D7-6F5F-C7E8-E9EBD9AE7DE5}"/>
              </a:ext>
            </a:extLst>
          </p:cNvPr>
          <p:cNvPicPr>
            <a:picLocks noGrp="1" noChangeAspect="1"/>
          </p:cNvPicPr>
          <p:nvPr>
            <p:ph idx="1"/>
          </p:nvPr>
        </p:nvPicPr>
        <p:blipFill>
          <a:blip r:embed="rId2"/>
          <a:stretch>
            <a:fillRect/>
          </a:stretch>
        </p:blipFill>
        <p:spPr>
          <a:xfrm>
            <a:off x="7730258" y="1790323"/>
            <a:ext cx="3018203" cy="4114800"/>
          </a:xfrm>
          <a:prstGeom prst="rect">
            <a:avLst/>
          </a:prstGeom>
        </p:spPr>
      </p:pic>
      <p:sp>
        <p:nvSpPr>
          <p:cNvPr id="6" name="TextBox 5">
            <a:extLst>
              <a:ext uri="{FF2B5EF4-FFF2-40B4-BE49-F238E27FC236}">
                <a16:creationId xmlns:a16="http://schemas.microsoft.com/office/drawing/2014/main" id="{EFB12F6A-2760-7DF3-F4D9-9341CEFA80A8}"/>
              </a:ext>
            </a:extLst>
          </p:cNvPr>
          <p:cNvSpPr txBox="1"/>
          <p:nvPr/>
        </p:nvSpPr>
        <p:spPr>
          <a:xfrm>
            <a:off x="1219978" y="3109059"/>
            <a:ext cx="6097554" cy="1754326"/>
          </a:xfrm>
          <a:prstGeom prst="rect">
            <a:avLst/>
          </a:prstGeom>
          <a:noFill/>
        </p:spPr>
        <p:txBody>
          <a:bodyPr wrap="square">
            <a:spAutoFit/>
          </a:bodyPr>
          <a:lstStyle/>
          <a:p>
            <a:pPr algn="ctr"/>
            <a:r>
              <a:rPr lang="en-US" dirty="0"/>
              <a:t>“All of us, from the cradle to the grave, are happiest when life is </a:t>
            </a:r>
            <a:r>
              <a:rPr lang="en-US" dirty="0" err="1"/>
              <a:t>organised</a:t>
            </a:r>
            <a:r>
              <a:rPr lang="en-US" dirty="0"/>
              <a:t> as a series of excursions, long or short, from the secure base provided by our attachment figures.”</a:t>
            </a:r>
          </a:p>
          <a:p>
            <a:endParaRPr lang="en-US" dirty="0"/>
          </a:p>
          <a:p>
            <a:r>
              <a:rPr lang="en-US" dirty="0"/>
              <a:t>(Bowlby, 1988)</a:t>
            </a:r>
          </a:p>
        </p:txBody>
      </p:sp>
      <p:sp>
        <p:nvSpPr>
          <p:cNvPr id="7" name="TextBox 6">
            <a:extLst>
              <a:ext uri="{FF2B5EF4-FFF2-40B4-BE49-F238E27FC236}">
                <a16:creationId xmlns:a16="http://schemas.microsoft.com/office/drawing/2014/main" id="{1E63A8EB-7E52-C76A-C254-5545F7992191}"/>
              </a:ext>
            </a:extLst>
          </p:cNvPr>
          <p:cNvSpPr txBox="1"/>
          <p:nvPr/>
        </p:nvSpPr>
        <p:spPr>
          <a:xfrm>
            <a:off x="2399168" y="1874067"/>
            <a:ext cx="3213981" cy="646331"/>
          </a:xfrm>
          <a:prstGeom prst="rect">
            <a:avLst/>
          </a:prstGeom>
          <a:noFill/>
        </p:spPr>
        <p:txBody>
          <a:bodyPr wrap="square" rtlCol="0">
            <a:spAutoFit/>
          </a:bodyPr>
          <a:lstStyle/>
          <a:p>
            <a:pPr algn="ctr"/>
            <a:r>
              <a:rPr lang="en-GB" b="1" dirty="0"/>
              <a:t>John Bowlby</a:t>
            </a:r>
          </a:p>
          <a:p>
            <a:pPr algn="ctr"/>
            <a:r>
              <a:rPr lang="en-GB" b="1" dirty="0"/>
              <a:t>1907 -1990</a:t>
            </a:r>
          </a:p>
        </p:txBody>
      </p:sp>
    </p:spTree>
    <p:extLst>
      <p:ext uri="{BB962C8B-B14F-4D97-AF65-F5344CB8AC3E}">
        <p14:creationId xmlns:p14="http://schemas.microsoft.com/office/powerpoint/2010/main" val="348221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D620-1B5E-FCA5-1BBB-FED4E7C30FC0}"/>
              </a:ext>
            </a:extLst>
          </p:cNvPr>
          <p:cNvSpPr>
            <a:spLocks noGrp="1"/>
          </p:cNvSpPr>
          <p:nvPr>
            <p:ph type="title"/>
          </p:nvPr>
        </p:nvSpPr>
        <p:spPr>
          <a:xfrm>
            <a:off x="1639046" y="155511"/>
            <a:ext cx="9372600" cy="1200416"/>
          </a:xfrm>
        </p:spPr>
        <p:txBody>
          <a:bodyPr/>
          <a:lstStyle/>
          <a:p>
            <a:r>
              <a:rPr lang="en-GB" dirty="0"/>
              <a:t>Attachment as a spatial theory …</a:t>
            </a:r>
          </a:p>
        </p:txBody>
      </p:sp>
      <p:sp>
        <p:nvSpPr>
          <p:cNvPr id="3" name="Content Placeholder 2">
            <a:extLst>
              <a:ext uri="{FF2B5EF4-FFF2-40B4-BE49-F238E27FC236}">
                <a16:creationId xmlns:a16="http://schemas.microsoft.com/office/drawing/2014/main" id="{BCE31DC4-64C5-4241-049F-1E0165D3C941}"/>
              </a:ext>
            </a:extLst>
          </p:cNvPr>
          <p:cNvSpPr>
            <a:spLocks noGrp="1"/>
          </p:cNvSpPr>
          <p:nvPr>
            <p:ph idx="1"/>
          </p:nvPr>
        </p:nvSpPr>
        <p:spPr>
          <a:xfrm>
            <a:off x="1409700" y="1808338"/>
            <a:ext cx="9372600" cy="4114800"/>
          </a:xfrm>
        </p:spPr>
        <p:txBody>
          <a:bodyPr/>
          <a:lstStyle/>
          <a:p>
            <a:pPr marL="0" marR="0" lvl="0" indent="0" algn="l" defTabSz="457200" rtl="0" eaLnBrk="1" fontAlgn="auto" latinLnBrk="0" hangingPunct="1">
              <a:lnSpc>
                <a:spcPct val="100000"/>
              </a:lnSpc>
              <a:spcBef>
                <a:spcPct val="20000"/>
              </a:spcBef>
              <a:spcAft>
                <a:spcPts val="600"/>
              </a:spcAft>
              <a:buClr>
                <a:srgbClr val="B15E28"/>
              </a:buClr>
              <a:buSzPct val="115000"/>
              <a:buNone/>
              <a:tabLst/>
              <a:defRPr/>
            </a:pPr>
            <a:r>
              <a:rPr lang="en-GB" sz="1500" dirty="0">
                <a:solidFill>
                  <a:prstClr val="black">
                    <a:lumMod val="85000"/>
                    <a:lumOff val="15000"/>
                  </a:prstClr>
                </a:solidFill>
                <a:latin typeface="Garamond"/>
              </a:rPr>
              <a:t>“</a:t>
            </a:r>
            <a:r>
              <a:rPr kumimoji="0" lang="en-GB" sz="2400" b="0" i="0" u="none" strike="noStrike" kern="1200" cap="none" spc="0" normalizeH="0" baseline="0" noProof="0" dirty="0">
                <a:ln>
                  <a:noFill/>
                </a:ln>
                <a:solidFill>
                  <a:prstClr val="black">
                    <a:lumMod val="85000"/>
                    <a:lumOff val="15000"/>
                  </a:prstClr>
                </a:solidFill>
                <a:effectLst/>
                <a:uLnTx/>
                <a:uFillTx/>
                <a:latin typeface="Garamond"/>
                <a:ea typeface="+mn-ea"/>
                <a:cs typeface="+mn-cs"/>
              </a:rPr>
              <a:t>Attachment Theory is in essence a spatial theory: when I am close to my loved one I feel good, when I am far away I am anxious, sad or lonely. The child away from home for the night plays happily until she hurts herself or bedtime approaches and then feels pangs of homesickness. The mother who leaves her child with a new baby minder thinks endlessly about her baby and misses her dreadfully. Attachment is mediated by looking, hearing and holding: the sight of my loved one lifts my soul, the sound of her approach awakes pleasant anticipation”. (Holmes, p.67)</a:t>
            </a:r>
          </a:p>
          <a:p>
            <a:endParaRPr lang="en-GB" dirty="0"/>
          </a:p>
        </p:txBody>
      </p:sp>
    </p:spTree>
    <p:extLst>
      <p:ext uri="{BB962C8B-B14F-4D97-AF65-F5344CB8AC3E}">
        <p14:creationId xmlns:p14="http://schemas.microsoft.com/office/powerpoint/2010/main" val="52162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895C-9A3C-0FC9-BD99-26CD10F490B2}"/>
              </a:ext>
            </a:extLst>
          </p:cNvPr>
          <p:cNvSpPr>
            <a:spLocks noGrp="1"/>
          </p:cNvSpPr>
          <p:nvPr>
            <p:ph type="title"/>
          </p:nvPr>
        </p:nvSpPr>
        <p:spPr>
          <a:xfrm>
            <a:off x="4186302" y="-1"/>
            <a:ext cx="4351208" cy="905069"/>
          </a:xfrm>
        </p:spPr>
        <p:txBody>
          <a:bodyPr/>
          <a:lstStyle/>
          <a:p>
            <a:r>
              <a:rPr lang="en-GB" dirty="0"/>
              <a:t>Playful Attachment</a:t>
            </a:r>
          </a:p>
        </p:txBody>
      </p:sp>
      <p:pic>
        <p:nvPicPr>
          <p:cNvPr id="4" name="Content Placeholder 3">
            <a:extLst>
              <a:ext uri="{FF2B5EF4-FFF2-40B4-BE49-F238E27FC236}">
                <a16:creationId xmlns:a16="http://schemas.microsoft.com/office/drawing/2014/main" id="{EAFFEB72-23C6-9A6F-0EAF-A90EA68B1DC7}"/>
              </a:ext>
            </a:extLst>
          </p:cNvPr>
          <p:cNvPicPr>
            <a:picLocks noGrp="1" noChangeAspect="1"/>
          </p:cNvPicPr>
          <p:nvPr>
            <p:ph idx="1"/>
          </p:nvPr>
        </p:nvPicPr>
        <p:blipFill>
          <a:blip r:embed="rId2"/>
          <a:stretch>
            <a:fillRect/>
          </a:stretch>
        </p:blipFill>
        <p:spPr>
          <a:xfrm>
            <a:off x="2180222" y="793102"/>
            <a:ext cx="9581346" cy="5178489"/>
          </a:xfrm>
          <a:prstGeom prst="rect">
            <a:avLst/>
          </a:prstGeom>
        </p:spPr>
      </p:pic>
    </p:spTree>
    <p:extLst>
      <p:ext uri="{BB962C8B-B14F-4D97-AF65-F5344CB8AC3E}">
        <p14:creationId xmlns:p14="http://schemas.microsoft.com/office/powerpoint/2010/main" val="1667783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56EEC-59AE-5329-FC17-E3D068A10217}"/>
              </a:ext>
            </a:extLst>
          </p:cNvPr>
          <p:cNvSpPr>
            <a:spLocks noGrp="1"/>
          </p:cNvSpPr>
          <p:nvPr>
            <p:ph type="title"/>
          </p:nvPr>
        </p:nvSpPr>
        <p:spPr/>
        <p:txBody>
          <a:bodyPr/>
          <a:lstStyle/>
          <a:p>
            <a:r>
              <a:rPr lang="en-GB" dirty="0"/>
              <a:t>          Attachment Figure</a:t>
            </a:r>
          </a:p>
        </p:txBody>
      </p:sp>
      <p:sp>
        <p:nvSpPr>
          <p:cNvPr id="3" name="Content Placeholder 2">
            <a:extLst>
              <a:ext uri="{FF2B5EF4-FFF2-40B4-BE49-F238E27FC236}">
                <a16:creationId xmlns:a16="http://schemas.microsoft.com/office/drawing/2014/main" id="{376F067C-0ABC-D76F-3094-250D3D7BC1C6}"/>
              </a:ext>
            </a:extLst>
          </p:cNvPr>
          <p:cNvSpPr>
            <a:spLocks noGrp="1"/>
          </p:cNvSpPr>
          <p:nvPr>
            <p:ph idx="1"/>
          </p:nvPr>
        </p:nvSpPr>
        <p:spPr>
          <a:xfrm>
            <a:off x="961053" y="1600200"/>
            <a:ext cx="10619760" cy="4114800"/>
          </a:xfrm>
        </p:spPr>
        <p:txBody>
          <a:bodyPr/>
          <a:lstStyle/>
          <a:p>
            <a:pPr marL="45720" indent="0">
              <a:buNone/>
            </a:pPr>
            <a:r>
              <a:rPr lang="en-GB" b="1" u="sng" dirty="0"/>
              <a:t> </a:t>
            </a:r>
            <a:r>
              <a:rPr lang="en-GB" b="1" u="sng" dirty="0">
                <a:highlight>
                  <a:srgbClr val="FFFF00"/>
                </a:highlight>
              </a:rPr>
              <a:t>Activity 2</a:t>
            </a:r>
          </a:p>
          <a:p>
            <a:r>
              <a:rPr lang="en-GB" sz="2800" dirty="0"/>
              <a:t>Turn to a colleague – Can you think of a significant attachment figure in your life?</a:t>
            </a:r>
          </a:p>
          <a:p>
            <a:r>
              <a:rPr lang="en-GB" sz="2800" dirty="0"/>
              <a:t>It might be a mother, father, teacher, friend? Share what you feel comfortable with the person next to you. </a:t>
            </a:r>
          </a:p>
          <a:p>
            <a:r>
              <a:rPr lang="en-GB" sz="2800" dirty="0"/>
              <a:t>We don’t expect you to share this with everyone!</a:t>
            </a:r>
          </a:p>
        </p:txBody>
      </p:sp>
    </p:spTree>
    <p:extLst>
      <p:ext uri="{BB962C8B-B14F-4D97-AF65-F5344CB8AC3E}">
        <p14:creationId xmlns:p14="http://schemas.microsoft.com/office/powerpoint/2010/main" val="1570287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4347-EC2A-C069-EA45-4A213C72E822}"/>
              </a:ext>
            </a:extLst>
          </p:cNvPr>
          <p:cNvSpPr>
            <a:spLocks noGrp="1"/>
          </p:cNvSpPr>
          <p:nvPr>
            <p:ph type="title"/>
          </p:nvPr>
        </p:nvSpPr>
        <p:spPr>
          <a:xfrm>
            <a:off x="7763069" y="1400401"/>
            <a:ext cx="4428931" cy="2733062"/>
          </a:xfrm>
        </p:spPr>
        <p:txBody>
          <a:bodyPr anchor="b">
            <a:normAutofit/>
          </a:bodyPr>
          <a:lstStyle/>
          <a:p>
            <a:r>
              <a:rPr lang="en-GB" dirty="0"/>
              <a:t> A </a:t>
            </a:r>
            <a:r>
              <a:rPr lang="en-GB" dirty="0" err="1"/>
              <a:t>newborns</a:t>
            </a:r>
            <a:r>
              <a:rPr lang="en-GB" dirty="0"/>
              <a:t> basic Needs</a:t>
            </a:r>
          </a:p>
        </p:txBody>
      </p:sp>
      <p:pic>
        <p:nvPicPr>
          <p:cNvPr id="4" name="Content Placeholder 3">
            <a:extLst>
              <a:ext uri="{FF2B5EF4-FFF2-40B4-BE49-F238E27FC236}">
                <a16:creationId xmlns:a16="http://schemas.microsoft.com/office/drawing/2014/main" id="{443A8293-1FBE-8825-5DCF-423DD4E27AF2}"/>
              </a:ext>
            </a:extLst>
          </p:cNvPr>
          <p:cNvPicPr>
            <a:picLocks noGrp="1" noChangeAspect="1"/>
          </p:cNvPicPr>
          <p:nvPr>
            <p:ph idx="1"/>
          </p:nvPr>
        </p:nvPicPr>
        <p:blipFill>
          <a:blip r:embed="rId2"/>
          <a:stretch>
            <a:fillRect/>
          </a:stretch>
        </p:blipFill>
        <p:spPr>
          <a:xfrm>
            <a:off x="1195844" y="729341"/>
            <a:ext cx="6697854" cy="5023393"/>
          </a:xfrm>
          <a:prstGeom prst="rect">
            <a:avLst/>
          </a:prstGeom>
          <a:noFill/>
        </p:spPr>
      </p:pic>
    </p:spTree>
    <p:extLst>
      <p:ext uri="{BB962C8B-B14F-4D97-AF65-F5344CB8AC3E}">
        <p14:creationId xmlns:p14="http://schemas.microsoft.com/office/powerpoint/2010/main" val="39024093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 Playing 16x9">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3461883.potx" id="{18737D51-7733-4200-B5C9-BF22CA2CE631}" vid="{40CEFE45-12FF-4454-86EB-59F04C858872}"/>
    </a:ext>
  </a:extLst>
</a:theme>
</file>

<file path=docProps/app.xml><?xml version="1.0" encoding="utf-8"?>
<Properties xmlns="http://schemas.openxmlformats.org/officeDocument/2006/extended-properties" xmlns:vt="http://schemas.openxmlformats.org/officeDocument/2006/docPropsVTypes">
  <TotalTime>468</TotalTime>
  <Words>918</Words>
  <Application>Microsoft Office PowerPoint</Application>
  <PresentationFormat>Widescreen</PresentationFormat>
  <Paragraphs>92</Paragraphs>
  <Slides>32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Abadi</vt:lpstr>
      <vt:lpstr>Arial</vt:lpstr>
      <vt:lpstr>Calibri</vt:lpstr>
      <vt:lpstr>Calibri Light</vt:lpstr>
      <vt:lpstr>Euphemia</vt:lpstr>
      <vt:lpstr>Garamond</vt:lpstr>
      <vt:lpstr>Wingdings</vt:lpstr>
      <vt:lpstr>Office Theme</vt:lpstr>
      <vt:lpstr>Children Playing 16x9</vt:lpstr>
      <vt:lpstr>PowerPoint Presentation</vt:lpstr>
      <vt:lpstr>NDP  And Early Child  Attachment</vt:lpstr>
      <vt:lpstr>          Lets Begin ….</vt:lpstr>
      <vt:lpstr>A little about me …</vt:lpstr>
      <vt:lpstr>           What is Attachment?</vt:lpstr>
      <vt:lpstr>Attachment as a spatial theory …</vt:lpstr>
      <vt:lpstr>Playful Attachment</vt:lpstr>
      <vt:lpstr>          Attachment Figure</vt:lpstr>
      <vt:lpstr> A newborns basic Needs</vt:lpstr>
      <vt:lpstr>Impact of poor attachments? </vt:lpstr>
      <vt:lpstr>Mary Ainsworth</vt:lpstr>
      <vt:lpstr>   The Still Face Experiment</vt:lpstr>
      <vt:lpstr>      Reflections ….</vt:lpstr>
      <vt:lpstr>NEURO DRAMATIC PLAY</vt:lpstr>
      <vt:lpstr>                So What is NDP ……</vt:lpstr>
      <vt:lpstr>PowerPoint Presentation</vt:lpstr>
      <vt:lpstr>  NDP consists of ……</vt:lpstr>
      <vt:lpstr>PowerPoint Presentation</vt:lpstr>
      <vt:lpstr> E</vt:lpstr>
      <vt:lpstr>P</vt:lpstr>
      <vt:lpstr>R</vt:lpstr>
      <vt:lpstr>Dramatic Triangle</vt:lpstr>
      <vt:lpstr>Time for Q &amp;A</vt:lpstr>
      <vt:lpstr>Activity 4 </vt:lpstr>
      <vt:lpstr> My Play Bag 5-9 year olds</vt:lpstr>
      <vt:lpstr>  Messy Play &amp; Story        Attachment Play</vt:lpstr>
      <vt:lpstr>         Play Bag for Under Five’s </vt:lpstr>
      <vt:lpstr>Activity 6</vt:lpstr>
      <vt:lpstr>Time for Q &amp;A</vt:lpstr>
      <vt:lpstr>PowerPoint Presentation</vt:lpstr>
      <vt:lpstr>Thank-you May the play Begin!</vt:lpstr>
      <vt:lpstr>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Clive Holmwood</dc:creator>
  <cp:lastModifiedBy>Clive Holmwood</cp:lastModifiedBy>
  <cp:revision>11</cp:revision>
  <dcterms:created xsi:type="dcterms:W3CDTF">2023-03-26T09:55:57Z</dcterms:created>
  <dcterms:modified xsi:type="dcterms:W3CDTF">2025-04-30T13:09:54Z</dcterms:modified>
</cp:coreProperties>
</file>