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1D49"/>
    <a:srgbClr val="0066CC"/>
    <a:srgbClr val="97E4FF"/>
    <a:srgbClr val="CDF2FF"/>
    <a:srgbClr val="0099CC"/>
    <a:srgbClr val="E1F7FF"/>
    <a:srgbClr val="C5F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75" d="100"/>
          <a:sy n="75" d="100"/>
        </p:scale>
        <p:origin x="1584" y="-31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ianr\OneDrive\Documents\Derby\PhD\Pilot%20Study%20Jan\Processed%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ianr\OneDrive\Documents\Derby\PhD\Pilot%20Study%20Jan\Processed%20Data.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100" dirty="0"/>
              <a:t>Elbow</a:t>
            </a:r>
            <a:r>
              <a:rPr lang="en-GB" sz="1100" baseline="0" dirty="0"/>
              <a:t> Flexion Range of Motion</a:t>
            </a:r>
            <a:endParaRPr lang="en-GB" sz="11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'Processed Data'!$T$4</c:f>
              <c:strCache>
                <c:ptCount val="1"/>
                <c:pt idx="0">
                  <c:v>Quintic</c:v>
                </c:pt>
              </c:strCache>
            </c:strRef>
          </c:tx>
          <c:spPr>
            <a:solidFill>
              <a:schemeClr val="accent1">
                <a:shade val="7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'Processed Data'!$U$3:$W$3</c:f>
              <c:strCache>
                <c:ptCount val="3"/>
                <c:pt idx="0">
                  <c:v>Calibration Stance 1</c:v>
                </c:pt>
                <c:pt idx="1">
                  <c:v>Calibration Stance 2</c:v>
                </c:pt>
                <c:pt idx="2">
                  <c:v>Calibration Stance 3</c:v>
                </c:pt>
              </c:strCache>
            </c:strRef>
          </c:cat>
          <c:val>
            <c:numRef>
              <c:f>'Processed Data'!$U$4:$W$4</c:f>
              <c:numCache>
                <c:formatCode>General</c:formatCode>
                <c:ptCount val="3"/>
                <c:pt idx="0">
                  <c:v>89.690000000000012</c:v>
                </c:pt>
                <c:pt idx="1">
                  <c:v>83.679999999999993</c:v>
                </c:pt>
                <c:pt idx="2">
                  <c:v>80.849999999999994</c:v>
                </c:pt>
              </c:numCache>
            </c:numRef>
          </c:val>
          <c:extLst>
            <c:ext xmlns:c16="http://schemas.microsoft.com/office/drawing/2014/chart" uri="{C3380CC4-5D6E-409C-BE32-E72D297353CC}">
              <c16:uniqueId val="{00000000-8586-4413-AE40-B62E33B781CF}"/>
            </c:ext>
          </c:extLst>
        </c:ser>
        <c:ser>
          <c:idx val="1"/>
          <c:order val="1"/>
          <c:tx>
            <c:strRef>
              <c:f>'Processed Data'!$T$5</c:f>
              <c:strCache>
                <c:ptCount val="1"/>
                <c:pt idx="0">
                  <c:v>IMU (Wrist)</c:v>
                </c:pt>
              </c:strCache>
            </c:strRef>
          </c:tx>
          <c:spPr>
            <a:solidFill>
              <a:schemeClr val="accent1">
                <a:tint val="7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'Processed Data'!$U$3:$W$3</c:f>
              <c:strCache>
                <c:ptCount val="3"/>
                <c:pt idx="0">
                  <c:v>Calibration Stance 1</c:v>
                </c:pt>
                <c:pt idx="1">
                  <c:v>Calibration Stance 2</c:v>
                </c:pt>
                <c:pt idx="2">
                  <c:v>Calibration Stance 3</c:v>
                </c:pt>
              </c:strCache>
            </c:strRef>
          </c:cat>
          <c:val>
            <c:numRef>
              <c:f>'Processed Data'!$U$5:$W$5</c:f>
              <c:numCache>
                <c:formatCode>0.00</c:formatCode>
                <c:ptCount val="3"/>
                <c:pt idx="0">
                  <c:v>88.484628484295541</c:v>
                </c:pt>
                <c:pt idx="1">
                  <c:v>150.12741553504588</c:v>
                </c:pt>
                <c:pt idx="2">
                  <c:v>9.3617994906853994</c:v>
                </c:pt>
              </c:numCache>
            </c:numRef>
          </c:val>
          <c:extLst>
            <c:ext xmlns:c16="http://schemas.microsoft.com/office/drawing/2014/chart" uri="{C3380CC4-5D6E-409C-BE32-E72D297353CC}">
              <c16:uniqueId val="{00000001-8586-4413-AE40-B62E33B781CF}"/>
            </c:ext>
          </c:extLst>
        </c:ser>
        <c:dLbls>
          <c:dLblPos val="outEnd"/>
          <c:showLegendKey val="0"/>
          <c:showVal val="1"/>
          <c:showCatName val="0"/>
          <c:showSerName val="0"/>
          <c:showPercent val="0"/>
          <c:showBubbleSize val="0"/>
        </c:dLbls>
        <c:gapWidth val="219"/>
        <c:overlap val="-27"/>
        <c:axId val="25211055"/>
        <c:axId val="25198095"/>
      </c:barChart>
      <c:catAx>
        <c:axId val="252110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198095"/>
        <c:crosses val="autoZero"/>
        <c:auto val="1"/>
        <c:lblAlgn val="ctr"/>
        <c:lblOffset val="100"/>
        <c:noMultiLvlLbl val="0"/>
      </c:catAx>
      <c:valAx>
        <c:axId val="2519809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Degrees</a:t>
                </a:r>
                <a:r>
                  <a:rPr lang="en-GB" baseline="0"/>
                  <a:t> (°)</a:t>
                </a:r>
                <a:endParaRPr lang="en-GB"/>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2110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100" dirty="0"/>
              <a:t>Shoulder</a:t>
            </a:r>
            <a:r>
              <a:rPr lang="en-GB" sz="1100" baseline="0" dirty="0"/>
              <a:t> Flexion Range of Motion</a:t>
            </a:r>
            <a:endParaRPr lang="en-GB" sz="11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'Processed Data'!$AB$4</c:f>
              <c:strCache>
                <c:ptCount val="1"/>
                <c:pt idx="0">
                  <c:v>Quintic</c:v>
                </c:pt>
              </c:strCache>
            </c:strRef>
          </c:tx>
          <c:spPr>
            <a:solidFill>
              <a:schemeClr val="accent1">
                <a:shade val="7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'Processed Data'!$AC$3:$AE$3</c:f>
              <c:strCache>
                <c:ptCount val="3"/>
                <c:pt idx="0">
                  <c:v>Calibration Stance 1</c:v>
                </c:pt>
                <c:pt idx="1">
                  <c:v>Calibration Stance 2</c:v>
                </c:pt>
                <c:pt idx="2">
                  <c:v>Calibration Stance 3</c:v>
                </c:pt>
              </c:strCache>
            </c:strRef>
          </c:cat>
          <c:val>
            <c:numRef>
              <c:f>'Processed Data'!$AC$4:$AE$4</c:f>
              <c:numCache>
                <c:formatCode>General</c:formatCode>
                <c:ptCount val="3"/>
                <c:pt idx="0">
                  <c:v>99.97</c:v>
                </c:pt>
                <c:pt idx="1">
                  <c:v>92.02</c:v>
                </c:pt>
                <c:pt idx="2">
                  <c:v>92.899999999999991</c:v>
                </c:pt>
              </c:numCache>
            </c:numRef>
          </c:val>
          <c:extLst>
            <c:ext xmlns:c16="http://schemas.microsoft.com/office/drawing/2014/chart" uri="{C3380CC4-5D6E-409C-BE32-E72D297353CC}">
              <c16:uniqueId val="{00000000-9A9C-4F2C-83E7-E96C395B6542}"/>
            </c:ext>
          </c:extLst>
        </c:ser>
        <c:ser>
          <c:idx val="1"/>
          <c:order val="1"/>
          <c:tx>
            <c:strRef>
              <c:f>'Processed Data'!$AB$5</c:f>
              <c:strCache>
                <c:ptCount val="1"/>
                <c:pt idx="0">
                  <c:v>IMU (Wrist)</c:v>
                </c:pt>
              </c:strCache>
            </c:strRef>
          </c:tx>
          <c:spPr>
            <a:solidFill>
              <a:schemeClr val="accent1">
                <a:tint val="7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'Processed Data'!$AC$3:$AE$3</c:f>
              <c:strCache>
                <c:ptCount val="3"/>
                <c:pt idx="0">
                  <c:v>Calibration Stance 1</c:v>
                </c:pt>
                <c:pt idx="1">
                  <c:v>Calibration Stance 2</c:v>
                </c:pt>
                <c:pt idx="2">
                  <c:v>Calibration Stance 3</c:v>
                </c:pt>
              </c:strCache>
            </c:strRef>
          </c:cat>
          <c:val>
            <c:numRef>
              <c:f>'Processed Data'!$AC$5:$AE$5</c:f>
              <c:numCache>
                <c:formatCode>0.00</c:formatCode>
                <c:ptCount val="3"/>
                <c:pt idx="0">
                  <c:v>97.326375933011519</c:v>
                </c:pt>
                <c:pt idx="1">
                  <c:v>97.739827023793126</c:v>
                </c:pt>
                <c:pt idx="2">
                  <c:v>107.49673951095593</c:v>
                </c:pt>
              </c:numCache>
            </c:numRef>
          </c:val>
          <c:extLst>
            <c:ext xmlns:c16="http://schemas.microsoft.com/office/drawing/2014/chart" uri="{C3380CC4-5D6E-409C-BE32-E72D297353CC}">
              <c16:uniqueId val="{00000001-9A9C-4F2C-83E7-E96C395B6542}"/>
            </c:ext>
          </c:extLst>
        </c:ser>
        <c:dLbls>
          <c:dLblPos val="outEnd"/>
          <c:showLegendKey val="0"/>
          <c:showVal val="1"/>
          <c:showCatName val="0"/>
          <c:showSerName val="0"/>
          <c:showPercent val="0"/>
          <c:showBubbleSize val="0"/>
        </c:dLbls>
        <c:gapWidth val="219"/>
        <c:overlap val="-27"/>
        <c:axId val="115881967"/>
        <c:axId val="115894447"/>
      </c:barChart>
      <c:catAx>
        <c:axId val="115881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5894447"/>
        <c:crosses val="autoZero"/>
        <c:auto val="1"/>
        <c:lblAlgn val="ctr"/>
        <c:lblOffset val="100"/>
        <c:noMultiLvlLbl val="0"/>
      </c:catAx>
      <c:valAx>
        <c:axId val="11589444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en-GB" sz="1000" b="0" i="0" u="none" strike="noStrike" kern="1200" baseline="0">
                    <a:solidFill>
                      <a:sysClr val="windowText" lastClr="000000">
                        <a:lumMod val="65000"/>
                        <a:lumOff val="35000"/>
                      </a:sysClr>
                    </a:solidFill>
                  </a:rPr>
                  <a:t>Degrees (°)</a:t>
                </a: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58819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19B852F-E012-4DD5-BD19-B6A81CD58D40}"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C9DD6E-514D-4A78-8B6A-70071C4F2C33}" type="slidenum">
              <a:rPr lang="en-GB" smtClean="0"/>
              <a:t>‹#›</a:t>
            </a:fld>
            <a:endParaRPr lang="en-GB"/>
          </a:p>
        </p:txBody>
      </p:sp>
    </p:spTree>
    <p:extLst>
      <p:ext uri="{BB962C8B-B14F-4D97-AF65-F5344CB8AC3E}">
        <p14:creationId xmlns:p14="http://schemas.microsoft.com/office/powerpoint/2010/main" val="3390877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19B852F-E012-4DD5-BD19-B6A81CD58D40}"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C9DD6E-514D-4A78-8B6A-70071C4F2C33}" type="slidenum">
              <a:rPr lang="en-GB" smtClean="0"/>
              <a:t>‹#›</a:t>
            </a:fld>
            <a:endParaRPr lang="en-GB"/>
          </a:p>
        </p:txBody>
      </p:sp>
    </p:spTree>
    <p:extLst>
      <p:ext uri="{BB962C8B-B14F-4D97-AF65-F5344CB8AC3E}">
        <p14:creationId xmlns:p14="http://schemas.microsoft.com/office/powerpoint/2010/main" val="4199812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19B852F-E012-4DD5-BD19-B6A81CD58D40}"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C9DD6E-514D-4A78-8B6A-70071C4F2C33}" type="slidenum">
              <a:rPr lang="en-GB" smtClean="0"/>
              <a:t>‹#›</a:t>
            </a:fld>
            <a:endParaRPr lang="en-GB"/>
          </a:p>
        </p:txBody>
      </p:sp>
    </p:spTree>
    <p:extLst>
      <p:ext uri="{BB962C8B-B14F-4D97-AF65-F5344CB8AC3E}">
        <p14:creationId xmlns:p14="http://schemas.microsoft.com/office/powerpoint/2010/main" val="256413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19B852F-E012-4DD5-BD19-B6A81CD58D40}"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C9DD6E-514D-4A78-8B6A-70071C4F2C33}" type="slidenum">
              <a:rPr lang="en-GB" smtClean="0"/>
              <a:t>‹#›</a:t>
            </a:fld>
            <a:endParaRPr lang="en-GB"/>
          </a:p>
        </p:txBody>
      </p:sp>
    </p:spTree>
    <p:extLst>
      <p:ext uri="{BB962C8B-B14F-4D97-AF65-F5344CB8AC3E}">
        <p14:creationId xmlns:p14="http://schemas.microsoft.com/office/powerpoint/2010/main" val="3708851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19B852F-E012-4DD5-BD19-B6A81CD58D40}"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C9DD6E-514D-4A78-8B6A-70071C4F2C33}" type="slidenum">
              <a:rPr lang="en-GB" smtClean="0"/>
              <a:t>‹#›</a:t>
            </a:fld>
            <a:endParaRPr lang="en-GB"/>
          </a:p>
        </p:txBody>
      </p:sp>
    </p:spTree>
    <p:extLst>
      <p:ext uri="{BB962C8B-B14F-4D97-AF65-F5344CB8AC3E}">
        <p14:creationId xmlns:p14="http://schemas.microsoft.com/office/powerpoint/2010/main" val="2118421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19B852F-E012-4DD5-BD19-B6A81CD58D40}" type="datetimeFigureOut">
              <a:rPr lang="en-GB" smtClean="0"/>
              <a:t>11/04/2024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C9DD6E-514D-4A78-8B6A-70071C4F2C33}" type="slidenum">
              <a:rPr lang="en-GB" smtClean="0"/>
              <a:t>‹#›</a:t>
            </a:fld>
            <a:endParaRPr lang="en-GB"/>
          </a:p>
        </p:txBody>
      </p:sp>
    </p:spTree>
    <p:extLst>
      <p:ext uri="{BB962C8B-B14F-4D97-AF65-F5344CB8AC3E}">
        <p14:creationId xmlns:p14="http://schemas.microsoft.com/office/powerpoint/2010/main" val="1731429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19B852F-E012-4DD5-BD19-B6A81CD58D40}" type="datetimeFigureOut">
              <a:rPr lang="en-GB" smtClean="0"/>
              <a:t>11/04/2024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C9DD6E-514D-4A78-8B6A-70071C4F2C33}" type="slidenum">
              <a:rPr lang="en-GB" smtClean="0"/>
              <a:t>‹#›</a:t>
            </a:fld>
            <a:endParaRPr lang="en-GB"/>
          </a:p>
        </p:txBody>
      </p:sp>
    </p:spTree>
    <p:extLst>
      <p:ext uri="{BB962C8B-B14F-4D97-AF65-F5344CB8AC3E}">
        <p14:creationId xmlns:p14="http://schemas.microsoft.com/office/powerpoint/2010/main" val="403671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19B852F-E012-4DD5-BD19-B6A81CD58D40}" type="datetimeFigureOut">
              <a:rPr lang="en-GB" smtClean="0"/>
              <a:t>11/04/2024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C9DD6E-514D-4A78-8B6A-70071C4F2C33}" type="slidenum">
              <a:rPr lang="en-GB" smtClean="0"/>
              <a:t>‹#›</a:t>
            </a:fld>
            <a:endParaRPr lang="en-GB"/>
          </a:p>
        </p:txBody>
      </p:sp>
    </p:spTree>
    <p:extLst>
      <p:ext uri="{BB962C8B-B14F-4D97-AF65-F5344CB8AC3E}">
        <p14:creationId xmlns:p14="http://schemas.microsoft.com/office/powerpoint/2010/main" val="1170103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9B852F-E012-4DD5-BD19-B6A81CD58D40}" type="datetimeFigureOut">
              <a:rPr lang="en-GB" smtClean="0"/>
              <a:t>11/04/2024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C9DD6E-514D-4A78-8B6A-70071C4F2C33}" type="slidenum">
              <a:rPr lang="en-GB" smtClean="0"/>
              <a:t>‹#›</a:t>
            </a:fld>
            <a:endParaRPr lang="en-GB"/>
          </a:p>
        </p:txBody>
      </p:sp>
    </p:spTree>
    <p:extLst>
      <p:ext uri="{BB962C8B-B14F-4D97-AF65-F5344CB8AC3E}">
        <p14:creationId xmlns:p14="http://schemas.microsoft.com/office/powerpoint/2010/main" val="1960397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B19B852F-E012-4DD5-BD19-B6A81CD58D40}" type="datetimeFigureOut">
              <a:rPr lang="en-GB" smtClean="0"/>
              <a:t>11/04/2024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C9DD6E-514D-4A78-8B6A-70071C4F2C33}" type="slidenum">
              <a:rPr lang="en-GB" smtClean="0"/>
              <a:t>‹#›</a:t>
            </a:fld>
            <a:endParaRPr lang="en-GB"/>
          </a:p>
        </p:txBody>
      </p:sp>
    </p:spTree>
    <p:extLst>
      <p:ext uri="{BB962C8B-B14F-4D97-AF65-F5344CB8AC3E}">
        <p14:creationId xmlns:p14="http://schemas.microsoft.com/office/powerpoint/2010/main" val="2467617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B19B852F-E012-4DD5-BD19-B6A81CD58D40}" type="datetimeFigureOut">
              <a:rPr lang="en-GB" smtClean="0"/>
              <a:t>11/04/2024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C9DD6E-514D-4A78-8B6A-70071C4F2C33}" type="slidenum">
              <a:rPr lang="en-GB" smtClean="0"/>
              <a:t>‹#›</a:t>
            </a:fld>
            <a:endParaRPr lang="en-GB"/>
          </a:p>
        </p:txBody>
      </p:sp>
    </p:spTree>
    <p:extLst>
      <p:ext uri="{BB962C8B-B14F-4D97-AF65-F5344CB8AC3E}">
        <p14:creationId xmlns:p14="http://schemas.microsoft.com/office/powerpoint/2010/main" val="2867803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82000"/>
                  </a:schemeClr>
                </a:solidFill>
              </a:defRPr>
            </a:lvl1pPr>
          </a:lstStyle>
          <a:p>
            <a:fld id="{B19B852F-E012-4DD5-BD19-B6A81CD58D40}" type="datetimeFigureOut">
              <a:rPr lang="en-GB" smtClean="0"/>
              <a:t>11/04/2024</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82000"/>
                  </a:schemeClr>
                </a:solidFill>
              </a:defRPr>
            </a:lvl1pPr>
          </a:lstStyle>
          <a:p>
            <a:fld id="{89C9DD6E-514D-4A78-8B6A-70071C4F2C33}" type="slidenum">
              <a:rPr lang="en-GB" smtClean="0"/>
              <a:t>‹#›</a:t>
            </a:fld>
            <a:endParaRPr lang="en-GB"/>
          </a:p>
        </p:txBody>
      </p:sp>
    </p:spTree>
    <p:extLst>
      <p:ext uri="{BB962C8B-B14F-4D97-AF65-F5344CB8AC3E}">
        <p14:creationId xmlns:p14="http://schemas.microsoft.com/office/powerpoint/2010/main" val="3549887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4A8AB12-C71B-8B20-6FC6-2EF50DC2D590}"/>
              </a:ext>
            </a:extLst>
          </p:cNvPr>
          <p:cNvSpPr/>
          <p:nvPr/>
        </p:nvSpPr>
        <p:spPr>
          <a:xfrm>
            <a:off x="0" y="-284"/>
            <a:ext cx="6858000" cy="2003565"/>
          </a:xfrm>
          <a:prstGeom prst="rect">
            <a:avLst/>
          </a:prstGeom>
          <a:solidFill>
            <a:srgbClr val="101D4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rgbClr val="0066CC"/>
              </a:solidFill>
            </a:endParaRPr>
          </a:p>
        </p:txBody>
      </p:sp>
      <p:sp>
        <p:nvSpPr>
          <p:cNvPr id="9" name="TextBox 8">
            <a:extLst>
              <a:ext uri="{FF2B5EF4-FFF2-40B4-BE49-F238E27FC236}">
                <a16:creationId xmlns:a16="http://schemas.microsoft.com/office/drawing/2014/main" id="{61CF8E1A-0FAA-A9E2-FC2E-EE0527490C5A}"/>
              </a:ext>
            </a:extLst>
          </p:cNvPr>
          <p:cNvSpPr txBox="1"/>
          <p:nvPr/>
        </p:nvSpPr>
        <p:spPr>
          <a:xfrm>
            <a:off x="-63501" y="276304"/>
            <a:ext cx="6858002" cy="830997"/>
          </a:xfrm>
          <a:prstGeom prst="rect">
            <a:avLst/>
          </a:prstGeom>
          <a:noFill/>
        </p:spPr>
        <p:txBody>
          <a:bodyPr wrap="square" rtlCol="0">
            <a:spAutoFit/>
          </a:bodyPr>
          <a:lstStyle/>
          <a:p>
            <a:pPr algn="ctr"/>
            <a:r>
              <a:rPr lang="en-GB" sz="1600" b="1" kern="100" cap="all" dirty="0">
                <a:solidFill>
                  <a:schemeClr val="bg1"/>
                </a:solidFill>
                <a:effectLst/>
                <a:latin typeface="Aptos Display" panose="020B0004020202020204" pitchFamily="34" charset="0"/>
                <a:ea typeface="Calibri" panose="020F0502020204030204" pitchFamily="34" charset="0"/>
                <a:cs typeface="Times New Roman" panose="02020603050405020304" pitchFamily="18" charset="0"/>
              </a:rPr>
              <a:t>The feasibility of inertial measurement units (imu) in capturing basic upper body motion</a:t>
            </a:r>
            <a:endParaRPr lang="en-GB" sz="1600" kern="100" dirty="0">
              <a:solidFill>
                <a:schemeClr val="bg1"/>
              </a:solidFill>
              <a:effectLst/>
              <a:latin typeface="Aptos Display" panose="020B0004020202020204" pitchFamily="34" charset="0"/>
              <a:ea typeface="Calibri" panose="020F0502020204030204" pitchFamily="34" charset="0"/>
              <a:cs typeface="Times New Roman" panose="02020603050405020304" pitchFamily="18" charset="0"/>
            </a:endParaRPr>
          </a:p>
          <a:p>
            <a:endParaRPr lang="en-GB" sz="1600" dirty="0"/>
          </a:p>
        </p:txBody>
      </p:sp>
      <p:grpSp>
        <p:nvGrpSpPr>
          <p:cNvPr id="23" name="Group 22">
            <a:extLst>
              <a:ext uri="{FF2B5EF4-FFF2-40B4-BE49-F238E27FC236}">
                <a16:creationId xmlns:a16="http://schemas.microsoft.com/office/drawing/2014/main" id="{8EC9F3E3-C31E-2474-B2E7-D1487E9317EE}"/>
              </a:ext>
            </a:extLst>
          </p:cNvPr>
          <p:cNvGrpSpPr/>
          <p:nvPr/>
        </p:nvGrpSpPr>
        <p:grpSpPr>
          <a:xfrm>
            <a:off x="-4" y="2158314"/>
            <a:ext cx="6858000" cy="436475"/>
            <a:chOff x="0" y="2616198"/>
            <a:chExt cx="6858000" cy="436475"/>
          </a:xfrm>
        </p:grpSpPr>
        <p:sp>
          <p:nvSpPr>
            <p:cNvPr id="7" name="Rectangle 6">
              <a:extLst>
                <a:ext uri="{FF2B5EF4-FFF2-40B4-BE49-F238E27FC236}">
                  <a16:creationId xmlns:a16="http://schemas.microsoft.com/office/drawing/2014/main" id="{28DF1FE8-C26A-65B5-C425-7283A17CEB7A}"/>
                </a:ext>
              </a:extLst>
            </p:cNvPr>
            <p:cNvSpPr/>
            <p:nvPr/>
          </p:nvSpPr>
          <p:spPr>
            <a:xfrm>
              <a:off x="0" y="2616198"/>
              <a:ext cx="6858000" cy="436475"/>
            </a:xfrm>
            <a:prstGeom prst="rect">
              <a:avLst/>
            </a:prstGeom>
            <a:solidFill>
              <a:srgbClr val="101D4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0" name="TextBox 9">
              <a:extLst>
                <a:ext uri="{FF2B5EF4-FFF2-40B4-BE49-F238E27FC236}">
                  <a16:creationId xmlns:a16="http://schemas.microsoft.com/office/drawing/2014/main" id="{C7036C64-34F7-2AB6-6FF6-A72B7BE059D4}"/>
                </a:ext>
              </a:extLst>
            </p:cNvPr>
            <p:cNvSpPr txBox="1"/>
            <p:nvPr/>
          </p:nvSpPr>
          <p:spPr>
            <a:xfrm>
              <a:off x="1" y="2627160"/>
              <a:ext cx="6857999" cy="369332"/>
            </a:xfrm>
            <a:prstGeom prst="rect">
              <a:avLst/>
            </a:prstGeom>
            <a:noFill/>
          </p:spPr>
          <p:txBody>
            <a:bodyPr wrap="square" rtlCol="0">
              <a:spAutoFit/>
            </a:bodyPr>
            <a:lstStyle/>
            <a:p>
              <a:r>
                <a:rPr lang="en-GB" dirty="0">
                  <a:solidFill>
                    <a:schemeClr val="bg1"/>
                  </a:solidFill>
                </a:rPr>
                <a:t>	Introduction 							Methods</a:t>
              </a:r>
            </a:p>
          </p:txBody>
        </p:sp>
      </p:grpSp>
      <p:sp>
        <p:nvSpPr>
          <p:cNvPr id="13" name="TextBox 12">
            <a:extLst>
              <a:ext uri="{FF2B5EF4-FFF2-40B4-BE49-F238E27FC236}">
                <a16:creationId xmlns:a16="http://schemas.microsoft.com/office/drawing/2014/main" id="{92195FE1-26EA-5DD3-94AA-F8E0B9365F0B}"/>
              </a:ext>
            </a:extLst>
          </p:cNvPr>
          <p:cNvSpPr txBox="1"/>
          <p:nvPr/>
        </p:nvSpPr>
        <p:spPr>
          <a:xfrm>
            <a:off x="1" y="1130611"/>
            <a:ext cx="6857999" cy="969753"/>
          </a:xfrm>
          <a:prstGeom prst="rect">
            <a:avLst/>
          </a:prstGeom>
          <a:noFill/>
        </p:spPr>
        <p:txBody>
          <a:bodyPr wrap="square" rtlCol="0">
            <a:spAutoFit/>
          </a:bodyPr>
          <a:lstStyle/>
          <a:p>
            <a:pPr algn="ctr">
              <a:lnSpc>
                <a:spcPct val="107000"/>
              </a:lnSpc>
              <a:spcAft>
                <a:spcPts val="800"/>
              </a:spcAft>
            </a:pPr>
            <a:r>
              <a:rPr lang="en-GB" sz="1200" b="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Sian Reynolds</a:t>
            </a:r>
            <a:r>
              <a:rPr lang="en-GB" sz="1200" b="1" kern="1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1</a:t>
            </a:r>
            <a:r>
              <a:rPr lang="en-GB" sz="12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Simon Briley</a:t>
            </a:r>
            <a:r>
              <a:rPr lang="en-GB" sz="1200" kern="1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1</a:t>
            </a:r>
            <a:r>
              <a:rPr lang="en-GB" sz="12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and Tom Outram</a:t>
            </a:r>
            <a:r>
              <a:rPr lang="en-GB" sz="1200" kern="1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2</a:t>
            </a:r>
            <a:endParaRPr lang="en-GB" sz="1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1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School of Sport and Exercise Sciences, University of Derby</a:t>
            </a:r>
          </a:p>
          <a:p>
            <a:endParaRPr lang="en-GB" dirty="0"/>
          </a:p>
        </p:txBody>
      </p:sp>
      <p:sp>
        <p:nvSpPr>
          <p:cNvPr id="14" name="TextBox 13">
            <a:extLst>
              <a:ext uri="{FF2B5EF4-FFF2-40B4-BE49-F238E27FC236}">
                <a16:creationId xmlns:a16="http://schemas.microsoft.com/office/drawing/2014/main" id="{08697C08-4CF1-5665-4A4F-A9BA2701935C}"/>
              </a:ext>
            </a:extLst>
          </p:cNvPr>
          <p:cNvSpPr txBox="1"/>
          <p:nvPr/>
        </p:nvSpPr>
        <p:spPr>
          <a:xfrm>
            <a:off x="-31750" y="2651863"/>
            <a:ext cx="3072662" cy="2862322"/>
          </a:xfrm>
          <a:prstGeom prst="rect">
            <a:avLst/>
          </a:prstGeom>
          <a:noFill/>
        </p:spPr>
        <p:txBody>
          <a:bodyPr wrap="square" rtlCol="0">
            <a:spAutoFit/>
          </a:bodyPr>
          <a:lstStyle/>
          <a:p>
            <a:pPr marL="285750" indent="-285750">
              <a:buFont typeface="Arial" panose="020B0604020202020204" pitchFamily="34" charset="0"/>
              <a:buChar char="•"/>
            </a:pPr>
            <a:r>
              <a:rPr lang="en-GB" sz="1000" kern="100" dirty="0">
                <a:effectLst/>
                <a:latin typeface="Arial" panose="020B0604020202020204" pitchFamily="34" charset="0"/>
                <a:ea typeface="Calibri" panose="020F0502020204030204" pitchFamily="34" charset="0"/>
                <a:cs typeface="Times New Roman" panose="02020603050405020304" pitchFamily="18" charset="0"/>
              </a:rPr>
              <a:t>Three- Dimensional (3D) motion capture is accepted to be the gold standard approach to all data collection to produce accurate data. Yet concerns over the ecological validity of 3D systems has come into question [1]. This has brought about the exploration of alternate methods such as Inertial measurement units (IMU’s).</a:t>
            </a:r>
          </a:p>
          <a:p>
            <a:pPr marL="285750" indent="-285750">
              <a:buFont typeface="Arial" panose="020B0604020202020204" pitchFamily="34" charset="0"/>
              <a:buChar char="•"/>
            </a:pPr>
            <a:r>
              <a:rPr lang="en-GB" sz="1000" kern="100" dirty="0">
                <a:effectLst/>
                <a:latin typeface="Arial" panose="020B0604020202020204" pitchFamily="34" charset="0"/>
                <a:ea typeface="Calibri" panose="020F0502020204030204" pitchFamily="34" charset="0"/>
                <a:cs typeface="Times New Roman" panose="02020603050405020304" pitchFamily="18" charset="0"/>
              </a:rPr>
              <a:t>The depth of research on IMU usage in wheelchair data collection is limited, primarily focused on the use of IMU’s rather than studies aiming to ensure their reliability and accuracy</a:t>
            </a:r>
          </a:p>
          <a:p>
            <a:pPr marL="285750" indent="-285750">
              <a:buFont typeface="Arial" panose="020B0604020202020204" pitchFamily="34" charset="0"/>
              <a:buChar char="•"/>
            </a:pPr>
            <a:r>
              <a:rPr lang="en-GB" sz="1000" kern="100" dirty="0">
                <a:effectLst/>
                <a:latin typeface="Arial" panose="020B0604020202020204" pitchFamily="34" charset="0"/>
                <a:ea typeface="Calibri" panose="020F0502020204030204" pitchFamily="34" charset="0"/>
                <a:cs typeface="Times New Roman" panose="02020603050405020304" pitchFamily="18" charset="0"/>
              </a:rPr>
              <a:t>This single-subject pilot study aims to explore the feasibility of using IMU’s for capturing basic upper body motions, To assess the potential limitations of IMUs in accurately measuring elbow and shoulder flexion. </a:t>
            </a:r>
          </a:p>
        </p:txBody>
      </p:sp>
      <p:sp>
        <p:nvSpPr>
          <p:cNvPr id="18" name="TextBox 17">
            <a:extLst>
              <a:ext uri="{FF2B5EF4-FFF2-40B4-BE49-F238E27FC236}">
                <a16:creationId xmlns:a16="http://schemas.microsoft.com/office/drawing/2014/main" id="{F5A9648B-3BFF-517F-F1C3-8E46C7730D30}"/>
              </a:ext>
            </a:extLst>
          </p:cNvPr>
          <p:cNvSpPr txBox="1"/>
          <p:nvPr/>
        </p:nvSpPr>
        <p:spPr>
          <a:xfrm>
            <a:off x="2934586" y="2670000"/>
            <a:ext cx="3859915" cy="2862322"/>
          </a:xfrm>
          <a:prstGeom prst="rect">
            <a:avLst/>
          </a:prstGeom>
          <a:noFill/>
        </p:spPr>
        <p:txBody>
          <a:bodyPr wrap="square" rtlCol="0">
            <a:spAutoFit/>
          </a:bodyPr>
          <a:lstStyle/>
          <a:p>
            <a:pPr marL="285750" indent="-285750">
              <a:buFont typeface="Arial" panose="020B0604020202020204" pitchFamily="34" charset="0"/>
              <a:buChar char="•"/>
            </a:pPr>
            <a:r>
              <a:rPr lang="en-GB" sz="1000" kern="100" dirty="0">
                <a:latin typeface="Arial" panose="020B0604020202020204" pitchFamily="34" charset="0"/>
                <a:ea typeface="Calibri" panose="020F0502020204030204" pitchFamily="34" charset="0"/>
                <a:cs typeface="Times New Roman" panose="02020603050405020304" pitchFamily="18" charset="0"/>
              </a:rPr>
              <a:t>Three</a:t>
            </a:r>
            <a:r>
              <a:rPr lang="en-GB" sz="1000" kern="100" dirty="0">
                <a:effectLst/>
                <a:latin typeface="Arial" panose="020B0604020202020204" pitchFamily="34" charset="0"/>
                <a:ea typeface="Calibri" panose="020F0502020204030204" pitchFamily="34" charset="0"/>
                <a:cs typeface="Times New Roman" panose="02020603050405020304" pitchFamily="18" charset="0"/>
              </a:rPr>
              <a:t> IMU (Vicon Blue Trident sensor, Vicon, Oxford, UK) placements and 3 calibration stances were investigated for the collection of elbow flexion and shoulder flexion. </a:t>
            </a:r>
          </a:p>
          <a:p>
            <a:pPr marL="285750" indent="-285750">
              <a:buFont typeface="Arial" panose="020B0604020202020204" pitchFamily="34" charset="0"/>
              <a:buChar char="•"/>
            </a:pPr>
            <a:r>
              <a:rPr lang="en-GB" sz="1000" kern="100" dirty="0">
                <a:latin typeface="Arial" panose="020B0604020202020204" pitchFamily="34" charset="0"/>
                <a:ea typeface="Calibri" panose="020F0502020204030204" pitchFamily="34" charset="0"/>
                <a:cs typeface="Times New Roman" panose="02020603050405020304" pitchFamily="18" charset="0"/>
              </a:rPr>
              <a:t>E</a:t>
            </a:r>
            <a:r>
              <a:rPr lang="en-GB" sz="1000" kern="100" dirty="0">
                <a:effectLst/>
                <a:latin typeface="Arial" panose="020B0604020202020204" pitchFamily="34" charset="0"/>
                <a:ea typeface="Calibri" panose="020F0502020204030204" pitchFamily="34" charset="0"/>
                <a:cs typeface="Times New Roman" panose="02020603050405020304" pitchFamily="18" charset="0"/>
              </a:rPr>
              <a:t>lbow flexion placement: one at the wrist and one centrally on the forearm. </a:t>
            </a:r>
          </a:p>
          <a:p>
            <a:pPr marL="285750" indent="-285750">
              <a:buFont typeface="Arial" panose="020B0604020202020204" pitchFamily="34" charset="0"/>
              <a:buChar char="•"/>
            </a:pPr>
            <a:r>
              <a:rPr lang="en-GB" sz="1000" kern="100" dirty="0">
                <a:latin typeface="Arial" panose="020B0604020202020204" pitchFamily="34" charset="0"/>
                <a:ea typeface="Calibri" panose="020F0502020204030204" pitchFamily="34" charset="0"/>
                <a:cs typeface="Times New Roman" panose="02020603050405020304" pitchFamily="18" charset="0"/>
              </a:rPr>
              <a:t>S</a:t>
            </a:r>
            <a:r>
              <a:rPr lang="en-GB" sz="1000" kern="100" dirty="0">
                <a:effectLst/>
                <a:latin typeface="Arial" panose="020B0604020202020204" pitchFamily="34" charset="0"/>
                <a:ea typeface="Calibri" panose="020F0502020204030204" pitchFamily="34" charset="0"/>
                <a:cs typeface="Times New Roman" panose="02020603050405020304" pitchFamily="18" charset="0"/>
              </a:rPr>
              <a:t>houlder flexion placement: </a:t>
            </a:r>
            <a:r>
              <a:rPr lang="en-GB" sz="1000" kern="100" dirty="0">
                <a:latin typeface="Arial" panose="020B0604020202020204" pitchFamily="34" charset="0"/>
                <a:ea typeface="Calibri" panose="020F0502020204030204" pitchFamily="34" charset="0"/>
                <a:cs typeface="Times New Roman" panose="02020603050405020304" pitchFamily="18" charset="0"/>
              </a:rPr>
              <a:t>one </a:t>
            </a:r>
            <a:r>
              <a:rPr lang="en-GB" sz="1000" kern="100" dirty="0">
                <a:effectLst/>
                <a:latin typeface="Arial" panose="020B0604020202020204" pitchFamily="34" charset="0"/>
                <a:ea typeface="Calibri" panose="020F0502020204030204" pitchFamily="34" charset="0"/>
                <a:cs typeface="Times New Roman" panose="02020603050405020304" pitchFamily="18" charset="0"/>
              </a:rPr>
              <a:t>IMU situated 1 cm above the elbow joint</a:t>
            </a:r>
          </a:p>
          <a:p>
            <a:pPr marL="285750" indent="-285750">
              <a:buFont typeface="Arial" panose="020B0604020202020204" pitchFamily="34" charset="0"/>
              <a:buChar char="•"/>
            </a:pPr>
            <a:r>
              <a:rPr lang="en-GB" sz="1000" kern="100" dirty="0">
                <a:latin typeface="Arial" panose="020B0604020202020204" pitchFamily="34" charset="0"/>
                <a:ea typeface="Calibri" panose="020F0502020204030204" pitchFamily="34" charset="0"/>
                <a:cs typeface="Times New Roman" panose="02020603050405020304" pitchFamily="18" charset="0"/>
              </a:rPr>
              <a:t>Calibrations phases: Arms in anatomical position thumbs forwards (stance 1), palms outwards (Stance 2), joint of interested at 90 degrees of flexion (Stance 3)</a:t>
            </a:r>
          </a:p>
          <a:p>
            <a:pPr marL="285750" indent="-285750">
              <a:buFont typeface="Arial" panose="020B0604020202020204" pitchFamily="34" charset="0"/>
              <a:buChar char="•"/>
            </a:pPr>
            <a:r>
              <a:rPr lang="en-GB" sz="1000" kern="100" dirty="0">
                <a:effectLst/>
                <a:latin typeface="Arial" panose="020B0604020202020204" pitchFamily="34" charset="0"/>
                <a:ea typeface="Calibri" panose="020F0502020204030204" pitchFamily="34" charset="0"/>
                <a:cs typeface="Times New Roman" panose="02020603050405020304" pitchFamily="18" charset="0"/>
              </a:rPr>
              <a:t>Trial started in a neutral position and the participant moved through 90 degrees of flexion for the joint being measured and returned to 90°</a:t>
            </a:r>
          </a:p>
          <a:p>
            <a:pPr marL="285750" indent="-285750">
              <a:buFont typeface="Arial" panose="020B0604020202020204" pitchFamily="34" charset="0"/>
              <a:buChar char="•"/>
            </a:pPr>
            <a:r>
              <a:rPr lang="en-GB" sz="1000" kern="100" dirty="0">
                <a:effectLst/>
                <a:latin typeface="Arial" panose="020B0604020202020204" pitchFamily="34" charset="0"/>
                <a:ea typeface="Calibri" panose="020F0502020204030204" pitchFamily="34" charset="0"/>
                <a:cs typeface="Times New Roman" panose="02020603050405020304" pitchFamily="18" charset="0"/>
              </a:rPr>
              <a:t>Quintic biomechanical software (Quintic Biomechanics v25 Video Analysis Software, Quintic Consultancy, West Midlands, UK) was employed as the validated reference system for data comparison and analysis</a:t>
            </a:r>
          </a:p>
          <a:p>
            <a:pPr marL="285750" indent="-285750">
              <a:buFont typeface="Arial" panose="020B0604020202020204" pitchFamily="34" charset="0"/>
              <a:buChar char="•"/>
            </a:pPr>
            <a:endParaRPr lang="en-GB" sz="1000" kern="100" dirty="0">
              <a:effectLst/>
              <a:latin typeface="Arial" panose="020B0604020202020204" pitchFamily="34" charset="0"/>
              <a:ea typeface="Calibri" panose="020F0502020204030204" pitchFamily="34" charset="0"/>
              <a:cs typeface="Times New Roman" panose="02020603050405020304" pitchFamily="18" charset="0"/>
            </a:endParaRPr>
          </a:p>
        </p:txBody>
      </p:sp>
      <p:grpSp>
        <p:nvGrpSpPr>
          <p:cNvPr id="24" name="Group 23">
            <a:extLst>
              <a:ext uri="{FF2B5EF4-FFF2-40B4-BE49-F238E27FC236}">
                <a16:creationId xmlns:a16="http://schemas.microsoft.com/office/drawing/2014/main" id="{4F259FAA-0A72-DD8F-1EDC-6FB7FA9C8EF9}"/>
              </a:ext>
            </a:extLst>
          </p:cNvPr>
          <p:cNvGrpSpPr/>
          <p:nvPr/>
        </p:nvGrpSpPr>
        <p:grpSpPr>
          <a:xfrm>
            <a:off x="0" y="5649890"/>
            <a:ext cx="6858000" cy="436475"/>
            <a:chOff x="0" y="6322076"/>
            <a:chExt cx="6858000" cy="436475"/>
          </a:xfrm>
        </p:grpSpPr>
        <p:sp>
          <p:nvSpPr>
            <p:cNvPr id="19" name="Rectangle 18">
              <a:extLst>
                <a:ext uri="{FF2B5EF4-FFF2-40B4-BE49-F238E27FC236}">
                  <a16:creationId xmlns:a16="http://schemas.microsoft.com/office/drawing/2014/main" id="{7882B5A3-F8F6-ACDA-E13A-0773ECA1F035}"/>
                </a:ext>
              </a:extLst>
            </p:cNvPr>
            <p:cNvSpPr/>
            <p:nvPr/>
          </p:nvSpPr>
          <p:spPr>
            <a:xfrm>
              <a:off x="0" y="6322076"/>
              <a:ext cx="6858000" cy="436475"/>
            </a:xfrm>
            <a:prstGeom prst="rect">
              <a:avLst/>
            </a:prstGeom>
            <a:solidFill>
              <a:srgbClr val="101D4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0" name="TextBox 19">
              <a:extLst>
                <a:ext uri="{FF2B5EF4-FFF2-40B4-BE49-F238E27FC236}">
                  <a16:creationId xmlns:a16="http://schemas.microsoft.com/office/drawing/2014/main" id="{64A34D08-53A3-AABF-E3D5-4B04467A8670}"/>
                </a:ext>
              </a:extLst>
            </p:cNvPr>
            <p:cNvSpPr txBox="1"/>
            <p:nvPr/>
          </p:nvSpPr>
          <p:spPr>
            <a:xfrm>
              <a:off x="1756804" y="6349627"/>
              <a:ext cx="3344385" cy="369332"/>
            </a:xfrm>
            <a:prstGeom prst="rect">
              <a:avLst/>
            </a:prstGeom>
            <a:noFill/>
          </p:spPr>
          <p:txBody>
            <a:bodyPr wrap="square" rtlCol="0">
              <a:spAutoFit/>
            </a:bodyPr>
            <a:lstStyle/>
            <a:p>
              <a:r>
                <a:rPr lang="en-GB" dirty="0">
                  <a:solidFill>
                    <a:schemeClr val="bg1"/>
                  </a:solidFill>
                </a:rPr>
                <a:t>	Results and Discussion</a:t>
              </a:r>
            </a:p>
          </p:txBody>
        </p:sp>
      </p:grpSp>
      <p:pic>
        <p:nvPicPr>
          <p:cNvPr id="1030" name="Picture 6" descr="Blue Trident IMU Sensor - Logemas">
            <a:extLst>
              <a:ext uri="{FF2B5EF4-FFF2-40B4-BE49-F238E27FC236}">
                <a16:creationId xmlns:a16="http://schemas.microsoft.com/office/drawing/2014/main" id="{9EF86601-4189-4E7F-B228-77E1B16EA84A}"/>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797550" y="899026"/>
            <a:ext cx="1202214" cy="120221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University of Derby logo - Fonts In Use">
            <a:extLst>
              <a:ext uri="{FF2B5EF4-FFF2-40B4-BE49-F238E27FC236}">
                <a16:creationId xmlns:a16="http://schemas.microsoft.com/office/drawing/2014/main" id="{8DC2BC7E-028D-1189-7264-573C1D1292F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894770"/>
            <a:ext cx="1006295" cy="100629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1" name="Chart 20">
            <a:extLst>
              <a:ext uri="{FF2B5EF4-FFF2-40B4-BE49-F238E27FC236}">
                <a16:creationId xmlns:a16="http://schemas.microsoft.com/office/drawing/2014/main" id="{A09C0FEA-62CA-8566-C166-4FF11F8D0F2E}"/>
              </a:ext>
            </a:extLst>
          </p:cNvPr>
          <p:cNvGraphicFramePr>
            <a:graphicFrameLocks/>
          </p:cNvGraphicFramePr>
          <p:nvPr>
            <p:extLst>
              <p:ext uri="{D42A27DB-BD31-4B8C-83A1-F6EECF244321}">
                <p14:modId xmlns:p14="http://schemas.microsoft.com/office/powerpoint/2010/main" val="1213913189"/>
              </p:ext>
            </p:extLst>
          </p:nvPr>
        </p:nvGraphicFramePr>
        <p:xfrm>
          <a:off x="-63502" y="6156563"/>
          <a:ext cx="4342385" cy="228334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2" name="Chart 21">
            <a:extLst>
              <a:ext uri="{FF2B5EF4-FFF2-40B4-BE49-F238E27FC236}">
                <a16:creationId xmlns:a16="http://schemas.microsoft.com/office/drawing/2014/main" id="{EC72EC54-BD56-0648-F861-9004CD7ED02D}"/>
              </a:ext>
            </a:extLst>
          </p:cNvPr>
          <p:cNvGraphicFramePr>
            <a:graphicFrameLocks/>
          </p:cNvGraphicFramePr>
          <p:nvPr>
            <p:extLst>
              <p:ext uri="{D42A27DB-BD31-4B8C-83A1-F6EECF244321}">
                <p14:modId xmlns:p14="http://schemas.microsoft.com/office/powerpoint/2010/main" val="3174600026"/>
              </p:ext>
            </p:extLst>
          </p:nvPr>
        </p:nvGraphicFramePr>
        <p:xfrm>
          <a:off x="-63502" y="8317690"/>
          <a:ext cx="4261105" cy="2083326"/>
        </p:xfrm>
        <a:graphic>
          <a:graphicData uri="http://schemas.openxmlformats.org/drawingml/2006/chart">
            <c:chart xmlns:c="http://schemas.openxmlformats.org/drawingml/2006/chart" xmlns:r="http://schemas.openxmlformats.org/officeDocument/2006/relationships" r:id="rId6"/>
          </a:graphicData>
        </a:graphic>
      </p:graphicFrame>
      <p:sp>
        <p:nvSpPr>
          <p:cNvPr id="27" name="TextBox 26">
            <a:extLst>
              <a:ext uri="{FF2B5EF4-FFF2-40B4-BE49-F238E27FC236}">
                <a16:creationId xmlns:a16="http://schemas.microsoft.com/office/drawing/2014/main" id="{4FB0DC2F-EC40-2691-18A5-11EC9839CA37}"/>
              </a:ext>
            </a:extLst>
          </p:cNvPr>
          <p:cNvSpPr txBox="1"/>
          <p:nvPr/>
        </p:nvSpPr>
        <p:spPr>
          <a:xfrm>
            <a:off x="4278883" y="6282696"/>
            <a:ext cx="2362685" cy="2092881"/>
          </a:xfrm>
          <a:prstGeom prst="rect">
            <a:avLst/>
          </a:prstGeom>
          <a:noFill/>
        </p:spPr>
        <p:txBody>
          <a:bodyPr wrap="square" rtlCol="0">
            <a:spAutoFit/>
          </a:bodyPr>
          <a:lstStyle/>
          <a:p>
            <a:pPr marL="285750" indent="-285750">
              <a:buFont typeface="Arial" panose="020B0604020202020204" pitchFamily="34" charset="0"/>
              <a:buChar char="•"/>
            </a:pPr>
            <a:r>
              <a:rPr lang="en-GB" sz="1000" kern="100" dirty="0">
                <a:effectLst/>
                <a:latin typeface="Arial" panose="020B0604020202020204" pitchFamily="34" charset="0"/>
                <a:ea typeface="Calibri" panose="020F0502020204030204" pitchFamily="34" charset="0"/>
                <a:cs typeface="Times New Roman" panose="02020603050405020304" pitchFamily="18" charset="0"/>
              </a:rPr>
              <a:t>The wrist placed IMU determined elbow flexion more accurately than the forearm placed IMU</a:t>
            </a:r>
          </a:p>
          <a:p>
            <a:pPr marL="285750" indent="-285750">
              <a:buFont typeface="Arial" panose="020B0604020202020204" pitchFamily="34" charset="0"/>
              <a:buChar char="•"/>
            </a:pPr>
            <a:r>
              <a:rPr lang="en-GB" sz="1000" kern="100" dirty="0">
                <a:effectLst/>
                <a:latin typeface="Arial" panose="020B0604020202020204" pitchFamily="34" charset="0"/>
                <a:ea typeface="Calibri" panose="020F0502020204030204" pitchFamily="34" charset="0"/>
                <a:cs typeface="Times New Roman" panose="02020603050405020304" pitchFamily="18" charset="0"/>
              </a:rPr>
              <a:t>Calibration stance one resulted with more accurate segment angles in comparison to Quintic</a:t>
            </a:r>
          </a:p>
          <a:p>
            <a:pPr marL="285750" indent="-285750">
              <a:buFont typeface="Arial" panose="020B0604020202020204" pitchFamily="34" charset="0"/>
              <a:buChar char="•"/>
            </a:pPr>
            <a:r>
              <a:rPr lang="en-GB" sz="1000" kern="100" dirty="0">
                <a:latin typeface="Arial" panose="020B0604020202020204" pitchFamily="34" charset="0"/>
                <a:ea typeface="Calibri" panose="020F0502020204030204" pitchFamily="34" charset="0"/>
                <a:cs typeface="Times New Roman" panose="02020603050405020304" pitchFamily="18" charset="0"/>
              </a:rPr>
              <a:t>Shoulder and elbow flexion at </a:t>
            </a:r>
            <a:r>
              <a:rPr lang="en-GB" sz="1000" kern="100" dirty="0">
                <a:effectLst/>
                <a:latin typeface="Arial" panose="020B0604020202020204" pitchFamily="34" charset="0"/>
                <a:ea typeface="Calibri" panose="020F0502020204030204" pitchFamily="34" charset="0"/>
                <a:cs typeface="Times New Roman" panose="02020603050405020304" pitchFamily="18" charset="0"/>
              </a:rPr>
              <a:t>100.0 and 89.7° respectively compared to 88.5 and 97.3°.</a:t>
            </a:r>
          </a:p>
          <a:p>
            <a:pPr marL="285750" indent="-285750">
              <a:buFont typeface="Arial" panose="020B0604020202020204" pitchFamily="34" charset="0"/>
              <a:buChar char="•"/>
            </a:pPr>
            <a:r>
              <a:rPr lang="en-GB" sz="1000" kern="100" dirty="0">
                <a:latin typeface="Arial" panose="020B0604020202020204" pitchFamily="34" charset="0"/>
                <a:ea typeface="Calibri" panose="020F0502020204030204" pitchFamily="34" charset="0"/>
                <a:cs typeface="Times New Roman" panose="02020603050405020304" pitchFamily="18" charset="0"/>
              </a:rPr>
              <a:t>Maximum values were over predicted for both elbow and shoulder flexion with differences of 27.8° and 6.6° respectively.</a:t>
            </a:r>
            <a:endParaRPr lang="en-GB" sz="1000" kern="100" dirty="0">
              <a:effectLst/>
              <a:latin typeface="Arial" panose="020B0604020202020204" pitchFamily="34" charset="0"/>
              <a:ea typeface="Calibri" panose="020F0502020204030204" pitchFamily="34" charset="0"/>
              <a:cs typeface="Times New Roman" panose="02020603050405020304" pitchFamily="18" charset="0"/>
            </a:endParaRPr>
          </a:p>
        </p:txBody>
      </p:sp>
      <p:grpSp>
        <p:nvGrpSpPr>
          <p:cNvPr id="28" name="Group 27">
            <a:extLst>
              <a:ext uri="{FF2B5EF4-FFF2-40B4-BE49-F238E27FC236}">
                <a16:creationId xmlns:a16="http://schemas.microsoft.com/office/drawing/2014/main" id="{A2439B34-A7E5-34C9-07ED-B0508F35575D}"/>
              </a:ext>
            </a:extLst>
          </p:cNvPr>
          <p:cNvGrpSpPr/>
          <p:nvPr/>
        </p:nvGrpSpPr>
        <p:grpSpPr>
          <a:xfrm>
            <a:off x="-31750" y="10563447"/>
            <a:ext cx="6858000" cy="436475"/>
            <a:chOff x="0" y="6322076"/>
            <a:chExt cx="6858000" cy="436475"/>
          </a:xfrm>
        </p:grpSpPr>
        <p:sp>
          <p:nvSpPr>
            <p:cNvPr id="29" name="Rectangle 28">
              <a:extLst>
                <a:ext uri="{FF2B5EF4-FFF2-40B4-BE49-F238E27FC236}">
                  <a16:creationId xmlns:a16="http://schemas.microsoft.com/office/drawing/2014/main" id="{660D44D8-8846-4161-7255-D37934A91FDC}"/>
                </a:ext>
              </a:extLst>
            </p:cNvPr>
            <p:cNvSpPr/>
            <p:nvPr/>
          </p:nvSpPr>
          <p:spPr>
            <a:xfrm>
              <a:off x="0" y="6322076"/>
              <a:ext cx="6858000" cy="436475"/>
            </a:xfrm>
            <a:prstGeom prst="rect">
              <a:avLst/>
            </a:prstGeom>
            <a:solidFill>
              <a:srgbClr val="101D4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0" name="TextBox 29">
              <a:extLst>
                <a:ext uri="{FF2B5EF4-FFF2-40B4-BE49-F238E27FC236}">
                  <a16:creationId xmlns:a16="http://schemas.microsoft.com/office/drawing/2014/main" id="{2917EFA0-6EBD-FA78-DFF1-5CB1C04AEBD1}"/>
                </a:ext>
              </a:extLst>
            </p:cNvPr>
            <p:cNvSpPr txBox="1"/>
            <p:nvPr/>
          </p:nvSpPr>
          <p:spPr>
            <a:xfrm>
              <a:off x="1904679" y="6355647"/>
              <a:ext cx="3344385" cy="369332"/>
            </a:xfrm>
            <a:prstGeom prst="rect">
              <a:avLst/>
            </a:prstGeom>
            <a:noFill/>
          </p:spPr>
          <p:txBody>
            <a:bodyPr wrap="square" rtlCol="0">
              <a:spAutoFit/>
            </a:bodyPr>
            <a:lstStyle/>
            <a:p>
              <a:r>
                <a:rPr lang="en-GB" dirty="0">
                  <a:solidFill>
                    <a:schemeClr val="bg1"/>
                  </a:solidFill>
                </a:rPr>
                <a:t>	Conclusion and references </a:t>
              </a:r>
            </a:p>
          </p:txBody>
        </p:sp>
      </p:grpSp>
      <p:sp>
        <p:nvSpPr>
          <p:cNvPr id="33" name="TextBox 32">
            <a:extLst>
              <a:ext uri="{FF2B5EF4-FFF2-40B4-BE49-F238E27FC236}">
                <a16:creationId xmlns:a16="http://schemas.microsoft.com/office/drawing/2014/main" id="{FC6E67FD-86CA-089E-B15C-EC35B47D5A67}"/>
              </a:ext>
            </a:extLst>
          </p:cNvPr>
          <p:cNvSpPr txBox="1"/>
          <p:nvPr/>
        </p:nvSpPr>
        <p:spPr>
          <a:xfrm>
            <a:off x="4249693" y="8742585"/>
            <a:ext cx="2362685" cy="1323439"/>
          </a:xfrm>
          <a:prstGeom prst="rect">
            <a:avLst/>
          </a:prstGeom>
          <a:noFill/>
        </p:spPr>
        <p:txBody>
          <a:bodyPr wrap="square" rtlCol="0">
            <a:spAutoFit/>
          </a:bodyPr>
          <a:lstStyle/>
          <a:p>
            <a:pPr marL="285750" indent="-285750">
              <a:buFont typeface="Arial" panose="020B0604020202020204" pitchFamily="34" charset="0"/>
              <a:buChar char="•"/>
            </a:pPr>
            <a:r>
              <a:rPr lang="en-GB" sz="1000" kern="100" dirty="0">
                <a:effectLst/>
                <a:latin typeface="Arial" panose="020B0604020202020204" pitchFamily="34" charset="0"/>
                <a:ea typeface="Calibri" panose="020F0502020204030204" pitchFamily="34" charset="0"/>
                <a:cs typeface="Times New Roman" panose="02020603050405020304" pitchFamily="18" charset="0"/>
              </a:rPr>
              <a:t>Range of motion for shoulder and elbow flexion were accurately measured in relation to quintic </a:t>
            </a:r>
          </a:p>
          <a:p>
            <a:pPr marL="285750" indent="-285750">
              <a:buFont typeface="Arial" panose="020B0604020202020204" pitchFamily="34" charset="0"/>
              <a:buChar char="•"/>
            </a:pPr>
            <a:r>
              <a:rPr lang="en-GB" sz="1000" kern="100" dirty="0">
                <a:latin typeface="Arial" panose="020B0604020202020204" pitchFamily="34" charset="0"/>
                <a:ea typeface="Calibri" panose="020F0502020204030204" pitchFamily="34" charset="0"/>
                <a:cs typeface="Times New Roman" panose="02020603050405020304" pitchFamily="18" charset="0"/>
              </a:rPr>
              <a:t>Differences in maximum and minimum values are likely due to error in determining the global coordinate system during data processing</a:t>
            </a:r>
            <a:endParaRPr lang="en-GB" sz="1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4" name="TextBox 33">
            <a:extLst>
              <a:ext uri="{FF2B5EF4-FFF2-40B4-BE49-F238E27FC236}">
                <a16:creationId xmlns:a16="http://schemas.microsoft.com/office/drawing/2014/main" id="{F05FD2E9-3D6E-F15D-2E52-01D27DD63F46}"/>
              </a:ext>
            </a:extLst>
          </p:cNvPr>
          <p:cNvSpPr txBox="1"/>
          <p:nvPr/>
        </p:nvSpPr>
        <p:spPr>
          <a:xfrm>
            <a:off x="29317" y="11061389"/>
            <a:ext cx="3454973" cy="1015663"/>
          </a:xfrm>
          <a:prstGeom prst="rect">
            <a:avLst/>
          </a:prstGeom>
          <a:noFill/>
        </p:spPr>
        <p:txBody>
          <a:bodyPr wrap="square" rtlCol="0">
            <a:spAutoFit/>
          </a:bodyPr>
          <a:lstStyle/>
          <a:p>
            <a:pPr marL="285750" indent="-285750">
              <a:buFont typeface="Arial" panose="020B0604020202020204" pitchFamily="34" charset="0"/>
              <a:buChar char="•"/>
            </a:pPr>
            <a:r>
              <a:rPr lang="en-GB" sz="1000" kern="100" dirty="0">
                <a:latin typeface="Arial" panose="020B0604020202020204" pitchFamily="34" charset="0"/>
                <a:ea typeface="Calibri" panose="020F0502020204030204" pitchFamily="34" charset="0"/>
                <a:cs typeface="Times New Roman" panose="02020603050405020304" pitchFamily="18" charset="0"/>
              </a:rPr>
              <a:t>T</a:t>
            </a:r>
            <a:r>
              <a:rPr lang="en-GB" sz="1000" kern="100" dirty="0">
                <a:effectLst/>
                <a:latin typeface="Arial" panose="020B0604020202020204" pitchFamily="34" charset="0"/>
                <a:ea typeface="Calibri" panose="020F0502020204030204" pitchFamily="34" charset="0"/>
                <a:cs typeface="Times New Roman" panose="02020603050405020304" pitchFamily="18" charset="0"/>
              </a:rPr>
              <a:t>he accuracy in range of motion prediction, presents the scope for further research into the use of IMU’s in elements such as bilateral differences during wheelchair activities, giving scope for investigation into factors such as ground type effect on basic upper body motion during wheelchair propulsion.</a:t>
            </a:r>
          </a:p>
        </p:txBody>
      </p:sp>
      <p:sp>
        <p:nvSpPr>
          <p:cNvPr id="36" name="TextBox 35">
            <a:extLst>
              <a:ext uri="{FF2B5EF4-FFF2-40B4-BE49-F238E27FC236}">
                <a16:creationId xmlns:a16="http://schemas.microsoft.com/office/drawing/2014/main" id="{66023775-28DC-68FF-DA68-AA35C8166C2D}"/>
              </a:ext>
            </a:extLst>
          </p:cNvPr>
          <p:cNvSpPr txBox="1"/>
          <p:nvPr/>
        </p:nvSpPr>
        <p:spPr>
          <a:xfrm>
            <a:off x="3682981" y="11072825"/>
            <a:ext cx="3068665" cy="1071960"/>
          </a:xfrm>
          <a:prstGeom prst="rect">
            <a:avLst/>
          </a:prstGeom>
          <a:noFill/>
        </p:spPr>
        <p:txBody>
          <a:bodyPr wrap="square">
            <a:spAutoFit/>
          </a:bodyPr>
          <a:lstStyle/>
          <a:p>
            <a:pPr lvl="0">
              <a:lnSpc>
                <a:spcPct val="107000"/>
              </a:lnSpc>
              <a:spcAft>
                <a:spcPts val="800"/>
              </a:spcAft>
            </a:pPr>
            <a:r>
              <a:rPr lang="en-GB" sz="1000" kern="100" dirty="0">
                <a:solidFill>
                  <a:srgbClr val="222222"/>
                </a:solidFill>
                <a:latin typeface="Arial" panose="020B0604020202020204" pitchFamily="34" charset="0"/>
                <a:ea typeface="Calibri" panose="020F0502020204030204" pitchFamily="34" charset="0"/>
                <a:cs typeface="Times New Roman" panose="02020603050405020304" pitchFamily="18" charset="0"/>
              </a:rPr>
              <a:t>[1] </a:t>
            </a:r>
            <a:r>
              <a:rPr lang="en-GB" sz="1000" kern="1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Briley, S. J., </a:t>
            </a:r>
            <a:r>
              <a:rPr lang="en-GB" sz="1000" kern="100" dirty="0" err="1">
                <a:solidFill>
                  <a:srgbClr val="222222"/>
                </a:solidFill>
                <a:effectLst/>
                <a:latin typeface="Arial" panose="020B0604020202020204" pitchFamily="34" charset="0"/>
                <a:ea typeface="Calibri" panose="020F0502020204030204" pitchFamily="34" charset="0"/>
                <a:cs typeface="Times New Roman" panose="02020603050405020304" pitchFamily="18" charset="0"/>
              </a:rPr>
              <a:t>Vegter</a:t>
            </a:r>
            <a:r>
              <a:rPr lang="en-GB" sz="1000" kern="1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 R. J., </a:t>
            </a:r>
            <a:r>
              <a:rPr lang="en-GB" sz="1000" kern="100" dirty="0" err="1">
                <a:solidFill>
                  <a:srgbClr val="222222"/>
                </a:solidFill>
                <a:effectLst/>
                <a:latin typeface="Arial" panose="020B0604020202020204" pitchFamily="34" charset="0"/>
                <a:ea typeface="Calibri" panose="020F0502020204030204" pitchFamily="34" charset="0"/>
                <a:cs typeface="Times New Roman" panose="02020603050405020304" pitchFamily="18" charset="0"/>
              </a:rPr>
              <a:t>Goosey</a:t>
            </a:r>
            <a:r>
              <a:rPr lang="en-GB" sz="1000" kern="100" dirty="0" err="1">
                <a:solidFill>
                  <a:srgbClr val="222222"/>
                </a:solidFill>
                <a:effectLst/>
                <a:latin typeface="Cambria Math" panose="02040503050406030204" pitchFamily="18" charset="0"/>
                <a:ea typeface="Calibri" panose="020F0502020204030204" pitchFamily="34" charset="0"/>
                <a:cs typeface="Cambria Math" panose="02040503050406030204" pitchFamily="18" charset="0"/>
              </a:rPr>
              <a:t>‐</a:t>
            </a:r>
            <a:r>
              <a:rPr lang="en-GB" sz="1000" kern="100" dirty="0" err="1">
                <a:solidFill>
                  <a:srgbClr val="222222"/>
                </a:solidFill>
                <a:effectLst/>
                <a:latin typeface="Arial" panose="020B0604020202020204" pitchFamily="34" charset="0"/>
                <a:ea typeface="Calibri" panose="020F0502020204030204" pitchFamily="34" charset="0"/>
                <a:cs typeface="Times New Roman" panose="02020603050405020304" pitchFamily="18" charset="0"/>
              </a:rPr>
              <a:t>Tolfrey</a:t>
            </a:r>
            <a:r>
              <a:rPr lang="en-GB" sz="1000" kern="1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 V. L., &amp; Mason, B. S. (2022). Alterations in shoulder kinematics are associated with shoulder pain during wheelchair propulsion sprints. </a:t>
            </a:r>
            <a:r>
              <a:rPr lang="en-GB" sz="1000" i="1" kern="1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Scandinavian journal of medicine &amp; science in sports</a:t>
            </a:r>
            <a:r>
              <a:rPr lang="en-GB" sz="1000" kern="1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i="1" kern="1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32</a:t>
            </a:r>
            <a:r>
              <a:rPr lang="en-GB" sz="1000" kern="1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(8), 1213-1223.</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4012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1486</TotalTime>
  <Words>542</Words>
  <Application>Microsoft Office PowerPoint</Application>
  <PresentationFormat>Widescreen</PresentationFormat>
  <Paragraphs>27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Sian Reynolds</dc:creator>
  <cp:lastModifiedBy>Sian Reynolds</cp:lastModifiedBy>
  <cp:revision>15</cp:revision>
  <dcterms:created xsi:type="dcterms:W3CDTF">2024-04-07T08:28:13Z</dcterms:created>
  <dcterms:modified xsi:type="dcterms:W3CDTF">2024-04-11T12:09:20Z</dcterms:modified>
</cp:coreProperties>
</file>