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 id="2147483660" r:id="rId5"/>
    <p:sldMasterId id="2147483687" r:id="rId6"/>
    <p:sldMasterId id="2147483688" r:id="rId7"/>
    <p:sldMasterId id="2147483757" r:id="rId8"/>
    <p:sldMasterId id="2147483763" r:id="rId9"/>
    <p:sldMasterId id="2147483772" r:id="rId10"/>
    <p:sldMasterId id="2147483777" r:id="rId11"/>
  </p:sldMasterIdLst>
  <p:notesMasterIdLst>
    <p:notesMasterId r:id="rId49"/>
  </p:notesMasterIdLst>
  <p:handoutMasterIdLst>
    <p:handoutMasterId r:id="rId50"/>
  </p:handoutMasterIdLst>
  <p:sldIdLst>
    <p:sldId id="280" r:id="rId12"/>
    <p:sldId id="270" r:id="rId13"/>
    <p:sldId id="364" r:id="rId14"/>
    <p:sldId id="409" r:id="rId15"/>
    <p:sldId id="367" r:id="rId16"/>
    <p:sldId id="404" r:id="rId17"/>
    <p:sldId id="369" r:id="rId18"/>
    <p:sldId id="371" r:id="rId19"/>
    <p:sldId id="372" r:id="rId20"/>
    <p:sldId id="342" r:id="rId21"/>
    <p:sldId id="374" r:id="rId22"/>
    <p:sldId id="375" r:id="rId23"/>
    <p:sldId id="376" r:id="rId24"/>
    <p:sldId id="405" r:id="rId25"/>
    <p:sldId id="406" r:id="rId26"/>
    <p:sldId id="378" r:id="rId27"/>
    <p:sldId id="380" r:id="rId28"/>
    <p:sldId id="381" r:id="rId29"/>
    <p:sldId id="382" r:id="rId30"/>
    <p:sldId id="383" r:id="rId31"/>
    <p:sldId id="384" r:id="rId32"/>
    <p:sldId id="385" r:id="rId33"/>
    <p:sldId id="386" r:id="rId34"/>
    <p:sldId id="387" r:id="rId35"/>
    <p:sldId id="389" r:id="rId36"/>
    <p:sldId id="391" r:id="rId37"/>
    <p:sldId id="407" r:id="rId38"/>
    <p:sldId id="393" r:id="rId39"/>
    <p:sldId id="394" r:id="rId40"/>
    <p:sldId id="395" r:id="rId41"/>
    <p:sldId id="396" r:id="rId42"/>
    <p:sldId id="398" r:id="rId43"/>
    <p:sldId id="274" r:id="rId44"/>
    <p:sldId id="401" r:id="rId45"/>
    <p:sldId id="402" r:id="rId46"/>
    <p:sldId id="403" r:id="rId47"/>
    <p:sldId id="408" r:id="rId4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Muessi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3A5F"/>
    <a:srgbClr val="9DA0A1"/>
    <a:srgbClr val="CECFD0"/>
    <a:srgbClr val="EDF4F5"/>
    <a:srgbClr val="FEFB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699" autoAdjust="0"/>
    <p:restoredTop sz="88427" autoAdjust="0"/>
  </p:normalViewPr>
  <p:slideViewPr>
    <p:cSldViewPr snapToGrid="0">
      <p:cViewPr varScale="1">
        <p:scale>
          <a:sx n="52" d="100"/>
          <a:sy n="52" d="100"/>
        </p:scale>
        <p:origin x="62" y="235"/>
      </p:cViewPr>
      <p:guideLst>
        <p:guide orient="horz" pos="2137"/>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anie Pope" userId="1c3e527e-1a68-4b84-9286-6cf83ebc2165" providerId="ADAL" clId="{9C0E9666-3C2A-44B5-92F2-C0EE85E2E940}"/>
    <pc:docChg chg="undo custSel addSld delSld modSld">
      <pc:chgData name="Melanie Pope" userId="1c3e527e-1a68-4b84-9286-6cf83ebc2165" providerId="ADAL" clId="{9C0E9666-3C2A-44B5-92F2-C0EE85E2E940}" dt="2024-06-19T12:53:43.541" v="346" actId="20577"/>
      <pc:docMkLst>
        <pc:docMk/>
      </pc:docMkLst>
      <pc:sldChg chg="modSp mod">
        <pc:chgData name="Melanie Pope" userId="1c3e527e-1a68-4b84-9286-6cf83ebc2165" providerId="ADAL" clId="{9C0E9666-3C2A-44B5-92F2-C0EE85E2E940}" dt="2024-06-18T12:33:37.311" v="328" actId="20577"/>
        <pc:sldMkLst>
          <pc:docMk/>
          <pc:sldMk cId="1757590573" sldId="280"/>
        </pc:sldMkLst>
        <pc:spChg chg="mod">
          <ac:chgData name="Melanie Pope" userId="1c3e527e-1a68-4b84-9286-6cf83ebc2165" providerId="ADAL" clId="{9C0E9666-3C2A-44B5-92F2-C0EE85E2E940}" dt="2024-06-18T12:33:37.311" v="328" actId="20577"/>
          <ac:spMkLst>
            <pc:docMk/>
            <pc:sldMk cId="1757590573" sldId="280"/>
            <ac:spMk id="2" creationId="{64E2429C-9860-4213-BA76-5221F0225DFE}"/>
          </ac:spMkLst>
        </pc:spChg>
      </pc:sldChg>
      <pc:sldChg chg="modSp del mod">
        <pc:chgData name="Melanie Pope" userId="1c3e527e-1a68-4b84-9286-6cf83ebc2165" providerId="ADAL" clId="{9C0E9666-3C2A-44B5-92F2-C0EE85E2E940}" dt="2024-06-19T11:08:16.203" v="330" actId="47"/>
        <pc:sldMkLst>
          <pc:docMk/>
          <pc:sldMk cId="0" sldId="290"/>
        </pc:sldMkLst>
        <pc:spChg chg="mod">
          <ac:chgData name="Melanie Pope" userId="1c3e527e-1a68-4b84-9286-6cf83ebc2165" providerId="ADAL" clId="{9C0E9666-3C2A-44B5-92F2-C0EE85E2E940}" dt="2024-06-14T14:53:13.191" v="181" actId="20577"/>
          <ac:spMkLst>
            <pc:docMk/>
            <pc:sldMk cId="0" sldId="290"/>
            <ac:spMk id="3" creationId="{8FFEA5FA-7055-AFE8-7FB8-F47273015A99}"/>
          </ac:spMkLst>
        </pc:spChg>
      </pc:sldChg>
      <pc:sldChg chg="modSp mod">
        <pc:chgData name="Melanie Pope" userId="1c3e527e-1a68-4b84-9286-6cf83ebc2165" providerId="ADAL" clId="{9C0E9666-3C2A-44B5-92F2-C0EE85E2E940}" dt="2024-06-19T11:37:15.325" v="336" actId="255"/>
        <pc:sldMkLst>
          <pc:docMk/>
          <pc:sldMk cId="4184606957" sldId="342"/>
        </pc:sldMkLst>
        <pc:spChg chg="mod">
          <ac:chgData name="Melanie Pope" userId="1c3e527e-1a68-4b84-9286-6cf83ebc2165" providerId="ADAL" clId="{9C0E9666-3C2A-44B5-92F2-C0EE85E2E940}" dt="2024-06-19T11:37:15.325" v="336" actId="255"/>
          <ac:spMkLst>
            <pc:docMk/>
            <pc:sldMk cId="4184606957" sldId="342"/>
            <ac:spMk id="5" creationId="{F5B252FB-6D45-433E-BF8F-1C6C982C158D}"/>
          </ac:spMkLst>
        </pc:spChg>
      </pc:sldChg>
      <pc:sldChg chg="modSp del mod">
        <pc:chgData name="Melanie Pope" userId="1c3e527e-1a68-4b84-9286-6cf83ebc2165" providerId="ADAL" clId="{9C0E9666-3C2A-44B5-92F2-C0EE85E2E940}" dt="2024-06-14T14:50:11.963" v="136" actId="47"/>
        <pc:sldMkLst>
          <pc:docMk/>
          <pc:sldMk cId="3608486794" sldId="350"/>
        </pc:sldMkLst>
        <pc:spChg chg="mod">
          <ac:chgData name="Melanie Pope" userId="1c3e527e-1a68-4b84-9286-6cf83ebc2165" providerId="ADAL" clId="{9C0E9666-3C2A-44B5-92F2-C0EE85E2E940}" dt="2024-06-14T14:49:45.171" v="134" actId="20577"/>
          <ac:spMkLst>
            <pc:docMk/>
            <pc:sldMk cId="3608486794" sldId="350"/>
            <ac:spMk id="5" creationId="{F5B252FB-6D45-433E-BF8F-1C6C982C158D}"/>
          </ac:spMkLst>
        </pc:spChg>
      </pc:sldChg>
      <pc:sldChg chg="del">
        <pc:chgData name="Melanie Pope" userId="1c3e527e-1a68-4b84-9286-6cf83ebc2165" providerId="ADAL" clId="{9C0E9666-3C2A-44B5-92F2-C0EE85E2E940}" dt="2024-06-14T14:45:31.134" v="0" actId="47"/>
        <pc:sldMkLst>
          <pc:docMk/>
          <pc:sldMk cId="2987896815" sldId="365"/>
        </pc:sldMkLst>
      </pc:sldChg>
      <pc:sldChg chg="del">
        <pc:chgData name="Melanie Pope" userId="1c3e527e-1a68-4b84-9286-6cf83ebc2165" providerId="ADAL" clId="{9C0E9666-3C2A-44B5-92F2-C0EE85E2E940}" dt="2024-06-14T14:47:52.328" v="95" actId="47"/>
        <pc:sldMkLst>
          <pc:docMk/>
          <pc:sldMk cId="646422386" sldId="366"/>
        </pc:sldMkLst>
      </pc:sldChg>
      <pc:sldChg chg="modSp mod">
        <pc:chgData name="Melanie Pope" userId="1c3e527e-1a68-4b84-9286-6cf83ebc2165" providerId="ADAL" clId="{9C0E9666-3C2A-44B5-92F2-C0EE85E2E940}" dt="2024-06-19T11:36:55.705" v="335" actId="255"/>
        <pc:sldMkLst>
          <pc:docMk/>
          <pc:sldMk cId="4075813810" sldId="369"/>
        </pc:sldMkLst>
        <pc:spChg chg="mod">
          <ac:chgData name="Melanie Pope" userId="1c3e527e-1a68-4b84-9286-6cf83ebc2165" providerId="ADAL" clId="{9C0E9666-3C2A-44B5-92F2-C0EE85E2E940}" dt="2024-06-19T11:36:55.705" v="335" actId="255"/>
          <ac:spMkLst>
            <pc:docMk/>
            <pc:sldMk cId="4075813810" sldId="369"/>
            <ac:spMk id="5" creationId="{F5B252FB-6D45-433E-BF8F-1C6C982C158D}"/>
          </ac:spMkLst>
        </pc:spChg>
      </pc:sldChg>
      <pc:sldChg chg="modSp mod">
        <pc:chgData name="Melanie Pope" userId="1c3e527e-1a68-4b84-9286-6cf83ebc2165" providerId="ADAL" clId="{9C0E9666-3C2A-44B5-92F2-C0EE85E2E940}" dt="2024-06-14T14:50:09.097" v="135"/>
        <pc:sldMkLst>
          <pc:docMk/>
          <pc:sldMk cId="326226366" sldId="372"/>
        </pc:sldMkLst>
        <pc:spChg chg="mod">
          <ac:chgData name="Melanie Pope" userId="1c3e527e-1a68-4b84-9286-6cf83ebc2165" providerId="ADAL" clId="{9C0E9666-3C2A-44B5-92F2-C0EE85E2E940}" dt="2024-06-14T14:50:09.097" v="135"/>
          <ac:spMkLst>
            <pc:docMk/>
            <pc:sldMk cId="326226366" sldId="372"/>
            <ac:spMk id="5" creationId="{F5B252FB-6D45-433E-BF8F-1C6C982C158D}"/>
          </ac:spMkLst>
        </pc:spChg>
      </pc:sldChg>
      <pc:sldChg chg="del">
        <pc:chgData name="Melanie Pope" userId="1c3e527e-1a68-4b84-9286-6cf83ebc2165" providerId="ADAL" clId="{9C0E9666-3C2A-44B5-92F2-C0EE85E2E940}" dt="2024-06-14T14:51:08.086" v="155" actId="47"/>
        <pc:sldMkLst>
          <pc:docMk/>
          <pc:sldMk cId="2959844613" sldId="373"/>
        </pc:sldMkLst>
      </pc:sldChg>
      <pc:sldChg chg="modSp mod">
        <pc:chgData name="Melanie Pope" userId="1c3e527e-1a68-4b84-9286-6cf83ebc2165" providerId="ADAL" clId="{9C0E9666-3C2A-44B5-92F2-C0EE85E2E940}" dt="2024-06-19T11:07:53.132" v="329" actId="255"/>
        <pc:sldMkLst>
          <pc:docMk/>
          <pc:sldMk cId="1836398268" sldId="376"/>
        </pc:sldMkLst>
        <pc:spChg chg="mod">
          <ac:chgData name="Melanie Pope" userId="1c3e527e-1a68-4b84-9286-6cf83ebc2165" providerId="ADAL" clId="{9C0E9666-3C2A-44B5-92F2-C0EE85E2E940}" dt="2024-06-19T11:07:53.132" v="329" actId="255"/>
          <ac:spMkLst>
            <pc:docMk/>
            <pc:sldMk cId="1836398268" sldId="376"/>
            <ac:spMk id="5" creationId="{F5B252FB-6D45-433E-BF8F-1C6C982C158D}"/>
          </ac:spMkLst>
        </pc:spChg>
      </pc:sldChg>
      <pc:sldChg chg="modSp mod">
        <pc:chgData name="Melanie Pope" userId="1c3e527e-1a68-4b84-9286-6cf83ebc2165" providerId="ADAL" clId="{9C0E9666-3C2A-44B5-92F2-C0EE85E2E940}" dt="2024-06-19T11:38:29.643" v="338" actId="255"/>
        <pc:sldMkLst>
          <pc:docMk/>
          <pc:sldMk cId="2229522365" sldId="378"/>
        </pc:sldMkLst>
        <pc:spChg chg="mod">
          <ac:chgData name="Melanie Pope" userId="1c3e527e-1a68-4b84-9286-6cf83ebc2165" providerId="ADAL" clId="{9C0E9666-3C2A-44B5-92F2-C0EE85E2E940}" dt="2024-06-19T11:38:29.643" v="338" actId="255"/>
          <ac:spMkLst>
            <pc:docMk/>
            <pc:sldMk cId="2229522365" sldId="378"/>
            <ac:spMk id="5" creationId="{F5B252FB-6D45-433E-BF8F-1C6C982C158D}"/>
          </ac:spMkLst>
        </pc:spChg>
      </pc:sldChg>
      <pc:sldChg chg="modSp mod">
        <pc:chgData name="Melanie Pope" userId="1c3e527e-1a68-4b84-9286-6cf83ebc2165" providerId="ADAL" clId="{9C0E9666-3C2A-44B5-92F2-C0EE85E2E940}" dt="2024-06-14T14:53:33.923" v="184" actId="255"/>
        <pc:sldMkLst>
          <pc:docMk/>
          <pc:sldMk cId="686307217" sldId="380"/>
        </pc:sldMkLst>
        <pc:spChg chg="mod">
          <ac:chgData name="Melanie Pope" userId="1c3e527e-1a68-4b84-9286-6cf83ebc2165" providerId="ADAL" clId="{9C0E9666-3C2A-44B5-92F2-C0EE85E2E940}" dt="2024-06-14T14:53:33.923" v="184" actId="255"/>
          <ac:spMkLst>
            <pc:docMk/>
            <pc:sldMk cId="686307217" sldId="380"/>
            <ac:spMk id="5" creationId="{F5B252FB-6D45-433E-BF8F-1C6C982C158D}"/>
          </ac:spMkLst>
        </pc:spChg>
      </pc:sldChg>
      <pc:sldChg chg="modSp mod">
        <pc:chgData name="Melanie Pope" userId="1c3e527e-1a68-4b84-9286-6cf83ebc2165" providerId="ADAL" clId="{9C0E9666-3C2A-44B5-92F2-C0EE85E2E940}" dt="2024-06-19T11:38:40.331" v="339" actId="255"/>
        <pc:sldMkLst>
          <pc:docMk/>
          <pc:sldMk cId="2644104662" sldId="381"/>
        </pc:sldMkLst>
        <pc:spChg chg="mod">
          <ac:chgData name="Melanie Pope" userId="1c3e527e-1a68-4b84-9286-6cf83ebc2165" providerId="ADAL" clId="{9C0E9666-3C2A-44B5-92F2-C0EE85E2E940}" dt="2024-06-19T11:38:40.331" v="339" actId="255"/>
          <ac:spMkLst>
            <pc:docMk/>
            <pc:sldMk cId="2644104662" sldId="381"/>
            <ac:spMk id="5" creationId="{F5B252FB-6D45-433E-BF8F-1C6C982C158D}"/>
          </ac:spMkLst>
        </pc:spChg>
      </pc:sldChg>
      <pc:sldChg chg="modSp mod">
        <pc:chgData name="Melanie Pope" userId="1c3e527e-1a68-4b84-9286-6cf83ebc2165" providerId="ADAL" clId="{9C0E9666-3C2A-44B5-92F2-C0EE85E2E940}" dt="2024-06-14T14:55:10.376" v="198" actId="120"/>
        <pc:sldMkLst>
          <pc:docMk/>
          <pc:sldMk cId="2761204568" sldId="382"/>
        </pc:sldMkLst>
        <pc:spChg chg="mod">
          <ac:chgData name="Melanie Pope" userId="1c3e527e-1a68-4b84-9286-6cf83ebc2165" providerId="ADAL" clId="{9C0E9666-3C2A-44B5-92F2-C0EE85E2E940}" dt="2024-06-14T14:55:10.376" v="198" actId="120"/>
          <ac:spMkLst>
            <pc:docMk/>
            <pc:sldMk cId="2761204568" sldId="382"/>
            <ac:spMk id="5" creationId="{F5B252FB-6D45-433E-BF8F-1C6C982C158D}"/>
          </ac:spMkLst>
        </pc:spChg>
      </pc:sldChg>
      <pc:sldChg chg="modSp mod">
        <pc:chgData name="Melanie Pope" userId="1c3e527e-1a68-4b84-9286-6cf83ebc2165" providerId="ADAL" clId="{9C0E9666-3C2A-44B5-92F2-C0EE85E2E940}" dt="2024-06-14T14:55:01.118" v="197" actId="948"/>
        <pc:sldMkLst>
          <pc:docMk/>
          <pc:sldMk cId="2410036734" sldId="383"/>
        </pc:sldMkLst>
        <pc:spChg chg="mod">
          <ac:chgData name="Melanie Pope" userId="1c3e527e-1a68-4b84-9286-6cf83ebc2165" providerId="ADAL" clId="{9C0E9666-3C2A-44B5-92F2-C0EE85E2E940}" dt="2024-06-14T14:55:01.118" v="197" actId="948"/>
          <ac:spMkLst>
            <pc:docMk/>
            <pc:sldMk cId="2410036734" sldId="383"/>
            <ac:spMk id="5" creationId="{F5B252FB-6D45-433E-BF8F-1C6C982C158D}"/>
          </ac:spMkLst>
        </pc:spChg>
      </pc:sldChg>
      <pc:sldChg chg="modSp mod">
        <pc:chgData name="Melanie Pope" userId="1c3e527e-1a68-4b84-9286-6cf83ebc2165" providerId="ADAL" clId="{9C0E9666-3C2A-44B5-92F2-C0EE85E2E940}" dt="2024-06-19T11:38:56.309" v="340" actId="20577"/>
        <pc:sldMkLst>
          <pc:docMk/>
          <pc:sldMk cId="500321820" sldId="384"/>
        </pc:sldMkLst>
        <pc:spChg chg="mod">
          <ac:chgData name="Melanie Pope" userId="1c3e527e-1a68-4b84-9286-6cf83ebc2165" providerId="ADAL" clId="{9C0E9666-3C2A-44B5-92F2-C0EE85E2E940}" dt="2024-06-19T11:38:56.309" v="340" actId="20577"/>
          <ac:spMkLst>
            <pc:docMk/>
            <pc:sldMk cId="500321820" sldId="384"/>
            <ac:spMk id="5" creationId="{F5B252FB-6D45-433E-BF8F-1C6C982C158D}"/>
          </ac:spMkLst>
        </pc:spChg>
      </pc:sldChg>
      <pc:sldChg chg="modSp mod">
        <pc:chgData name="Melanie Pope" userId="1c3e527e-1a68-4b84-9286-6cf83ebc2165" providerId="ADAL" clId="{9C0E9666-3C2A-44B5-92F2-C0EE85E2E940}" dt="2024-06-19T11:39:04.383" v="341" actId="20577"/>
        <pc:sldMkLst>
          <pc:docMk/>
          <pc:sldMk cId="3562897907" sldId="385"/>
        </pc:sldMkLst>
        <pc:spChg chg="mod">
          <ac:chgData name="Melanie Pope" userId="1c3e527e-1a68-4b84-9286-6cf83ebc2165" providerId="ADAL" clId="{9C0E9666-3C2A-44B5-92F2-C0EE85E2E940}" dt="2024-06-19T11:39:04.383" v="341" actId="20577"/>
          <ac:spMkLst>
            <pc:docMk/>
            <pc:sldMk cId="3562897907" sldId="385"/>
            <ac:spMk id="5" creationId="{F5B252FB-6D45-433E-BF8F-1C6C982C158D}"/>
          </ac:spMkLst>
        </pc:spChg>
      </pc:sldChg>
      <pc:sldChg chg="modSp mod">
        <pc:chgData name="Melanie Pope" userId="1c3e527e-1a68-4b84-9286-6cf83ebc2165" providerId="ADAL" clId="{9C0E9666-3C2A-44B5-92F2-C0EE85E2E940}" dt="2024-06-19T11:39:10.649" v="342" actId="20577"/>
        <pc:sldMkLst>
          <pc:docMk/>
          <pc:sldMk cId="79743370" sldId="386"/>
        </pc:sldMkLst>
        <pc:spChg chg="mod">
          <ac:chgData name="Melanie Pope" userId="1c3e527e-1a68-4b84-9286-6cf83ebc2165" providerId="ADAL" clId="{9C0E9666-3C2A-44B5-92F2-C0EE85E2E940}" dt="2024-06-19T11:39:10.649" v="342" actId="20577"/>
          <ac:spMkLst>
            <pc:docMk/>
            <pc:sldMk cId="79743370" sldId="386"/>
            <ac:spMk id="5" creationId="{F5B252FB-6D45-433E-BF8F-1C6C982C158D}"/>
          </ac:spMkLst>
        </pc:spChg>
      </pc:sldChg>
      <pc:sldChg chg="modSp mod">
        <pc:chgData name="Melanie Pope" userId="1c3e527e-1a68-4b84-9286-6cf83ebc2165" providerId="ADAL" clId="{9C0E9666-3C2A-44B5-92F2-C0EE85E2E940}" dt="2024-06-14T14:58:04.422" v="289" actId="20577"/>
        <pc:sldMkLst>
          <pc:docMk/>
          <pc:sldMk cId="2430511644" sldId="389"/>
        </pc:sldMkLst>
        <pc:spChg chg="mod">
          <ac:chgData name="Melanie Pope" userId="1c3e527e-1a68-4b84-9286-6cf83ebc2165" providerId="ADAL" clId="{9C0E9666-3C2A-44B5-92F2-C0EE85E2E940}" dt="2024-06-14T14:58:04.422" v="289" actId="20577"/>
          <ac:spMkLst>
            <pc:docMk/>
            <pc:sldMk cId="2430511644" sldId="389"/>
            <ac:spMk id="5" creationId="{F5B252FB-6D45-433E-BF8F-1C6C982C158D}"/>
          </ac:spMkLst>
        </pc:spChg>
      </pc:sldChg>
      <pc:sldChg chg="del">
        <pc:chgData name="Melanie Pope" userId="1c3e527e-1a68-4b84-9286-6cf83ebc2165" providerId="ADAL" clId="{9C0E9666-3C2A-44B5-92F2-C0EE85E2E940}" dt="2024-06-14T14:58:07.640" v="290" actId="47"/>
        <pc:sldMkLst>
          <pc:docMk/>
          <pc:sldMk cId="3821997643" sldId="390"/>
        </pc:sldMkLst>
      </pc:sldChg>
      <pc:sldChg chg="modSp mod">
        <pc:chgData name="Melanie Pope" userId="1c3e527e-1a68-4b84-9286-6cf83ebc2165" providerId="ADAL" clId="{9C0E9666-3C2A-44B5-92F2-C0EE85E2E940}" dt="2024-06-19T11:39:45.868" v="344" actId="20577"/>
        <pc:sldMkLst>
          <pc:docMk/>
          <pc:sldMk cId="2702276676" sldId="391"/>
        </pc:sldMkLst>
        <pc:spChg chg="mod">
          <ac:chgData name="Melanie Pope" userId="1c3e527e-1a68-4b84-9286-6cf83ebc2165" providerId="ADAL" clId="{9C0E9666-3C2A-44B5-92F2-C0EE85E2E940}" dt="2024-06-19T11:39:45.868" v="344" actId="20577"/>
          <ac:spMkLst>
            <pc:docMk/>
            <pc:sldMk cId="2702276676" sldId="391"/>
            <ac:spMk id="5" creationId="{F5B252FB-6D45-433E-BF8F-1C6C982C158D}"/>
          </ac:spMkLst>
        </pc:spChg>
      </pc:sldChg>
      <pc:sldChg chg="modSp mod">
        <pc:chgData name="Melanie Pope" userId="1c3e527e-1a68-4b84-9286-6cf83ebc2165" providerId="ADAL" clId="{9C0E9666-3C2A-44B5-92F2-C0EE85E2E940}" dt="2024-06-19T11:40:01.670" v="345" actId="12"/>
        <pc:sldMkLst>
          <pc:docMk/>
          <pc:sldMk cId="2088531526" sldId="393"/>
        </pc:sldMkLst>
        <pc:spChg chg="mod">
          <ac:chgData name="Melanie Pope" userId="1c3e527e-1a68-4b84-9286-6cf83ebc2165" providerId="ADAL" clId="{9C0E9666-3C2A-44B5-92F2-C0EE85E2E940}" dt="2024-06-19T11:40:01.670" v="345" actId="12"/>
          <ac:spMkLst>
            <pc:docMk/>
            <pc:sldMk cId="2088531526" sldId="393"/>
            <ac:spMk id="5" creationId="{F5B252FB-6D45-433E-BF8F-1C6C982C158D}"/>
          </ac:spMkLst>
        </pc:spChg>
      </pc:sldChg>
      <pc:sldChg chg="modSp mod">
        <pc:chgData name="Melanie Pope" userId="1c3e527e-1a68-4b84-9286-6cf83ebc2165" providerId="ADAL" clId="{9C0E9666-3C2A-44B5-92F2-C0EE85E2E940}" dt="2024-06-19T12:53:43.541" v="346" actId="20577"/>
        <pc:sldMkLst>
          <pc:docMk/>
          <pc:sldMk cId="924048095" sldId="401"/>
        </pc:sldMkLst>
        <pc:spChg chg="mod">
          <ac:chgData name="Melanie Pope" userId="1c3e527e-1a68-4b84-9286-6cf83ebc2165" providerId="ADAL" clId="{9C0E9666-3C2A-44B5-92F2-C0EE85E2E940}" dt="2024-06-19T12:53:43.541" v="346" actId="20577"/>
          <ac:spMkLst>
            <pc:docMk/>
            <pc:sldMk cId="924048095" sldId="401"/>
            <ac:spMk id="5" creationId="{F5B252FB-6D45-433E-BF8F-1C6C982C158D}"/>
          </ac:spMkLst>
        </pc:spChg>
      </pc:sldChg>
      <pc:sldChg chg="modSp mod">
        <pc:chgData name="Melanie Pope" userId="1c3e527e-1a68-4b84-9286-6cf83ebc2165" providerId="ADAL" clId="{9C0E9666-3C2A-44B5-92F2-C0EE85E2E940}" dt="2024-06-19T11:38:13.147" v="337" actId="255"/>
        <pc:sldMkLst>
          <pc:docMk/>
          <pc:sldMk cId="2742297920" sldId="405"/>
        </pc:sldMkLst>
        <pc:spChg chg="mod">
          <ac:chgData name="Melanie Pope" userId="1c3e527e-1a68-4b84-9286-6cf83ebc2165" providerId="ADAL" clId="{9C0E9666-3C2A-44B5-92F2-C0EE85E2E940}" dt="2024-06-19T11:38:13.147" v="337" actId="255"/>
          <ac:spMkLst>
            <pc:docMk/>
            <pc:sldMk cId="2742297920" sldId="405"/>
            <ac:spMk id="5" creationId="{F5B252FB-6D45-433E-BF8F-1C6C982C158D}"/>
          </ac:spMkLst>
        </pc:spChg>
      </pc:sldChg>
      <pc:sldChg chg="modSp mod">
        <pc:chgData name="Melanie Pope" userId="1c3e527e-1a68-4b84-9286-6cf83ebc2165" providerId="ADAL" clId="{9C0E9666-3C2A-44B5-92F2-C0EE85E2E940}" dt="2024-06-14T14:58:27.595" v="293" actId="20577"/>
        <pc:sldMkLst>
          <pc:docMk/>
          <pc:sldMk cId="1449881479" sldId="407"/>
        </pc:sldMkLst>
        <pc:spChg chg="mod">
          <ac:chgData name="Melanie Pope" userId="1c3e527e-1a68-4b84-9286-6cf83ebc2165" providerId="ADAL" clId="{9C0E9666-3C2A-44B5-92F2-C0EE85E2E940}" dt="2024-06-14T14:58:27.595" v="293" actId="20577"/>
          <ac:spMkLst>
            <pc:docMk/>
            <pc:sldMk cId="1449881479" sldId="407"/>
            <ac:spMk id="5" creationId="{F5B252FB-6D45-433E-BF8F-1C6C982C158D}"/>
          </ac:spMkLst>
        </pc:spChg>
      </pc:sldChg>
      <pc:sldChg chg="modSp add mod">
        <pc:chgData name="Melanie Pope" userId="1c3e527e-1a68-4b84-9286-6cf83ebc2165" providerId="ADAL" clId="{9C0E9666-3C2A-44B5-92F2-C0EE85E2E940}" dt="2024-06-14T14:47:47.774" v="94" actId="20577"/>
        <pc:sldMkLst>
          <pc:docMk/>
          <pc:sldMk cId="1957867706" sldId="409"/>
        </pc:sldMkLst>
        <pc:spChg chg="mod">
          <ac:chgData name="Melanie Pope" userId="1c3e527e-1a68-4b84-9286-6cf83ebc2165" providerId="ADAL" clId="{9C0E9666-3C2A-44B5-92F2-C0EE85E2E940}" dt="2024-06-14T14:47:47.774" v="94" actId="20577"/>
          <ac:spMkLst>
            <pc:docMk/>
            <pc:sldMk cId="1957867706" sldId="409"/>
            <ac:spMk id="5" creationId="{F5B252FB-6D45-433E-BF8F-1C6C982C158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C0FBDF-67BC-BAAE-1B0D-184E5C4AD4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E0896F87-7FC4-9B28-A838-90A88DB3241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83E42C0-80AD-4458-A7F6-B76502548C6D}" type="datetimeFigureOut">
              <a:rPr lang="en-GB"/>
              <a:pPr>
                <a:defRPr/>
              </a:pPr>
              <a:t>19/06/2024</a:t>
            </a:fld>
            <a:endParaRPr lang="en-GB"/>
          </a:p>
        </p:txBody>
      </p:sp>
      <p:sp>
        <p:nvSpPr>
          <p:cNvPr id="4" name="Footer Placeholder 3">
            <a:extLst>
              <a:ext uri="{FF2B5EF4-FFF2-40B4-BE49-F238E27FC236}">
                <a16:creationId xmlns:a16="http://schemas.microsoft.com/office/drawing/2014/main" id="{1DB95058-26B3-4B64-3777-3C84EC220A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03EE9F71-4970-B2F7-C636-4CA8C22E05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1B14DEBF-E0D6-486B-B343-7ED0CD9B7A02}"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A119C6-7FB1-838D-D9AB-BEDAFCA9EA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DB9D8E4-3CDE-8B16-AFA9-8F4972F2208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2ECCFE4-E450-4AF4-B64D-C8833604E560}" type="datetimeFigureOut">
              <a:rPr lang="en-US"/>
              <a:pPr>
                <a:defRPr/>
              </a:pPr>
              <a:t>6/19/2024</a:t>
            </a:fld>
            <a:endParaRPr lang="en-US"/>
          </a:p>
        </p:txBody>
      </p:sp>
      <p:sp>
        <p:nvSpPr>
          <p:cNvPr id="4" name="Slide Image Placeholder 3">
            <a:extLst>
              <a:ext uri="{FF2B5EF4-FFF2-40B4-BE49-F238E27FC236}">
                <a16:creationId xmlns:a16="http://schemas.microsoft.com/office/drawing/2014/main" id="{2BEE6FDF-BCA1-5F3E-2CE3-A689F5110DA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D984BDE-A26A-3EE3-D8AA-5179FC2AC7A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8E975939-ADAF-C184-D3CD-5C32BB6A610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D921EC8E-CA45-FC61-FF2D-90F8ED3B469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E4A7561B-8CA2-4379-9319-516A7C58AD9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224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4B9F09-74A6-D04B-8146-D9B1DE984EA0}" type="slidenum">
              <a:rPr lang="en-US" smtClean="0"/>
              <a:t>10</a:t>
            </a:fld>
            <a:endParaRPr lang="en-US"/>
          </a:p>
        </p:txBody>
      </p:sp>
    </p:spTree>
    <p:extLst>
      <p:ext uri="{BB962C8B-B14F-4D97-AF65-F5344CB8AC3E}">
        <p14:creationId xmlns:p14="http://schemas.microsoft.com/office/powerpoint/2010/main" val="563214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143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114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384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311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204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397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270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749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60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350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423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93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3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290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209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17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116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960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159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516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872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466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803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515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590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315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775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892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401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328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890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707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128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491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B9F09-74A6-D04B-8146-D9B1DE984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155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2" name="Picture 3" descr="University of Derby Logo">
            <a:extLst>
              <a:ext uri="{FF2B5EF4-FFF2-40B4-BE49-F238E27FC236}">
                <a16:creationId xmlns:a16="http://schemas.microsoft.com/office/drawing/2014/main" id="{FB61D2C6-BAF5-E812-C7EC-98EB64403C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8300" y="373063"/>
            <a:ext cx="9763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982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Section Title Slide Option 3">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A95E17-C755-5D16-7282-51A331315725}"/>
              </a:ext>
            </a:extLst>
          </p:cNvPr>
          <p:cNvSpPr txBox="1">
            <a:spLocks noChangeArrowheads="1"/>
          </p:cNvSpPr>
          <p:nvPr userDrawn="1"/>
        </p:nvSpPr>
        <p:spPr bwMode="auto">
          <a:xfrm>
            <a:off x="10714038" y="6265863"/>
            <a:ext cx="1196975"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en-US" sz="1400" b="1">
                <a:solidFill>
                  <a:schemeClr val="bg1"/>
                </a:solidFill>
                <a:latin typeface="Arial" panose="020B0604020202020204" pitchFamily="34" charset="0"/>
                <a:cs typeface="Arial" panose="020B0604020202020204" pitchFamily="34" charset="0"/>
              </a:rPr>
              <a:t>derby</a:t>
            </a:r>
            <a:r>
              <a:rPr lang="en-GB" altLang="en-US" sz="1400">
                <a:solidFill>
                  <a:schemeClr val="bg1"/>
                </a:solidFill>
                <a:latin typeface="Arial" panose="020B0604020202020204" pitchFamily="34" charset="0"/>
                <a:cs typeface="Arial" panose="020B0604020202020204" pitchFamily="34" charset="0"/>
              </a:rPr>
              <a:t>.ac.uk</a:t>
            </a:r>
          </a:p>
        </p:txBody>
      </p:sp>
      <p:pic>
        <p:nvPicPr>
          <p:cNvPr id="3" name="Picture 4" descr="University of Derby Logo">
            <a:extLst>
              <a:ext uri="{FF2B5EF4-FFF2-40B4-BE49-F238E27FC236}">
                <a16:creationId xmlns:a16="http://schemas.microsoft.com/office/drawing/2014/main" id="{993E0B49-ADC9-13F6-3221-B9CAE40B3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1475" y="373063"/>
            <a:ext cx="9699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723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Section Title Slide Option 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F71797-0B49-C74F-7725-CDBE26FEE79C}"/>
              </a:ext>
            </a:extLst>
          </p:cNvPr>
          <p:cNvSpPr txBox="1">
            <a:spLocks noChangeArrowheads="1"/>
          </p:cNvSpPr>
          <p:nvPr userDrawn="1"/>
        </p:nvSpPr>
        <p:spPr bwMode="auto">
          <a:xfrm>
            <a:off x="10714038" y="6265863"/>
            <a:ext cx="1196975"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en-US" sz="1400" b="1">
                <a:solidFill>
                  <a:schemeClr val="bg1"/>
                </a:solidFill>
                <a:latin typeface="Arial" panose="020B0604020202020204" pitchFamily="34" charset="0"/>
                <a:cs typeface="Arial" panose="020B0604020202020204" pitchFamily="34" charset="0"/>
              </a:rPr>
              <a:t>derby</a:t>
            </a:r>
            <a:r>
              <a:rPr lang="en-GB" altLang="en-US" sz="1400">
                <a:solidFill>
                  <a:schemeClr val="bg1"/>
                </a:solidFill>
                <a:latin typeface="Arial" panose="020B0604020202020204" pitchFamily="34" charset="0"/>
                <a:cs typeface="Arial" panose="020B0604020202020204" pitchFamily="34" charset="0"/>
              </a:rPr>
              <a:t>.ac.uk</a:t>
            </a:r>
          </a:p>
        </p:txBody>
      </p:sp>
      <p:pic>
        <p:nvPicPr>
          <p:cNvPr id="3" name="Picture 4" descr="University of Derby Logo">
            <a:extLst>
              <a:ext uri="{FF2B5EF4-FFF2-40B4-BE49-F238E27FC236}">
                <a16:creationId xmlns:a16="http://schemas.microsoft.com/office/drawing/2014/main" id="{58597EBC-5444-BC92-9325-F88347221DF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1475" y="373063"/>
            <a:ext cx="9699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0338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Title Slide O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053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University of Derby Logo">
            <a:extLst>
              <a:ext uri="{FF2B5EF4-FFF2-40B4-BE49-F238E27FC236}">
                <a16:creationId xmlns:a16="http://schemas.microsoft.com/office/drawing/2014/main" id="{56D74247-88E8-486E-9FA8-3C25A135B18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041" y="373818"/>
            <a:ext cx="976408" cy="989171"/>
          </a:xfrm>
          <a:prstGeom prst="rect">
            <a:avLst/>
          </a:prstGeom>
        </p:spPr>
      </p:pic>
      <p:pic>
        <p:nvPicPr>
          <p:cNvPr id="2" name="Picture 1" descr="A blue and yellow rectangular sign with white text&#10;&#10;Description automatically generated">
            <a:extLst>
              <a:ext uri="{FF2B5EF4-FFF2-40B4-BE49-F238E27FC236}">
                <a16:creationId xmlns:a16="http://schemas.microsoft.com/office/drawing/2014/main" id="{4733D3B3-40AE-BF86-CE7B-439049903ED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1735" y="5924332"/>
            <a:ext cx="418005" cy="573613"/>
          </a:xfrm>
          <a:prstGeom prst="rect">
            <a:avLst/>
          </a:prstGeom>
        </p:spPr>
      </p:pic>
    </p:spTree>
    <p:extLst>
      <p:ext uri="{BB962C8B-B14F-4D97-AF65-F5344CB8AC3E}">
        <p14:creationId xmlns:p14="http://schemas.microsoft.com/office/powerpoint/2010/main" val="1903189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Option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descr="University of Derby Logo">
            <a:extLst>
              <a:ext uri="{FF2B5EF4-FFF2-40B4-BE49-F238E27FC236}">
                <a16:creationId xmlns:a16="http://schemas.microsoft.com/office/drawing/2014/main" id="{5CD4B156-5E4A-ED68-2B68-0F51AA2842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1076" y="373818"/>
            <a:ext cx="970338" cy="983022"/>
          </a:xfrm>
          <a:prstGeom prst="rect">
            <a:avLst/>
          </a:prstGeom>
        </p:spPr>
      </p:pic>
      <p:pic>
        <p:nvPicPr>
          <p:cNvPr id="5" name="Picture 4">
            <a:extLst>
              <a:ext uri="{FF2B5EF4-FFF2-40B4-BE49-F238E27FC236}">
                <a16:creationId xmlns:a16="http://schemas.microsoft.com/office/drawing/2014/main" id="{17BA232F-E2A5-4C45-76E7-2E89173DE5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61735" y="5927383"/>
            <a:ext cx="418005" cy="567510"/>
          </a:xfrm>
          <a:prstGeom prst="rect">
            <a:avLst/>
          </a:prstGeom>
        </p:spPr>
      </p:pic>
    </p:spTree>
    <p:extLst>
      <p:ext uri="{BB962C8B-B14F-4D97-AF65-F5344CB8AC3E}">
        <p14:creationId xmlns:p14="http://schemas.microsoft.com/office/powerpoint/2010/main" val="441363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Option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University of Derby Logo">
            <a:extLst>
              <a:ext uri="{FF2B5EF4-FFF2-40B4-BE49-F238E27FC236}">
                <a16:creationId xmlns:a16="http://schemas.microsoft.com/office/drawing/2014/main" id="{444FD617-6C2D-4513-9458-B423D236DB9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1076" y="373818"/>
            <a:ext cx="970338" cy="983022"/>
          </a:xfrm>
          <a:prstGeom prst="rect">
            <a:avLst/>
          </a:prstGeom>
        </p:spPr>
      </p:pic>
      <p:pic>
        <p:nvPicPr>
          <p:cNvPr id="3" name="Picture 2" descr="A blue and yellow rectangular sign with white text&#10;&#10;Description automatically generated">
            <a:extLst>
              <a:ext uri="{FF2B5EF4-FFF2-40B4-BE49-F238E27FC236}">
                <a16:creationId xmlns:a16="http://schemas.microsoft.com/office/drawing/2014/main" id="{A63E25F7-3764-70C6-B801-0C3349C879B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1735" y="5924332"/>
            <a:ext cx="418005" cy="573613"/>
          </a:xfrm>
          <a:prstGeom prst="rect">
            <a:avLst/>
          </a:prstGeom>
        </p:spPr>
      </p:pic>
    </p:spTree>
    <p:extLst>
      <p:ext uri="{BB962C8B-B14F-4D97-AF65-F5344CB8AC3E}">
        <p14:creationId xmlns:p14="http://schemas.microsoft.com/office/powerpoint/2010/main" val="3834986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Option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University of Derby Logo">
            <a:extLst>
              <a:ext uri="{FF2B5EF4-FFF2-40B4-BE49-F238E27FC236}">
                <a16:creationId xmlns:a16="http://schemas.microsoft.com/office/drawing/2014/main" id="{298B09FA-9037-457E-ABF5-4606C5BB6C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8041" y="373818"/>
            <a:ext cx="976408" cy="989171"/>
          </a:xfrm>
          <a:prstGeom prst="rect">
            <a:avLst/>
          </a:prstGeom>
        </p:spPr>
      </p:pic>
      <p:pic>
        <p:nvPicPr>
          <p:cNvPr id="3" name="Picture 2">
            <a:extLst>
              <a:ext uri="{FF2B5EF4-FFF2-40B4-BE49-F238E27FC236}">
                <a16:creationId xmlns:a16="http://schemas.microsoft.com/office/drawing/2014/main" id="{7E38C34E-C9C6-4766-4940-7D750675CB2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61735" y="5927383"/>
            <a:ext cx="418005" cy="567510"/>
          </a:xfrm>
          <a:prstGeom prst="rect">
            <a:avLst/>
          </a:prstGeom>
        </p:spPr>
      </p:pic>
    </p:spTree>
    <p:extLst>
      <p:ext uri="{BB962C8B-B14F-4D97-AF65-F5344CB8AC3E}">
        <p14:creationId xmlns:p14="http://schemas.microsoft.com/office/powerpoint/2010/main" val="513562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BA232F-E2A5-4C45-76E7-2E89173DE5B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1735" y="5927383"/>
            <a:ext cx="418005" cy="567510"/>
          </a:xfrm>
          <a:prstGeom prst="rect">
            <a:avLst/>
          </a:prstGeom>
        </p:spPr>
      </p:pic>
      <p:pic>
        <p:nvPicPr>
          <p:cNvPr id="8" name="Picture 7" descr="University of Derby Logo">
            <a:extLst>
              <a:ext uri="{FF2B5EF4-FFF2-40B4-BE49-F238E27FC236}">
                <a16:creationId xmlns:a16="http://schemas.microsoft.com/office/drawing/2014/main" id="{BE29B393-711A-C9F2-0837-B448E88B3D3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8041" y="373818"/>
            <a:ext cx="976408" cy="989171"/>
          </a:xfrm>
          <a:prstGeom prst="rect">
            <a:avLst/>
          </a:prstGeom>
        </p:spPr>
      </p:pic>
    </p:spTree>
    <p:extLst>
      <p:ext uri="{BB962C8B-B14F-4D97-AF65-F5344CB8AC3E}">
        <p14:creationId xmlns:p14="http://schemas.microsoft.com/office/powerpoint/2010/main" val="2971994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Title Slide Option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University of Derby Logo">
            <a:extLst>
              <a:ext uri="{FF2B5EF4-FFF2-40B4-BE49-F238E27FC236}">
                <a16:creationId xmlns:a16="http://schemas.microsoft.com/office/drawing/2014/main" id="{EB9286DE-D286-45D1-B9D6-B0AF16D897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1076" y="373818"/>
            <a:ext cx="970338" cy="983022"/>
          </a:xfrm>
          <a:prstGeom prst="rect">
            <a:avLst/>
          </a:prstGeom>
        </p:spPr>
      </p:pic>
    </p:spTree>
    <p:extLst>
      <p:ext uri="{BB962C8B-B14F-4D97-AF65-F5344CB8AC3E}">
        <p14:creationId xmlns:p14="http://schemas.microsoft.com/office/powerpoint/2010/main" val="2125906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Section Title Slide Option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University of Derby Logo">
            <a:extLst>
              <a:ext uri="{FF2B5EF4-FFF2-40B4-BE49-F238E27FC236}">
                <a16:creationId xmlns:a16="http://schemas.microsoft.com/office/drawing/2014/main" id="{EB9286DE-D286-45D1-B9D6-B0AF16D897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1076" y="373818"/>
            <a:ext cx="970338" cy="983022"/>
          </a:xfrm>
          <a:prstGeom prst="rect">
            <a:avLst/>
          </a:prstGeom>
        </p:spPr>
      </p:pic>
    </p:spTree>
    <p:extLst>
      <p:ext uri="{BB962C8B-B14F-4D97-AF65-F5344CB8AC3E}">
        <p14:creationId xmlns:p14="http://schemas.microsoft.com/office/powerpoint/2010/main" val="110920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University of Derby Logo">
            <a:extLst>
              <a:ext uri="{FF2B5EF4-FFF2-40B4-BE49-F238E27FC236}">
                <a16:creationId xmlns:a16="http://schemas.microsoft.com/office/drawing/2014/main" id="{185D3067-420B-E1EE-8F23-475AC8506B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1475" y="373063"/>
            <a:ext cx="9699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7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Section Title Slide Option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University of Derby Logo">
            <a:extLst>
              <a:ext uri="{FF2B5EF4-FFF2-40B4-BE49-F238E27FC236}">
                <a16:creationId xmlns:a16="http://schemas.microsoft.com/office/drawing/2014/main" id="{EB9286DE-D286-45D1-B9D6-B0AF16D897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1076" y="373818"/>
            <a:ext cx="970338" cy="983022"/>
          </a:xfrm>
          <a:prstGeom prst="rect">
            <a:avLst/>
          </a:prstGeom>
        </p:spPr>
      </p:pic>
    </p:spTree>
    <p:extLst>
      <p:ext uri="{BB962C8B-B14F-4D97-AF65-F5344CB8AC3E}">
        <p14:creationId xmlns:p14="http://schemas.microsoft.com/office/powerpoint/2010/main" val="2887903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Section Title Slide Option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University of Derby Logo">
            <a:extLst>
              <a:ext uri="{FF2B5EF4-FFF2-40B4-BE49-F238E27FC236}">
                <a16:creationId xmlns:a16="http://schemas.microsoft.com/office/drawing/2014/main" id="{EB9286DE-D286-45D1-B9D6-B0AF16D897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1076" y="373818"/>
            <a:ext cx="970338" cy="983022"/>
          </a:xfrm>
          <a:prstGeom prst="rect">
            <a:avLst/>
          </a:prstGeom>
        </p:spPr>
      </p:pic>
    </p:spTree>
    <p:extLst>
      <p:ext uri="{BB962C8B-B14F-4D97-AF65-F5344CB8AC3E}">
        <p14:creationId xmlns:p14="http://schemas.microsoft.com/office/powerpoint/2010/main" val="419722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efault Inner Slide">
    <p:bg>
      <p:bgPr>
        <a:solidFill>
          <a:schemeClr val="bg1"/>
        </a:solidFill>
        <a:effectLst/>
      </p:bgPr>
    </p:bg>
    <p:spTree>
      <p:nvGrpSpPr>
        <p:cNvPr id="1" name=""/>
        <p:cNvGrpSpPr/>
        <p:nvPr/>
      </p:nvGrpSpPr>
      <p:grpSpPr>
        <a:xfrm>
          <a:off x="0" y="0"/>
          <a:ext cx="0" cy="0"/>
          <a:chOff x="0" y="0"/>
          <a:chExt cx="0" cy="0"/>
        </a:xfrm>
      </p:grpSpPr>
      <p:pic>
        <p:nvPicPr>
          <p:cNvPr id="2" name="Picture 1" descr="A blue and yellow rectangular sign with white text&#10;&#10;Description automatically generated">
            <a:extLst>
              <a:ext uri="{FF2B5EF4-FFF2-40B4-BE49-F238E27FC236}">
                <a16:creationId xmlns:a16="http://schemas.microsoft.com/office/drawing/2014/main" id="{2ADAF4DC-3D58-BE65-22A7-3427D5211A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4413" y="6182886"/>
            <a:ext cx="418005" cy="573613"/>
          </a:xfrm>
          <a:prstGeom prst="rect">
            <a:avLst/>
          </a:prstGeom>
        </p:spPr>
      </p:pic>
    </p:spTree>
    <p:extLst>
      <p:ext uri="{BB962C8B-B14F-4D97-AF65-F5344CB8AC3E}">
        <p14:creationId xmlns:p14="http://schemas.microsoft.com/office/powerpoint/2010/main" val="2273526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fault Inner Slide">
    <p:bg>
      <p:bgPr>
        <a:solidFill>
          <a:schemeClr val="bg1"/>
        </a:solidFill>
        <a:effectLst/>
      </p:bgPr>
    </p:bg>
    <p:spTree>
      <p:nvGrpSpPr>
        <p:cNvPr id="1" name=""/>
        <p:cNvGrpSpPr/>
        <p:nvPr/>
      </p:nvGrpSpPr>
      <p:grpSpPr>
        <a:xfrm>
          <a:off x="0" y="0"/>
          <a:ext cx="0" cy="0"/>
          <a:chOff x="0" y="0"/>
          <a:chExt cx="0" cy="0"/>
        </a:xfrm>
      </p:grpSpPr>
      <p:pic>
        <p:nvPicPr>
          <p:cNvPr id="2" name="Picture 1" descr="A blue and yellow rectangular sign with white text&#10;&#10;Description automatically generated">
            <a:extLst>
              <a:ext uri="{FF2B5EF4-FFF2-40B4-BE49-F238E27FC236}">
                <a16:creationId xmlns:a16="http://schemas.microsoft.com/office/drawing/2014/main" id="{2ADAF4DC-3D58-BE65-22A7-3427D5211A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4413" y="6182886"/>
            <a:ext cx="418005" cy="573613"/>
          </a:xfrm>
          <a:prstGeom prst="rect">
            <a:avLst/>
          </a:prstGeom>
        </p:spPr>
      </p:pic>
    </p:spTree>
    <p:extLst>
      <p:ext uri="{BB962C8B-B14F-4D97-AF65-F5344CB8AC3E}">
        <p14:creationId xmlns:p14="http://schemas.microsoft.com/office/powerpoint/2010/main" val="3362241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ey/Blue Accessibility Option">
    <p:bg>
      <p:bgPr>
        <a:solidFill>
          <a:srgbClr val="EDF4F5"/>
        </a:solidFill>
        <a:effectLst/>
      </p:bgPr>
    </p:bg>
    <p:spTree>
      <p:nvGrpSpPr>
        <p:cNvPr id="1" name=""/>
        <p:cNvGrpSpPr/>
        <p:nvPr/>
      </p:nvGrpSpPr>
      <p:grpSpPr>
        <a:xfrm>
          <a:off x="0" y="0"/>
          <a:ext cx="0" cy="0"/>
          <a:chOff x="0" y="0"/>
          <a:chExt cx="0" cy="0"/>
        </a:xfrm>
      </p:grpSpPr>
      <p:pic>
        <p:nvPicPr>
          <p:cNvPr id="2" name="Picture 1" descr="A blue and yellow rectangular sign with white text&#10;&#10;Description automatically generated">
            <a:extLst>
              <a:ext uri="{FF2B5EF4-FFF2-40B4-BE49-F238E27FC236}">
                <a16:creationId xmlns:a16="http://schemas.microsoft.com/office/drawing/2014/main" id="{B1E41A37-450A-2EDE-73FF-B31D1C5E0A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4413" y="6182886"/>
            <a:ext cx="418005" cy="573613"/>
          </a:xfrm>
          <a:prstGeom prst="rect">
            <a:avLst/>
          </a:prstGeom>
        </p:spPr>
      </p:pic>
    </p:spTree>
    <p:extLst>
      <p:ext uri="{BB962C8B-B14F-4D97-AF65-F5344CB8AC3E}">
        <p14:creationId xmlns:p14="http://schemas.microsoft.com/office/powerpoint/2010/main" val="980039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yslexia Accessibility Option">
    <p:bg>
      <p:bgPr>
        <a:solidFill>
          <a:srgbClr val="FEFBEC"/>
        </a:solidFill>
        <a:effectLst/>
      </p:bgPr>
    </p:bg>
    <p:spTree>
      <p:nvGrpSpPr>
        <p:cNvPr id="1" name=""/>
        <p:cNvGrpSpPr/>
        <p:nvPr/>
      </p:nvGrpSpPr>
      <p:grpSpPr>
        <a:xfrm>
          <a:off x="0" y="0"/>
          <a:ext cx="0" cy="0"/>
          <a:chOff x="0" y="0"/>
          <a:chExt cx="0" cy="0"/>
        </a:xfrm>
      </p:grpSpPr>
      <p:pic>
        <p:nvPicPr>
          <p:cNvPr id="2" name="Picture 1" descr="A blue and yellow rectangular sign with white text&#10;&#10;Description automatically generated">
            <a:extLst>
              <a:ext uri="{FF2B5EF4-FFF2-40B4-BE49-F238E27FC236}">
                <a16:creationId xmlns:a16="http://schemas.microsoft.com/office/drawing/2014/main" id="{884D7F82-3B95-DE3F-8695-78964CA688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4413" y="6182886"/>
            <a:ext cx="418005" cy="573613"/>
          </a:xfrm>
          <a:prstGeom prst="rect">
            <a:avLst/>
          </a:prstGeom>
        </p:spPr>
      </p:pic>
    </p:spTree>
    <p:extLst>
      <p:ext uri="{BB962C8B-B14F-4D97-AF65-F5344CB8AC3E}">
        <p14:creationId xmlns:p14="http://schemas.microsoft.com/office/powerpoint/2010/main" val="1037263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 Inner Slide Dark Option">
    <p:bg>
      <p:bgPr>
        <a:solidFill>
          <a:schemeClr val="tx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89FBF2B-833C-4A17-9772-62A2E436321C}"/>
              </a:ext>
            </a:extLst>
          </p:cNvPr>
          <p:cNvCxnSpPr>
            <a:cxnSpLocks/>
          </p:cNvCxnSpPr>
          <p:nvPr userDrawn="1"/>
        </p:nvCxnSpPr>
        <p:spPr>
          <a:xfrm flipH="1">
            <a:off x="224413" y="6064371"/>
            <a:ext cx="1171637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D05C1CD-BBC4-4266-BE53-3A473E50D5D5}"/>
              </a:ext>
            </a:extLst>
          </p:cNvPr>
          <p:cNvSpPr txBox="1"/>
          <p:nvPr userDrawn="1"/>
        </p:nvSpPr>
        <p:spPr>
          <a:xfrm>
            <a:off x="10713314" y="6266587"/>
            <a:ext cx="1198034" cy="307777"/>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derby</a:t>
            </a:r>
            <a:r>
              <a:rPr lang="en-GB" sz="1400" dirty="0">
                <a:solidFill>
                  <a:schemeClr val="bg1"/>
                </a:solidFill>
                <a:latin typeface="Arial" panose="020B0604020202020204" pitchFamily="34" charset="0"/>
                <a:cs typeface="Arial" panose="020B0604020202020204" pitchFamily="34" charset="0"/>
              </a:rPr>
              <a:t>.ac.uk</a:t>
            </a:r>
          </a:p>
        </p:txBody>
      </p:sp>
      <p:pic>
        <p:nvPicPr>
          <p:cNvPr id="14" name="Picture 13" descr="A picture containing icon&#10;&#10;Description automatically generated">
            <a:extLst>
              <a:ext uri="{FF2B5EF4-FFF2-40B4-BE49-F238E27FC236}">
                <a16:creationId xmlns:a16="http://schemas.microsoft.com/office/drawing/2014/main" id="{5500F42E-40F7-40ED-A265-F673CF89C5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97249" y="228371"/>
            <a:ext cx="987568" cy="1000477"/>
          </a:xfrm>
          <a:prstGeom prst="rect">
            <a:avLst/>
          </a:prstGeom>
        </p:spPr>
      </p:pic>
      <p:pic>
        <p:nvPicPr>
          <p:cNvPr id="2" name="Picture 1">
            <a:extLst>
              <a:ext uri="{FF2B5EF4-FFF2-40B4-BE49-F238E27FC236}">
                <a16:creationId xmlns:a16="http://schemas.microsoft.com/office/drawing/2014/main" id="{B7D63EC0-85D8-1FB5-F5C9-67C711AA9D7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24413" y="6185937"/>
            <a:ext cx="418005" cy="567510"/>
          </a:xfrm>
          <a:prstGeom prst="rect">
            <a:avLst/>
          </a:prstGeom>
        </p:spPr>
      </p:pic>
    </p:spTree>
    <p:extLst>
      <p:ext uri="{BB962C8B-B14F-4D97-AF65-F5344CB8AC3E}">
        <p14:creationId xmlns:p14="http://schemas.microsoft.com/office/powerpoint/2010/main" val="3593231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Title Slide O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blue and yellow rectangular sign with white text&#10;&#10;Description automatically generated">
            <a:extLst>
              <a:ext uri="{FF2B5EF4-FFF2-40B4-BE49-F238E27FC236}">
                <a16:creationId xmlns:a16="http://schemas.microsoft.com/office/drawing/2014/main" id="{0457326B-AEDA-C427-159C-58A4826275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3965" y="5924331"/>
            <a:ext cx="418005" cy="573613"/>
          </a:xfrm>
          <a:prstGeom prst="rect">
            <a:avLst/>
          </a:prstGeom>
        </p:spPr>
      </p:pic>
    </p:spTree>
    <p:extLst>
      <p:ext uri="{BB962C8B-B14F-4D97-AF65-F5344CB8AC3E}">
        <p14:creationId xmlns:p14="http://schemas.microsoft.com/office/powerpoint/2010/main" val="946612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3">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University of Derby Logo">
            <a:extLst>
              <a:ext uri="{FF2B5EF4-FFF2-40B4-BE49-F238E27FC236}">
                <a16:creationId xmlns:a16="http://schemas.microsoft.com/office/drawing/2014/main" id="{73EECBEE-35D6-37B7-1C3A-54EEB694E52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1475" y="373063"/>
            <a:ext cx="9699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395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ption 4">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University of Derby Logo">
            <a:extLst>
              <a:ext uri="{FF2B5EF4-FFF2-40B4-BE49-F238E27FC236}">
                <a16:creationId xmlns:a16="http://schemas.microsoft.com/office/drawing/2014/main" id="{4D9EE824-DBD4-23FF-9BB4-E95D4DBC5E3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373063"/>
            <a:ext cx="9763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1009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fault Inn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28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ey/Blue Accessibility Option">
    <p:bg>
      <p:bgPr>
        <a:solidFill>
          <a:srgbClr val="EDF4F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557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yslexia Accessibility Option">
    <p:bg>
      <p:bgPr>
        <a:solidFill>
          <a:srgbClr val="FEFBE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792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Title Slide Option 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635153-B4BB-3BB7-FC22-605750BF99C8}"/>
              </a:ext>
            </a:extLst>
          </p:cNvPr>
          <p:cNvSpPr txBox="1">
            <a:spLocks noChangeArrowheads="1"/>
          </p:cNvSpPr>
          <p:nvPr userDrawn="1"/>
        </p:nvSpPr>
        <p:spPr bwMode="auto">
          <a:xfrm>
            <a:off x="10714038" y="6265863"/>
            <a:ext cx="1196975"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en-US" sz="1400" b="1">
                <a:solidFill>
                  <a:schemeClr val="bg1"/>
                </a:solidFill>
                <a:latin typeface="Arial" panose="020B0604020202020204" pitchFamily="34" charset="0"/>
                <a:cs typeface="Arial" panose="020B0604020202020204" pitchFamily="34" charset="0"/>
              </a:rPr>
              <a:t>derby</a:t>
            </a:r>
            <a:r>
              <a:rPr lang="en-GB" altLang="en-US" sz="1400">
                <a:solidFill>
                  <a:schemeClr val="bg1"/>
                </a:solidFill>
                <a:latin typeface="Arial" panose="020B0604020202020204" pitchFamily="34" charset="0"/>
                <a:cs typeface="Arial" panose="020B0604020202020204" pitchFamily="34" charset="0"/>
              </a:rPr>
              <a:t>.ac.uk</a:t>
            </a:r>
          </a:p>
        </p:txBody>
      </p:sp>
      <p:pic>
        <p:nvPicPr>
          <p:cNvPr id="3" name="Picture 4" descr="University of Derby Logo">
            <a:extLst>
              <a:ext uri="{FF2B5EF4-FFF2-40B4-BE49-F238E27FC236}">
                <a16:creationId xmlns:a16="http://schemas.microsoft.com/office/drawing/2014/main" id="{22A86CD7-9566-D130-0C01-0EDA97FFD3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1475" y="373063"/>
            <a:ext cx="9699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876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Section Title Slide Option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6003F4-7676-DA09-825B-33043FFD62C4}"/>
              </a:ext>
            </a:extLst>
          </p:cNvPr>
          <p:cNvSpPr txBox="1">
            <a:spLocks noChangeArrowheads="1"/>
          </p:cNvSpPr>
          <p:nvPr userDrawn="1"/>
        </p:nvSpPr>
        <p:spPr bwMode="auto">
          <a:xfrm>
            <a:off x="10714038" y="6265863"/>
            <a:ext cx="1196975"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en-US" sz="1400" b="1">
                <a:solidFill>
                  <a:schemeClr val="bg1"/>
                </a:solidFill>
                <a:latin typeface="Arial" panose="020B0604020202020204" pitchFamily="34" charset="0"/>
                <a:cs typeface="Arial" panose="020B0604020202020204" pitchFamily="34" charset="0"/>
              </a:rPr>
              <a:t>derby</a:t>
            </a:r>
            <a:r>
              <a:rPr lang="en-GB" altLang="en-US" sz="1400">
                <a:solidFill>
                  <a:schemeClr val="bg1"/>
                </a:solidFill>
                <a:latin typeface="Arial" panose="020B0604020202020204" pitchFamily="34" charset="0"/>
                <a:cs typeface="Arial" panose="020B0604020202020204" pitchFamily="34" charset="0"/>
              </a:rPr>
              <a:t>.ac.uk</a:t>
            </a:r>
          </a:p>
        </p:txBody>
      </p:sp>
      <p:pic>
        <p:nvPicPr>
          <p:cNvPr id="3" name="Picture 4" descr="University of Derby Logo">
            <a:extLst>
              <a:ext uri="{FF2B5EF4-FFF2-40B4-BE49-F238E27FC236}">
                <a16:creationId xmlns:a16="http://schemas.microsoft.com/office/drawing/2014/main" id="{2E9264D9-9AB5-EFE5-AB42-57B1F761175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1475" y="373063"/>
            <a:ext cx="9699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26682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4.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3.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5.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4.jpe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6.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theme" Target="../theme/theme7.xml"/><Relationship Id="rId4"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theme" Target="../theme/theme8.xml"/><Relationship Id="rId1" Type="http://schemas.openxmlformats.org/officeDocument/2006/relationships/slideLayout" Target="../slideLayouts/slideLayout27.xml"/><Relationship Id="rId5" Type="http://schemas.openxmlformats.org/officeDocument/2006/relationships/image" Target="../media/image30.png"/><Relationship Id="rId4" Type="http://schemas.openxmlformats.org/officeDocument/2006/relationships/image" Target="../media/image2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6" name="TextBox 7">
            <a:extLst>
              <a:ext uri="{FF2B5EF4-FFF2-40B4-BE49-F238E27FC236}">
                <a16:creationId xmlns:a16="http://schemas.microsoft.com/office/drawing/2014/main" id="{C3B176AA-97AD-5A70-0C16-1098E62C98D7}"/>
              </a:ext>
            </a:extLst>
          </p:cNvPr>
          <p:cNvSpPr txBox="1">
            <a:spLocks noChangeArrowheads="1"/>
          </p:cNvSpPr>
          <p:nvPr userDrawn="1"/>
        </p:nvSpPr>
        <p:spPr bwMode="auto">
          <a:xfrm>
            <a:off x="10714038" y="6265863"/>
            <a:ext cx="1196975"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en-US" sz="1400" b="1">
                <a:solidFill>
                  <a:schemeClr val="bg1"/>
                </a:solidFill>
                <a:latin typeface="Arial" panose="020B0604020202020204" pitchFamily="34" charset="0"/>
                <a:cs typeface="Arial" panose="020B0604020202020204" pitchFamily="34" charset="0"/>
              </a:rPr>
              <a:t>derby</a:t>
            </a:r>
            <a:r>
              <a:rPr lang="en-GB" altLang="en-US" sz="1400">
                <a:solidFill>
                  <a:schemeClr val="bg1"/>
                </a:solidFill>
                <a:latin typeface="Arial" panose="020B0604020202020204" pitchFamily="34" charset="0"/>
                <a:cs typeface="Arial" panose="020B0604020202020204" pitchFamily="34" charset="0"/>
              </a:rPr>
              <a:t>.ac.uk</a:t>
            </a:r>
          </a:p>
        </p:txBody>
      </p:sp>
      <p:pic>
        <p:nvPicPr>
          <p:cNvPr id="1027" name="Picture 11" descr="University of Derby Logo">
            <a:extLst>
              <a:ext uri="{FF2B5EF4-FFF2-40B4-BE49-F238E27FC236}">
                <a16:creationId xmlns:a16="http://schemas.microsoft.com/office/drawing/2014/main" id="{BE276E5C-5E39-C9BF-1A22-101B990321A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68300" y="373063"/>
            <a:ext cx="9763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DB918D1-9BB0-2B7A-FD2D-8A3745992921}"/>
              </a:ext>
            </a:extLst>
          </p:cNvPr>
          <p:cNvCxnSpPr>
            <a:cxnSpLocks/>
          </p:cNvCxnSpPr>
          <p:nvPr userDrawn="1"/>
        </p:nvCxnSpPr>
        <p:spPr>
          <a:xfrm flipH="1">
            <a:off x="223838" y="6064250"/>
            <a:ext cx="11717337" cy="0"/>
          </a:xfrm>
          <a:prstGeom prst="line">
            <a:avLst/>
          </a:prstGeom>
          <a:ln w="25400">
            <a:solidFill>
              <a:srgbClr val="9DA0A1"/>
            </a:solidFill>
          </a:ln>
        </p:spPr>
        <p:style>
          <a:lnRef idx="1">
            <a:schemeClr val="accent1"/>
          </a:lnRef>
          <a:fillRef idx="0">
            <a:schemeClr val="accent1"/>
          </a:fillRef>
          <a:effectRef idx="0">
            <a:schemeClr val="accent1"/>
          </a:effectRef>
          <a:fontRef idx="minor">
            <a:schemeClr val="tx1"/>
          </a:fontRef>
        </p:style>
      </p:cxnSp>
      <p:pic>
        <p:nvPicPr>
          <p:cNvPr id="2051" name="Picture 11" descr="A black and white logo&#10;&#10;Description automatically generated with medium confidence">
            <a:extLst>
              <a:ext uri="{FF2B5EF4-FFF2-40B4-BE49-F238E27FC236}">
                <a16:creationId xmlns:a16="http://schemas.microsoft.com/office/drawing/2014/main" id="{06925D0F-AAB2-F0C7-71C4-F1C5EEF5107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996613" y="227013"/>
            <a:ext cx="97155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10">
            <a:extLst>
              <a:ext uri="{FF2B5EF4-FFF2-40B4-BE49-F238E27FC236}">
                <a16:creationId xmlns:a16="http://schemas.microsoft.com/office/drawing/2014/main" id="{17D6304B-3904-5CBE-00F4-802FB878A0A7}"/>
              </a:ext>
            </a:extLst>
          </p:cNvPr>
          <p:cNvSpPr txBox="1">
            <a:spLocks noChangeArrowheads="1"/>
          </p:cNvSpPr>
          <p:nvPr userDrawn="1"/>
        </p:nvSpPr>
        <p:spPr bwMode="auto">
          <a:xfrm>
            <a:off x="10714038" y="6265863"/>
            <a:ext cx="1196975"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en-US" sz="1400" b="1">
                <a:latin typeface="Arial" panose="020B0604020202020204" pitchFamily="34" charset="0"/>
                <a:cs typeface="Arial" panose="020B0604020202020204" pitchFamily="34" charset="0"/>
              </a:rPr>
              <a:t>derby</a:t>
            </a:r>
            <a:r>
              <a:rPr lang="en-GB" altLang="en-US" sz="1400">
                <a:latin typeface="Arial" panose="020B0604020202020204" pitchFamily="34" charset="0"/>
                <a:cs typeface="Arial" panose="020B0604020202020204" pitchFamily="34" charset="0"/>
              </a:rPr>
              <a:t>.ac.uk</a:t>
            </a:r>
          </a:p>
        </p:txBody>
      </p:sp>
    </p:spTree>
  </p:cSld>
  <p:clrMap bg1="lt1" tx1="dk1" bg2="lt2" tx2="dk2" accent1="accent1" accent2="accent2" accent3="accent3" accent4="accent4" accent5="accent5" accent6="accent6" hlink="hlink" folHlink="folHlink"/>
  <p:sldLayoutIdLst>
    <p:sldLayoutId id="2147483745" r:id="rId1"/>
    <p:sldLayoutId id="2147483751" r:id="rId2"/>
    <p:sldLayoutId id="2147483752" r:id="rId3"/>
  </p:sldLayoutIdLst>
  <p:txStyles>
    <p:titleStyle>
      <a:lvl1pPr algn="l" rtl="0" eaLnBrk="0" fontAlgn="base" hangingPunct="0">
        <a:lnSpc>
          <a:spcPct val="90000"/>
        </a:lnSpc>
        <a:spcBef>
          <a:spcPct val="0"/>
        </a:spcBef>
        <a:spcAft>
          <a:spcPct val="0"/>
        </a:spcAft>
        <a:defRPr sz="4000" b="1"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000" b="1">
          <a:solidFill>
            <a:schemeClr val="tx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3074" name="TextBox 7">
            <a:extLst>
              <a:ext uri="{FF2B5EF4-FFF2-40B4-BE49-F238E27FC236}">
                <a16:creationId xmlns:a16="http://schemas.microsoft.com/office/drawing/2014/main" id="{4CF1D7FD-54B6-759A-FADE-16E6BBDB1306}"/>
              </a:ext>
            </a:extLst>
          </p:cNvPr>
          <p:cNvSpPr txBox="1">
            <a:spLocks noChangeArrowheads="1"/>
          </p:cNvSpPr>
          <p:nvPr userDrawn="1"/>
        </p:nvSpPr>
        <p:spPr bwMode="auto">
          <a:xfrm>
            <a:off x="10714038" y="6265863"/>
            <a:ext cx="1196975"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en-US" sz="1400" b="1">
                <a:solidFill>
                  <a:schemeClr val="bg1"/>
                </a:solidFill>
                <a:latin typeface="Arial" panose="020B0604020202020204" pitchFamily="34" charset="0"/>
                <a:cs typeface="Arial" panose="020B0604020202020204" pitchFamily="34" charset="0"/>
              </a:rPr>
              <a:t>derby</a:t>
            </a:r>
            <a:r>
              <a:rPr lang="en-GB" altLang="en-US" sz="1400">
                <a:solidFill>
                  <a:schemeClr val="bg1"/>
                </a:solidFill>
                <a:latin typeface="Arial" panose="020B0604020202020204" pitchFamily="34" charset="0"/>
                <a:cs typeface="Arial" panose="020B0604020202020204" pitchFamily="34" charset="0"/>
              </a:rPr>
              <a:t>.ac.uk</a:t>
            </a:r>
          </a:p>
        </p:txBody>
      </p:sp>
      <p:pic>
        <p:nvPicPr>
          <p:cNvPr id="3075" name="Picture 8" descr="University of Derby Logo">
            <a:extLst>
              <a:ext uri="{FF2B5EF4-FFF2-40B4-BE49-F238E27FC236}">
                <a16:creationId xmlns:a16="http://schemas.microsoft.com/office/drawing/2014/main" id="{7AD8BAB9-E00D-6510-69E3-6A49CDA48D5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1475" y="373063"/>
            <a:ext cx="9699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TextBox 7">
            <a:extLst>
              <a:ext uri="{FF2B5EF4-FFF2-40B4-BE49-F238E27FC236}">
                <a16:creationId xmlns:a16="http://schemas.microsoft.com/office/drawing/2014/main" id="{B6C157CD-138B-F53D-0643-E8CD13F5231A}"/>
              </a:ext>
            </a:extLst>
          </p:cNvPr>
          <p:cNvSpPr txBox="1">
            <a:spLocks noChangeArrowheads="1"/>
          </p:cNvSpPr>
          <p:nvPr userDrawn="1"/>
        </p:nvSpPr>
        <p:spPr bwMode="auto">
          <a:xfrm>
            <a:off x="10714038" y="6265863"/>
            <a:ext cx="1196975" cy="3079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GB" altLang="en-US" sz="1400" b="1">
                <a:solidFill>
                  <a:schemeClr val="bg1"/>
                </a:solidFill>
                <a:latin typeface="Arial" panose="020B0604020202020204" pitchFamily="34" charset="0"/>
                <a:cs typeface="Arial" panose="020B0604020202020204" pitchFamily="34" charset="0"/>
              </a:rPr>
              <a:t>derby</a:t>
            </a:r>
            <a:r>
              <a:rPr lang="en-GB" altLang="en-US" sz="1400">
                <a:solidFill>
                  <a:schemeClr val="bg1"/>
                </a:solidFill>
                <a:latin typeface="Arial" panose="020B0604020202020204" pitchFamily="34" charset="0"/>
                <a:cs typeface="Arial" panose="020B0604020202020204" pitchFamily="34" charset="0"/>
              </a:rPr>
              <a:t>.ac.uk</a:t>
            </a:r>
          </a:p>
        </p:txBody>
      </p:sp>
      <p:pic>
        <p:nvPicPr>
          <p:cNvPr id="4099" name="Picture 8" descr="University of Derby Logo">
            <a:extLst>
              <a:ext uri="{FF2B5EF4-FFF2-40B4-BE49-F238E27FC236}">
                <a16:creationId xmlns:a16="http://schemas.microsoft.com/office/drawing/2014/main" id="{CA2F4763-F7AF-A2D9-D934-497CF1FAFEE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68300" y="373063"/>
            <a:ext cx="9763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9" descr="University of Derby Social Media Icons - Instagram, Facebook and Twitter.">
            <a:extLst>
              <a:ext uri="{FF2B5EF4-FFF2-40B4-BE49-F238E27FC236}">
                <a16:creationId xmlns:a16="http://schemas.microsoft.com/office/drawing/2014/main" id="{653300A9-C3F8-5FF5-6CA4-1FF55D1BFF4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39438" y="776288"/>
            <a:ext cx="106362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6"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828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72237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7846C0F0-6525-4640-8756-D75A5DA09724}"/>
              </a:ext>
            </a:extLst>
          </p:cNvPr>
          <p:cNvCxnSpPr>
            <a:cxnSpLocks/>
          </p:cNvCxnSpPr>
          <p:nvPr userDrawn="1"/>
        </p:nvCxnSpPr>
        <p:spPr>
          <a:xfrm flipH="1">
            <a:off x="224413" y="6064371"/>
            <a:ext cx="11716378" cy="0"/>
          </a:xfrm>
          <a:prstGeom prst="line">
            <a:avLst/>
          </a:prstGeom>
          <a:ln w="25400">
            <a:solidFill>
              <a:srgbClr val="9DA0A1"/>
            </a:solidFill>
          </a:ln>
        </p:spPr>
        <p:style>
          <a:lnRef idx="1">
            <a:schemeClr val="accent1"/>
          </a:lnRef>
          <a:fillRef idx="0">
            <a:schemeClr val="accent1"/>
          </a:fillRef>
          <a:effectRef idx="0">
            <a:schemeClr val="accent1"/>
          </a:effectRef>
          <a:fontRef idx="minor">
            <a:schemeClr val="tx1"/>
          </a:fontRef>
        </p:style>
      </p:cxnSp>
      <p:pic>
        <p:nvPicPr>
          <p:cNvPr id="12" name="Picture 11" descr="A black and white logo&#10;&#10;Description automatically generated with medium confidence">
            <a:extLst>
              <a:ext uri="{FF2B5EF4-FFF2-40B4-BE49-F238E27FC236}">
                <a16:creationId xmlns:a16="http://schemas.microsoft.com/office/drawing/2014/main" id="{47B83616-CECF-476F-A98B-502B4428A49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997249" y="226334"/>
            <a:ext cx="970338" cy="983022"/>
          </a:xfrm>
          <a:prstGeom prst="rect">
            <a:avLst/>
          </a:prstGeom>
        </p:spPr>
      </p:pic>
      <p:sp>
        <p:nvSpPr>
          <p:cNvPr id="11" name="TextBox 10">
            <a:extLst>
              <a:ext uri="{FF2B5EF4-FFF2-40B4-BE49-F238E27FC236}">
                <a16:creationId xmlns:a16="http://schemas.microsoft.com/office/drawing/2014/main" id="{09BB7826-BDB1-4376-8783-E00BD22989CB}"/>
              </a:ext>
            </a:extLst>
          </p:cNvPr>
          <p:cNvSpPr txBox="1"/>
          <p:nvPr userDrawn="1"/>
        </p:nvSpPr>
        <p:spPr>
          <a:xfrm>
            <a:off x="10713314" y="6266587"/>
            <a:ext cx="1198034" cy="307777"/>
          </a:xfrm>
          <a:prstGeom prst="rect">
            <a:avLst/>
          </a:prstGeom>
          <a:noFill/>
        </p:spPr>
        <p:txBody>
          <a:bodyPr wrap="square" rtlCol="0">
            <a:spAutoFit/>
          </a:bodyPr>
          <a:lstStyle/>
          <a:p>
            <a:r>
              <a:rPr lang="en-GB" sz="1400" b="1" dirty="0">
                <a:solidFill>
                  <a:schemeClr val="tx1"/>
                </a:solidFill>
                <a:latin typeface="Arial" panose="020B0604020202020204" pitchFamily="34" charset="0"/>
                <a:cs typeface="Arial" panose="020B0604020202020204" pitchFamily="34" charset="0"/>
              </a:rPr>
              <a:t>derby</a:t>
            </a:r>
            <a:r>
              <a:rPr lang="en-GB" sz="1400" dirty="0">
                <a:solidFill>
                  <a:schemeClr val="tx1"/>
                </a:solidFill>
                <a:latin typeface="Arial" panose="020B0604020202020204" pitchFamily="34" charset="0"/>
                <a:cs typeface="Arial" panose="020B0604020202020204" pitchFamily="34" charset="0"/>
              </a:rPr>
              <a:t>.ac.uk</a:t>
            </a:r>
          </a:p>
        </p:txBody>
      </p:sp>
    </p:spTree>
    <p:extLst>
      <p:ext uri="{BB962C8B-B14F-4D97-AF65-F5344CB8AC3E}">
        <p14:creationId xmlns:p14="http://schemas.microsoft.com/office/powerpoint/2010/main" val="194053568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Lst>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D7BD53-FEB5-4B7E-A03C-B2E105D4E37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68041" y="373818"/>
            <a:ext cx="976407" cy="989171"/>
          </a:xfrm>
          <a:prstGeom prst="rect">
            <a:avLst/>
          </a:prstGeom>
        </p:spPr>
      </p:pic>
      <p:pic>
        <p:nvPicPr>
          <p:cNvPr id="10" name="Picture 9">
            <a:extLst>
              <a:ext uri="{FF2B5EF4-FFF2-40B4-BE49-F238E27FC236}">
                <a16:creationId xmlns:a16="http://schemas.microsoft.com/office/drawing/2014/main" id="{23918B86-6EAC-48BC-934C-E30B4D7295A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0739690" y="734801"/>
            <a:ext cx="1063361" cy="267203"/>
          </a:xfrm>
          <a:prstGeom prst="rect">
            <a:avLst/>
          </a:prstGeom>
        </p:spPr>
      </p:pic>
    </p:spTree>
    <p:extLst>
      <p:ext uri="{BB962C8B-B14F-4D97-AF65-F5344CB8AC3E}">
        <p14:creationId xmlns:p14="http://schemas.microsoft.com/office/powerpoint/2010/main" val="693383303"/>
      </p:ext>
    </p:extLst>
  </p:cSld>
  <p:clrMap bg1="lt1" tx1="dk1" bg2="lt2" tx2="dk2" accent1="accent1" accent2="accent2" accent3="accent3" accent4="accent4" accent5="accent5" accent6="accent6" hlink="hlink" folHlink="folHlink"/>
  <p:sldLayoutIdLst>
    <p:sldLayoutId id="21474837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hyperlink" Target="https://unimailderbyac-my.sharepoint.com/:b:/g/personal/786230_derby_ac_uk/EYWfYNc7jmJHsNU19jIe7AkBsAsYKk6lzcnNTmBBbkvYog?e=W3oX6U" TargetMode="External"/><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hyperlink" Target="mailto:m.pope@derby.ac.uk" TargetMode="External"/><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hyperlink" Target="https://search.informit.org/doi/10.3316/aeipt.71874" TargetMode="External"/><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2429C-9860-4213-BA76-5221F0225DFE}"/>
              </a:ext>
            </a:extLst>
          </p:cNvPr>
          <p:cNvSpPr txBox="1">
            <a:spLocks noGrp="1"/>
          </p:cNvSpPr>
          <p:nvPr>
            <p:ph type="title" idx="4294967295"/>
          </p:nvPr>
        </p:nvSpPr>
        <p:spPr>
          <a:xfrm>
            <a:off x="964641" y="4403689"/>
            <a:ext cx="10068449" cy="22482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n-GB" sz="2800" b="1" kern="100" dirty="0">
                <a:solidFill>
                  <a:schemeClr val="accent4">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Coaching as universal critical pedagogy: the transformative impact of treating students as 'thinking equals' in tutorials</a:t>
            </a:r>
            <a:br>
              <a:rPr lang="en-GB" sz="2800" b="1" kern="100" dirty="0">
                <a:solidFill>
                  <a:schemeClr val="accent4">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br>
            <a:br>
              <a:rPr lang="en-GB" sz="2800" b="1" kern="100" dirty="0">
                <a:solidFill>
                  <a:schemeClr val="accent4">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en-GB" sz="2400" b="1" kern="100" dirty="0">
                <a:solidFill>
                  <a:schemeClr val="accent4">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Dr Melanie Pope PFHEA</a:t>
            </a:r>
            <a:br>
              <a:rPr lang="en-GB" sz="2400" b="1" kern="100" dirty="0">
                <a:solidFill>
                  <a:schemeClr val="accent4">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en-GB" sz="2400" b="1" kern="100" dirty="0">
                <a:solidFill>
                  <a:schemeClr val="accent4">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Associate </a:t>
            </a:r>
            <a:r>
              <a:rPr lang="en-GB" sz="2400" b="1" kern="100">
                <a:solidFill>
                  <a:schemeClr val="accent4">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Professor, University </a:t>
            </a:r>
            <a:r>
              <a:rPr lang="en-GB" sz="2400" b="1" kern="100" dirty="0">
                <a:solidFill>
                  <a:schemeClr val="accent4">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of Derby</a:t>
            </a:r>
          </a:p>
        </p:txBody>
      </p:sp>
    </p:spTree>
    <p:extLst>
      <p:ext uri="{BB962C8B-B14F-4D97-AF65-F5344CB8AC3E}">
        <p14:creationId xmlns:p14="http://schemas.microsoft.com/office/powerpoint/2010/main" val="1757590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eaLnBrk="1" hangingPunct="1"/>
            <a:r>
              <a:rPr lang="en-GB" altLang="en-US" sz="3200" dirty="0">
                <a:latin typeface="Arial" panose="020B0604020202020204" pitchFamily="34" charset="0"/>
                <a:cs typeface="Arial" panose="020B0604020202020204" pitchFamily="34" charset="0"/>
              </a:rPr>
              <a:t>Coaching as a ‘universal’ critical pedagogy</a:t>
            </a: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434187"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latin typeface="Arial" panose="020B0604020202020204" pitchFamily="34" charset="0"/>
                <a:cs typeface="Arial" panose="020B0604020202020204" pitchFamily="34" charset="0"/>
              </a:rPr>
              <a:t>Coaching and making Time to Think as a critical pedagogy in higher education</a:t>
            </a:r>
          </a:p>
          <a:p>
            <a:pPr algn="l"/>
            <a:endParaRPr lang="en-US" dirty="0">
              <a:latin typeface="Arial" panose="020B0604020202020204" pitchFamily="34" charset="0"/>
              <a:cs typeface="Arial" panose="020B0604020202020204" pitchFamily="34" charset="0"/>
            </a:endParaRPr>
          </a:p>
          <a:p>
            <a:pPr algn="l"/>
            <a:r>
              <a:rPr lang="en-US" dirty="0">
                <a:latin typeface="Arial" panose="020B0604020202020204" pitchFamily="34" charset="0"/>
                <a:cs typeface="Arial" panose="020B0604020202020204" pitchFamily="34" charset="0"/>
              </a:rPr>
              <a:t>Positions the </a:t>
            </a:r>
            <a:r>
              <a:rPr lang="en-US" b="1" dirty="0">
                <a:latin typeface="Arial" panose="020B0604020202020204" pitchFamily="34" charset="0"/>
                <a:cs typeface="Arial" panose="020B0604020202020204" pitchFamily="34" charset="0"/>
              </a:rPr>
              <a:t>student</a:t>
            </a:r>
            <a:r>
              <a:rPr lang="en-US" dirty="0">
                <a:latin typeface="Arial" panose="020B0604020202020204" pitchFamily="34" charset="0"/>
                <a:cs typeface="Arial" panose="020B0604020202020204" pitchFamily="34" charset="0"/>
              </a:rPr>
              <a:t> as:</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Thinking equal</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Empowered </a:t>
            </a:r>
          </a:p>
          <a:p>
            <a:pPr marL="342900" indent="-342900" algn="l">
              <a:buFont typeface="Arial" panose="020B0604020202020204" pitchFamily="34" charset="0"/>
              <a:buChar char="•"/>
            </a:pPr>
            <a:r>
              <a:rPr lang="en-US" dirty="0" err="1">
                <a:latin typeface="Arial" panose="020B0604020202020204" pitchFamily="34" charset="0"/>
                <a:cs typeface="Arial" panose="020B0604020202020204" pitchFamily="34" charset="0"/>
              </a:rPr>
              <a:t>Contextualised</a:t>
            </a:r>
            <a:endParaRPr lang="en-US"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lgn="l"/>
            <a:r>
              <a:rPr lang="en-US" dirty="0">
                <a:latin typeface="Arial" panose="020B0604020202020204" pitchFamily="34" charset="0"/>
                <a:cs typeface="Arial" panose="020B0604020202020204" pitchFamily="34" charset="0"/>
              </a:rPr>
              <a:t>Positions the </a:t>
            </a:r>
            <a:r>
              <a:rPr lang="en-US" b="1" dirty="0">
                <a:latin typeface="Arial" panose="020B0604020202020204" pitchFamily="34" charset="0"/>
                <a:cs typeface="Arial" panose="020B0604020202020204" pitchFamily="34" charset="0"/>
              </a:rPr>
              <a:t>tutor</a:t>
            </a:r>
            <a:r>
              <a:rPr lang="en-US" dirty="0">
                <a:latin typeface="Arial" panose="020B0604020202020204" pitchFamily="34" charset="0"/>
                <a:cs typeface="Arial" panose="020B0604020202020204" pitchFamily="34" charset="0"/>
              </a:rPr>
              <a:t> as:</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Thinking equal </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(may perceive self as disempowered)</a:t>
            </a: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4606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ltLang="en-US" sz="3200" dirty="0"/>
              <a:t>Positioning coaching as critical pedagogy</a:t>
            </a:r>
            <a:endParaRPr kumimoji="0" lang="en-GB"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400" dirty="0">
                <a:latin typeface="Arial" panose="020B0604020202020204" pitchFamily="34" charset="0"/>
                <a:cs typeface="Arial" panose="020B0604020202020204" pitchFamily="34" charset="0"/>
              </a:rPr>
              <a:t>Approaches to coaching - Brockbank and McGill (2006)</a:t>
            </a:r>
          </a:p>
          <a:p>
            <a:pPr algn="l"/>
            <a:endParaRPr lang="en-US" sz="2400"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36CD76E8-8E4A-9974-5271-F7C5C066DE62}"/>
              </a:ext>
            </a:extLst>
          </p:cNvPr>
          <p:cNvGraphicFramePr>
            <a:graphicFrameLocks noGrp="1"/>
          </p:cNvGraphicFramePr>
          <p:nvPr/>
        </p:nvGraphicFramePr>
        <p:xfrm>
          <a:off x="838200" y="1825625"/>
          <a:ext cx="10857204" cy="3108960"/>
        </p:xfrm>
        <a:graphic>
          <a:graphicData uri="http://schemas.openxmlformats.org/drawingml/2006/table">
            <a:tbl>
              <a:tblPr firstRow="1" bandRow="1">
                <a:tableStyleId>{5C22544A-7EE6-4342-B048-85BDC9FD1C3A}</a:tableStyleId>
              </a:tblPr>
              <a:tblGrid>
                <a:gridCol w="2500604">
                  <a:extLst>
                    <a:ext uri="{9D8B030D-6E8A-4147-A177-3AD203B41FA5}">
                      <a16:colId xmlns:a16="http://schemas.microsoft.com/office/drawing/2014/main" val="857568383"/>
                    </a:ext>
                  </a:extLst>
                </a:gridCol>
                <a:gridCol w="8356600">
                  <a:extLst>
                    <a:ext uri="{9D8B030D-6E8A-4147-A177-3AD203B41FA5}">
                      <a16:colId xmlns:a16="http://schemas.microsoft.com/office/drawing/2014/main" val="115482382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tx1"/>
                          </a:solidFill>
                          <a:latin typeface="+mn-lt"/>
                          <a:ea typeface="+mn-ea"/>
                          <a:cs typeface="+mn-cs"/>
                        </a:rPr>
                        <a:t>Functionalist approach</a:t>
                      </a:r>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tx1"/>
                          </a:solidFill>
                          <a:latin typeface="+mn-lt"/>
                          <a:ea typeface="+mn-ea"/>
                          <a:cs typeface="+mn-cs"/>
                        </a:rPr>
                        <a:t>Aims to improve individual performance to ensure efficient functioning of the status quo in an organisation or society</a:t>
                      </a:r>
                    </a:p>
                  </a:txBody>
                  <a:tcPr>
                    <a:solidFill>
                      <a:schemeClr val="bg2"/>
                    </a:solidFill>
                  </a:tcPr>
                </a:tc>
                <a:extLst>
                  <a:ext uri="{0D108BD9-81ED-4DB2-BD59-A6C34878D82A}">
                    <a16:rowId xmlns:a16="http://schemas.microsoft.com/office/drawing/2014/main" val="37475499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tx1"/>
                          </a:solidFill>
                          <a:latin typeface="+mn-lt"/>
                          <a:ea typeface="+mn-ea"/>
                          <a:cs typeface="+mn-cs"/>
                        </a:rPr>
                        <a:t>Engagement approach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tx1"/>
                          </a:solidFill>
                          <a:latin typeface="+mn-lt"/>
                          <a:ea typeface="+mn-ea"/>
                          <a:cs typeface="+mn-cs"/>
                        </a:rPr>
                        <a:t>Focuses on the development needs of the coachee as a way of engaging them in the culture of an organisation or society in order to maintain the status quo</a:t>
                      </a:r>
                    </a:p>
                  </a:txBody>
                  <a:tcPr/>
                </a:tc>
                <a:extLst>
                  <a:ext uri="{0D108BD9-81ED-4DB2-BD59-A6C34878D82A}">
                    <a16:rowId xmlns:a16="http://schemas.microsoft.com/office/drawing/2014/main" val="19014286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tx1"/>
                          </a:solidFill>
                          <a:latin typeface="+mn-lt"/>
                          <a:ea typeface="+mn-ea"/>
                          <a:cs typeface="+mn-cs"/>
                        </a:rPr>
                        <a:t>Revolutionary approach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tx1"/>
                          </a:solidFill>
                          <a:latin typeface="+mn-lt"/>
                          <a:ea typeface="+mn-ea"/>
                          <a:cs typeface="+mn-cs"/>
                        </a:rPr>
                        <a:t>Aiming to change society though coaching individuals to change their beliefs and behaviour</a:t>
                      </a:r>
                    </a:p>
                  </a:txBody>
                  <a:tcPr/>
                </a:tc>
                <a:extLst>
                  <a:ext uri="{0D108BD9-81ED-4DB2-BD59-A6C34878D82A}">
                    <a16:rowId xmlns:a16="http://schemas.microsoft.com/office/drawing/2014/main" val="23676970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tx1"/>
                          </a:solidFill>
                          <a:latin typeface="+mn-lt"/>
                          <a:ea typeface="+mn-ea"/>
                          <a:cs typeface="+mn-cs"/>
                        </a:rPr>
                        <a:t>Evolutionary approach</a:t>
                      </a:r>
                    </a:p>
                  </a:txBody>
                  <a:tcPr>
                    <a:solidFill>
                      <a:schemeClr val="tx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tx1"/>
                          </a:solidFill>
                          <a:latin typeface="+mn-lt"/>
                          <a:ea typeface="+mn-ea"/>
                          <a:cs typeface="+mn-cs"/>
                        </a:rPr>
                        <a:t>Focuses on the coachee’s subjective experience, encourages responsibility for one’s own learning, and invites the coachee to challenge dominant norms and structures</a:t>
                      </a:r>
                    </a:p>
                  </a:txBody>
                  <a:tcPr>
                    <a:solidFill>
                      <a:schemeClr val="tx2">
                        <a:lumMod val="60000"/>
                        <a:lumOff val="40000"/>
                      </a:schemeClr>
                    </a:solidFill>
                  </a:tcPr>
                </a:tc>
                <a:extLst>
                  <a:ext uri="{0D108BD9-81ED-4DB2-BD59-A6C34878D82A}">
                    <a16:rowId xmlns:a16="http://schemas.microsoft.com/office/drawing/2014/main" val="3854315261"/>
                  </a:ext>
                </a:extLst>
              </a:tr>
            </a:tbl>
          </a:graphicData>
        </a:graphic>
      </p:graphicFrame>
    </p:spTree>
    <p:extLst>
      <p:ext uri="{BB962C8B-B14F-4D97-AF65-F5344CB8AC3E}">
        <p14:creationId xmlns:p14="http://schemas.microsoft.com/office/powerpoint/2010/main" val="656240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ltLang="en-US" sz="3200" dirty="0">
                <a:latin typeface="Arial" panose="020B0604020202020204" pitchFamily="34" charset="0"/>
                <a:cs typeface="Arial" panose="020B0604020202020204" pitchFamily="34" charset="0"/>
              </a:rPr>
              <a:t>Leading critical pedagogies: integrating coaching approaches in university-wide tutoring activity</a:t>
            </a:r>
            <a:endParaRPr kumimoji="0" lang="en-GB"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7000"/>
              </a:lnSpc>
              <a:spcAft>
                <a:spcPts val="800"/>
              </a:spcAft>
              <a:defRPr/>
            </a:pPr>
            <a:r>
              <a:rPr lang="en-GB" sz="2400" b="1" dirty="0">
                <a:latin typeface="Arial" panose="020B0604020202020204" pitchFamily="34" charset="0"/>
                <a:ea typeface="Calibri" panose="020F0502020204030204" pitchFamily="34" charset="0"/>
                <a:cs typeface="Arial" panose="020B0604020202020204" pitchFamily="34" charset="0"/>
              </a:rPr>
              <a:t>From 2019-20 academic year</a:t>
            </a:r>
          </a:p>
          <a:p>
            <a:pPr marL="342900" indent="-342900" algn="l">
              <a:lnSpc>
                <a:spcPct val="107000"/>
              </a:lnSpc>
              <a:buFont typeface="Symbol" panose="05050102010706020507" pitchFamily="18" charset="2"/>
              <a:buChar char=""/>
              <a:defRPr/>
            </a:pPr>
            <a:r>
              <a:rPr lang="en-GB" sz="2400" dirty="0">
                <a:latin typeface="Arial" panose="020B0604020202020204" pitchFamily="34" charset="0"/>
                <a:ea typeface="Calibri" panose="020F0502020204030204" pitchFamily="34" charset="0"/>
                <a:cs typeface="Arial" panose="020B0604020202020204" pitchFamily="34" charset="0"/>
              </a:rPr>
              <a:t>I became strategic lead for Personal Academic Tutoring (PAT)</a:t>
            </a:r>
          </a:p>
          <a:p>
            <a:pPr marL="342900" indent="-342900" algn="l">
              <a:lnSpc>
                <a:spcPct val="107000"/>
              </a:lnSpc>
              <a:buFont typeface="Symbol" panose="05050102010706020507" pitchFamily="18" charset="2"/>
              <a:buChar char=""/>
              <a:defRPr/>
            </a:pPr>
            <a:r>
              <a:rPr lang="en-GB" sz="2400" dirty="0">
                <a:latin typeface="Arial" panose="020B0604020202020204" pitchFamily="34" charset="0"/>
                <a:ea typeface="Calibri" panose="020F0502020204030204" pitchFamily="34" charset="0"/>
                <a:cs typeface="Arial" panose="020B0604020202020204" pitchFamily="34" charset="0"/>
              </a:rPr>
              <a:t>Consistent minimum offer for all UG students Levels 4-6: 2 x individual and 1 x group tutorial per semester</a:t>
            </a:r>
          </a:p>
          <a:p>
            <a:pPr marL="342900" indent="-342900" algn="l">
              <a:lnSpc>
                <a:spcPct val="107000"/>
              </a:lnSpc>
              <a:buFont typeface="Symbol" panose="05050102010706020507" pitchFamily="18" charset="2"/>
              <a:buChar char=""/>
              <a:defRPr/>
            </a:pPr>
            <a:r>
              <a:rPr lang="en-GB" sz="2400" dirty="0">
                <a:latin typeface="Arial" panose="020B0604020202020204" pitchFamily="34" charset="0"/>
                <a:ea typeface="Calibri" panose="020F0502020204030204" pitchFamily="34" charset="0"/>
                <a:cs typeface="Arial" panose="020B0604020202020204" pitchFamily="34" charset="0"/>
              </a:rPr>
              <a:t>Introduced coaching through training and resources </a:t>
            </a:r>
          </a:p>
          <a:p>
            <a:pPr marL="342900" indent="-342900" algn="l">
              <a:lnSpc>
                <a:spcPct val="107000"/>
              </a:lnSpc>
              <a:spcAft>
                <a:spcPts val="800"/>
              </a:spcAft>
              <a:buFont typeface="Symbol" panose="05050102010706020507" pitchFamily="18" charset="2"/>
              <a:buChar char=""/>
              <a:defRPr/>
            </a:pPr>
            <a:r>
              <a:rPr lang="en-GB" sz="2400" dirty="0">
                <a:latin typeface="Arial" panose="020B0604020202020204" pitchFamily="34" charset="0"/>
                <a:ea typeface="Calibri" panose="020F0502020204030204" pitchFamily="34" charset="0"/>
                <a:cs typeface="Arial" panose="020B0604020202020204" pitchFamily="34" charset="0"/>
              </a:rPr>
              <a:t>Established range of supporting resources for Level 4, 5 and 6</a:t>
            </a:r>
          </a:p>
        </p:txBody>
      </p:sp>
    </p:spTree>
    <p:extLst>
      <p:ext uri="{BB962C8B-B14F-4D97-AF65-F5344CB8AC3E}">
        <p14:creationId xmlns:p14="http://schemas.microsoft.com/office/powerpoint/2010/main" val="2292680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eaLnBrk="1" hangingPunct="1">
              <a:lnSpc>
                <a:spcPct val="90000"/>
              </a:lnSpc>
            </a:pPr>
            <a:r>
              <a:rPr lang="en-US" altLang="en-US" sz="3200" b="1" dirty="0">
                <a:latin typeface="Arial" panose="020B0604020202020204" pitchFamily="34" charset="0"/>
                <a:cs typeface="Arial" panose="020B0604020202020204" pitchFamily="34" charset="0"/>
              </a:rPr>
              <a:t>Coaching approaches: rationale related to policy</a:t>
            </a:r>
            <a:endParaRPr lang="en-GB" altLang="en-US" sz="3200" b="1" dirty="0">
              <a:latin typeface="Arial" panose="020B0604020202020204" pitchFamily="34" charset="0"/>
              <a:cs typeface="Arial" panose="020B0604020202020204" pitchFamily="34" charset="0"/>
            </a:endParaRP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defRPr/>
            </a:pPr>
            <a:r>
              <a:rPr lang="en-GB" dirty="0">
                <a:latin typeface="Arial" panose="020B0604020202020204" pitchFamily="34" charset="0"/>
                <a:ea typeface="Calibri" panose="020F0502020204030204" pitchFamily="34" charset="0"/>
              </a:rPr>
              <a:t>Rationale for integrating explicit coaching approaches in PAT system</a:t>
            </a:r>
          </a:p>
          <a:p>
            <a:pPr algn="l" fontAlgn="auto">
              <a:spcAft>
                <a:spcPts val="0"/>
              </a:spcAft>
              <a:defRPr/>
            </a:pPr>
            <a:endParaRPr lang="en-GB" dirty="0">
              <a:latin typeface="Arial" panose="020B0604020202020204" pitchFamily="34" charset="0"/>
              <a:ea typeface="Calibri" panose="020F0502020204030204" pitchFamily="34" charset="0"/>
            </a:endParaRPr>
          </a:p>
          <a:p>
            <a:pPr marL="742950" lvl="1" indent="-285750" algn="l" fontAlgn="auto">
              <a:spcAft>
                <a:spcPts val="0"/>
              </a:spcAft>
              <a:buFont typeface="Arial" panose="020B0604020202020204" pitchFamily="34" charset="0"/>
              <a:buChar char="•"/>
              <a:defRPr/>
            </a:pPr>
            <a:r>
              <a:rPr lang="en-GB" sz="2400" dirty="0">
                <a:latin typeface="Arial" panose="020B0604020202020204" pitchFamily="34" charset="0"/>
                <a:cs typeface="Arial" panose="020B0604020202020204" pitchFamily="34" charset="0"/>
              </a:rPr>
              <a:t>Non-deficit approach to tutoring </a:t>
            </a:r>
          </a:p>
          <a:p>
            <a:pPr marL="742950" lvl="1" indent="-285750" algn="l" fontAlgn="auto">
              <a:spcAft>
                <a:spcPts val="0"/>
              </a:spcAft>
              <a:buFont typeface="Arial" panose="020B0604020202020204" pitchFamily="34" charset="0"/>
              <a:buChar char="•"/>
              <a:defRPr/>
            </a:pPr>
            <a:r>
              <a:rPr lang="en-GB" sz="2400" dirty="0">
                <a:latin typeface="Arial" panose="020B0604020202020204" pitchFamily="34" charset="0"/>
                <a:cs typeface="Arial" panose="020B0604020202020204" pitchFamily="34" charset="0"/>
              </a:rPr>
              <a:t>Development of student agency, self-efficacy and empowerment </a:t>
            </a:r>
          </a:p>
          <a:p>
            <a:pPr marL="742950" lvl="1" indent="-285750" algn="l" fontAlgn="auto">
              <a:spcAft>
                <a:spcPts val="0"/>
              </a:spcAft>
              <a:buFont typeface="Arial" panose="020B0604020202020204" pitchFamily="34" charset="0"/>
              <a:buChar char="•"/>
              <a:defRPr/>
            </a:pPr>
            <a:r>
              <a:rPr lang="en-GB" sz="2400" dirty="0">
                <a:latin typeface="Arial" panose="020B0604020202020204" pitchFamily="34" charset="0"/>
                <a:cs typeface="Arial" panose="020B0604020202020204" pitchFamily="34" charset="0"/>
              </a:rPr>
              <a:t>Transformative intention of PAT system</a:t>
            </a:r>
          </a:p>
          <a:p>
            <a:pPr marL="742950" lvl="1" indent="-285750" algn="l" fontAlgn="auto">
              <a:spcAft>
                <a:spcPts val="0"/>
              </a:spcAft>
              <a:buFont typeface="Arial" panose="020B0604020202020204" pitchFamily="34" charset="0"/>
              <a:buChar char="•"/>
              <a:defRPr/>
            </a:pPr>
            <a:r>
              <a:rPr lang="en-GB" sz="2400" dirty="0">
                <a:latin typeface="Arial" panose="020B0604020202020204" pitchFamily="34" charset="0"/>
                <a:cs typeface="Arial" panose="020B0604020202020204" pitchFamily="34" charset="0"/>
              </a:rPr>
              <a:t>Enabling approaches that enable students to transform from someone who is ‘coming-to-know’ to someone who is ‘coming-to-be’ (Green and Lee, 1995)</a:t>
            </a:r>
          </a:p>
        </p:txBody>
      </p:sp>
    </p:spTree>
    <p:extLst>
      <p:ext uri="{BB962C8B-B14F-4D97-AF65-F5344CB8AC3E}">
        <p14:creationId xmlns:p14="http://schemas.microsoft.com/office/powerpoint/2010/main" val="1836398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b="1" kern="1200" dirty="0">
                <a:solidFill>
                  <a:schemeClr val="tx1"/>
                </a:solidFill>
              </a:rPr>
              <a:t>Implementation of ‘coaching approaches’</a:t>
            </a:r>
            <a:endParaRPr kumimoji="0" lang="en-GB"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7134330"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28600" algn="l" fontAlgn="auto">
              <a:spcBef>
                <a:spcPts val="0"/>
              </a:spcBef>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Extensive </a:t>
            </a:r>
            <a:r>
              <a:rPr lang="en-US" b="1" dirty="0">
                <a:latin typeface="Arial" panose="020B0604020202020204" pitchFamily="34" charset="0"/>
                <a:cs typeface="Arial" panose="020B0604020202020204" pitchFamily="34" charset="0"/>
              </a:rPr>
              <a:t>staff development</a:t>
            </a:r>
          </a:p>
          <a:p>
            <a:pPr marL="285750" indent="-228600" algn="l" fontAlgn="auto">
              <a:spcBef>
                <a:spcPts val="0"/>
              </a:spcBef>
              <a:spcAft>
                <a:spcPts val="600"/>
              </a:spcAft>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285750" indent="-228600" algn="l" fontAlgn="auto">
              <a:spcBef>
                <a:spcPts val="0"/>
              </a:spcBef>
              <a:spcAft>
                <a:spcPts val="600"/>
              </a:spcAft>
              <a:buFont typeface="Arial" panose="020B0604020202020204" pitchFamily="34" charset="0"/>
              <a:buChar char="•"/>
              <a:defRPr/>
            </a:pPr>
            <a:r>
              <a:rPr lang="en-US" b="1" dirty="0">
                <a:latin typeface="Arial" panose="020B0604020202020204" pitchFamily="34" charset="0"/>
                <a:cs typeface="Arial" panose="020B0604020202020204" pitchFamily="34" charset="0"/>
              </a:rPr>
              <a:t>Staff facing resources</a:t>
            </a:r>
          </a:p>
          <a:p>
            <a:pPr marL="285750" indent="-228600" algn="l" fontAlgn="auto">
              <a:spcBef>
                <a:spcPts val="0"/>
              </a:spcBef>
              <a:spcAft>
                <a:spcPts val="600"/>
              </a:spcAft>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285750" indent="-228600" algn="l" fontAlgn="auto">
              <a:spcBef>
                <a:spcPts val="0"/>
              </a:spcBef>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Vibrant MS Teams staff teams area – a ‘</a:t>
            </a:r>
            <a:r>
              <a:rPr lang="en-US" b="1" dirty="0">
                <a:latin typeface="Arial" panose="020B0604020202020204" pitchFamily="34" charset="0"/>
                <a:cs typeface="Arial" panose="020B0604020202020204" pitchFamily="34" charset="0"/>
              </a:rPr>
              <a:t>community of practice</a:t>
            </a:r>
            <a:r>
              <a:rPr lang="en-US" dirty="0">
                <a:latin typeface="Arial" panose="020B0604020202020204" pitchFamily="34" charset="0"/>
                <a:cs typeface="Arial" panose="020B0604020202020204" pitchFamily="34" charset="0"/>
              </a:rPr>
              <a:t>’</a:t>
            </a:r>
          </a:p>
          <a:p>
            <a:pPr marL="285750" indent="-228600" algn="l" fontAlgn="auto">
              <a:spcBef>
                <a:spcPts val="0"/>
              </a:spcBef>
              <a:spcAft>
                <a:spcPts val="600"/>
              </a:spcAft>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285750" indent="-228600" algn="l" fontAlgn="auto">
              <a:spcBef>
                <a:spcPts val="0"/>
              </a:spcBef>
              <a:spcAft>
                <a:spcPts val="600"/>
              </a:spcAft>
              <a:buFont typeface="Arial" panose="020B0604020202020204" pitchFamily="34" charset="0"/>
              <a:buChar char="•"/>
              <a:defRPr/>
            </a:pPr>
            <a:r>
              <a:rPr lang="en-US" b="1" dirty="0">
                <a:latin typeface="Arial" panose="020B0604020202020204" pitchFamily="34" charset="0"/>
                <a:cs typeface="Arial" panose="020B0604020202020204" pitchFamily="34" charset="0"/>
              </a:rPr>
              <a:t>Student information </a:t>
            </a:r>
            <a:r>
              <a:rPr lang="en-US" dirty="0">
                <a:latin typeface="Arial" panose="020B0604020202020204" pitchFamily="34" charset="0"/>
                <a:cs typeface="Arial" panose="020B0604020202020204" pitchFamily="34" charset="0"/>
              </a:rPr>
              <a:t>working alongside Union of Students</a:t>
            </a:r>
          </a:p>
        </p:txBody>
      </p:sp>
      <p:pic>
        <p:nvPicPr>
          <p:cNvPr id="2" name="Picture 1">
            <a:extLst>
              <a:ext uri="{FF2B5EF4-FFF2-40B4-BE49-F238E27FC236}">
                <a16:creationId xmlns:a16="http://schemas.microsoft.com/office/drawing/2014/main" id="{4DBA1E72-830D-AB51-6B77-EE8E4DB27A1F}"/>
              </a:ext>
            </a:extLst>
          </p:cNvPr>
          <p:cNvPicPr>
            <a:picLocks noChangeAspect="1"/>
          </p:cNvPicPr>
          <p:nvPr/>
        </p:nvPicPr>
        <p:blipFill>
          <a:blip r:embed="rId3"/>
          <a:stretch>
            <a:fillRect/>
          </a:stretch>
        </p:blipFill>
        <p:spPr>
          <a:xfrm>
            <a:off x="7511143" y="1708925"/>
            <a:ext cx="4436724" cy="3048264"/>
          </a:xfrm>
          <a:prstGeom prst="rect">
            <a:avLst/>
          </a:prstGeom>
        </p:spPr>
      </p:pic>
    </p:spTree>
    <p:extLst>
      <p:ext uri="{BB962C8B-B14F-4D97-AF65-F5344CB8AC3E}">
        <p14:creationId xmlns:p14="http://schemas.microsoft.com/office/powerpoint/2010/main" val="2742297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ltLang="en-US" sz="3200" dirty="0"/>
              <a:t>Khalil Gibran – poetry and pedagogy</a:t>
            </a:r>
            <a:endParaRPr kumimoji="0" lang="en-GB"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base" latinLnBrk="0" hangingPunct="1">
              <a:lnSpc>
                <a:spcPct val="107000"/>
              </a:lnSpc>
              <a:spcBef>
                <a:spcPts val="1000"/>
              </a:spcBef>
              <a:spcAft>
                <a:spcPts val="800"/>
              </a:spcAft>
              <a:buClrTx/>
              <a:buSzTx/>
              <a:buFont typeface="Arial" panose="020B0604020202020204" pitchFamily="34" charset="0"/>
              <a:buNone/>
              <a:tabLst/>
              <a:defRPr/>
            </a:pPr>
            <a:endParaRPr kumimoji="0" lang="en-GB" sz="24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indent="-152400" fontAlgn="base">
              <a:lnSpc>
                <a:spcPct val="107000"/>
              </a:lnSpc>
              <a:spcAft>
                <a:spcPts val="800"/>
              </a:spcAft>
            </a:pPr>
            <a:r>
              <a:rPr lang="en-GB" sz="2400" i="1" kern="0"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If he is indeed wise he does not bid you</a:t>
            </a:r>
            <a:r>
              <a:rPr lang="en-GB" sz="2400" i="1" kern="100" dirty="0">
                <a:highlight>
                  <a:srgbClr val="FFFFFF"/>
                </a:highlight>
                <a:latin typeface="Arial" panose="020B0604020202020204" pitchFamily="34" charset="0"/>
                <a:ea typeface="Calibri" panose="020F0502020204030204" pitchFamily="34" charset="0"/>
                <a:cs typeface="Arial" panose="020B0604020202020204" pitchFamily="34" charset="0"/>
              </a:rPr>
              <a:t> </a:t>
            </a:r>
            <a:r>
              <a:rPr lang="en-GB" sz="2400" i="1" kern="0"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enter the house of his wisdom, but rather</a:t>
            </a:r>
            <a:r>
              <a:rPr lang="en-GB" sz="2400" i="1" kern="100" dirty="0">
                <a:highlight>
                  <a:srgbClr val="FFFFFF"/>
                </a:highlight>
                <a:latin typeface="Arial" panose="020B0604020202020204" pitchFamily="34" charset="0"/>
                <a:ea typeface="Calibri" panose="020F0502020204030204" pitchFamily="34" charset="0"/>
                <a:cs typeface="Arial" panose="020B0604020202020204" pitchFamily="34" charset="0"/>
              </a:rPr>
              <a:t> </a:t>
            </a:r>
            <a:r>
              <a:rPr lang="en-GB" sz="2400" i="1" kern="0"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leads you to the threshold of your own</a:t>
            </a:r>
            <a:r>
              <a:rPr lang="en-GB" sz="2400" i="1" kern="100" dirty="0">
                <a:highlight>
                  <a:srgbClr val="FFFFFF"/>
                </a:highlight>
                <a:latin typeface="Arial" panose="020B0604020202020204" pitchFamily="34" charset="0"/>
                <a:ea typeface="Calibri" panose="020F0502020204030204" pitchFamily="34" charset="0"/>
                <a:cs typeface="Arial" panose="020B0604020202020204" pitchFamily="34" charset="0"/>
              </a:rPr>
              <a:t> </a:t>
            </a:r>
            <a:r>
              <a:rPr lang="en-GB" sz="2400" i="1" kern="0"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mind.</a:t>
            </a:r>
            <a:endParaRPr kumimoji="0" lang="en-GB"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7000"/>
              </a:lnSpc>
              <a:spcBef>
                <a:spcPts val="1000"/>
              </a:spcBef>
              <a:spcAft>
                <a:spcPts val="800"/>
              </a:spcAft>
              <a:buClrTx/>
              <a:buSzTx/>
              <a:buFont typeface="Arial" panose="020B0604020202020204" pitchFamily="34" charset="0"/>
              <a:buNone/>
              <a:tabLst/>
              <a:defRPr/>
            </a:pPr>
            <a:r>
              <a:rPr kumimoji="0" lang="en-GB"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(Gibran, 1923</a:t>
            </a:r>
            <a:r>
              <a:rPr kumimoji="0" lang="en-GB"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ctr" defTabSz="914400" rtl="0" eaLnBrk="1" fontAlgn="base" latinLnBrk="0" hangingPunct="1">
              <a:lnSpc>
                <a:spcPct val="107000"/>
              </a:lnSpc>
              <a:spcBef>
                <a:spcPts val="1000"/>
              </a:spcBef>
              <a:spcAft>
                <a:spcPts val="800"/>
              </a:spcAft>
              <a:buClrTx/>
              <a:buSzTx/>
              <a:buFont typeface="Arial" panose="020B0604020202020204" pitchFamily="34" charset="0"/>
              <a:buNone/>
              <a:tabLst/>
              <a:defRPr/>
            </a:pPr>
            <a:endParaRPr kumimoji="0" lang="en-GB" sz="24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49955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ltLang="en-US" sz="3200" dirty="0">
                <a:latin typeface="Arial" panose="020B0604020202020204" pitchFamily="34" charset="0"/>
                <a:cs typeface="Arial" panose="020B0604020202020204" pitchFamily="34" charset="0"/>
              </a:rPr>
              <a:t>The impact of coaching for transformation</a:t>
            </a:r>
            <a:endParaRPr kumimoji="0" lang="en-GB"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eaLnBrk="1" fontAlgn="auto" hangingPunct="1">
              <a:spcBef>
                <a:spcPts val="0"/>
              </a:spcBef>
              <a:spcAft>
                <a:spcPts val="0"/>
              </a:spcAft>
              <a:defRPr/>
            </a:pPr>
            <a:r>
              <a:rPr lang="en-GB" sz="2400" b="1" dirty="0">
                <a:latin typeface="Arial" panose="020B0604020202020204" pitchFamily="34" charset="0"/>
                <a:ea typeface="Calibri" panose="020F0502020204030204" pitchFamily="34" charset="0"/>
              </a:rPr>
              <a:t>Research project with student participants</a:t>
            </a:r>
          </a:p>
          <a:p>
            <a:pPr marL="285750" indent="-285750" algn="l" eaLnBrk="1" fontAlgn="auto" hangingPunct="1">
              <a:spcBef>
                <a:spcPts val="0"/>
              </a:spcBef>
              <a:spcAft>
                <a:spcPts val="0"/>
              </a:spcAft>
              <a:buFont typeface="Arial" panose="020B0604020202020204" pitchFamily="34" charset="0"/>
              <a:buChar char="•"/>
              <a:defRPr/>
            </a:pPr>
            <a:endParaRPr lang="en-GB" sz="2000" dirty="0">
              <a:latin typeface="Arial" panose="020B0604020202020204" pitchFamily="34" charset="0"/>
            </a:endParaRPr>
          </a:p>
          <a:p>
            <a:pPr algn="l" eaLnBrk="1" fontAlgn="auto" hangingPunct="1">
              <a:spcBef>
                <a:spcPts val="0"/>
              </a:spcBef>
              <a:spcAft>
                <a:spcPts val="0"/>
              </a:spcAft>
              <a:defRPr/>
            </a:pPr>
            <a:r>
              <a:rPr lang="en-GB" dirty="0">
                <a:latin typeface="Arial" panose="020B0604020202020204" pitchFamily="34" charset="0"/>
              </a:rPr>
              <a:t>Does coaching within tutoring make a positive difference? Did the students notice? </a:t>
            </a:r>
            <a:endParaRPr lang="en-US" altLang="en-US" dirty="0">
              <a:latin typeface="Arial" panose="020B0604020202020204" pitchFamily="34" charset="0"/>
              <a:ea typeface="Book Antiqua" panose="02040602050305030304" pitchFamily="18" charset="0"/>
              <a:cs typeface="Arial" panose="020B0604020202020204" pitchFamily="34" charset="0"/>
            </a:endParaRPr>
          </a:p>
        </p:txBody>
      </p:sp>
    </p:spTree>
    <p:extLst>
      <p:ext uri="{BB962C8B-B14F-4D97-AF65-F5344CB8AC3E}">
        <p14:creationId xmlns:p14="http://schemas.microsoft.com/office/powerpoint/2010/main" val="2229522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algn="l" eaLnBrk="1" fontAlgn="auto" hangingPunct="1">
              <a:lnSpc>
                <a:spcPct val="107000"/>
              </a:lnSpc>
              <a:spcBef>
                <a:spcPts val="0"/>
              </a:spcBef>
              <a:spcAft>
                <a:spcPts val="800"/>
              </a:spcAft>
              <a:defRPr/>
            </a:pPr>
            <a:r>
              <a:rPr lang="en-GB" sz="3200" b="1" dirty="0">
                <a:latin typeface="Arial" panose="020B0604020202020204" pitchFamily="34" charset="0"/>
                <a:ea typeface="Calibri" panose="020F0502020204030204" pitchFamily="34" charset="0"/>
                <a:cs typeface="Times New Roman" panose="02020603050405020304" pitchFamily="18" charset="0"/>
              </a:rPr>
              <a:t>Student questionnaire</a:t>
            </a: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5986665"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eaLnBrk="1" fontAlgn="auto" hangingPunct="1">
              <a:lnSpc>
                <a:spcPct val="107000"/>
              </a:lnSpc>
              <a:spcBef>
                <a:spcPts val="0"/>
              </a:spcBef>
              <a:spcAft>
                <a:spcPts val="800"/>
              </a:spcAft>
              <a:buFont typeface="Arial" panose="020B0604020202020204" pitchFamily="34" charset="0"/>
              <a:buChar char="•"/>
              <a:defRPr/>
            </a:pPr>
            <a:r>
              <a:rPr lang="en-GB" dirty="0">
                <a:latin typeface="Arial" panose="020B0604020202020204" pitchFamily="34" charset="0"/>
                <a:ea typeface="Calibri" panose="020F0502020204030204" pitchFamily="34" charset="0"/>
                <a:cs typeface="Times New Roman" panose="02020603050405020304" pitchFamily="18" charset="0"/>
              </a:rPr>
              <a:t>Qualitative approach</a:t>
            </a:r>
          </a:p>
          <a:p>
            <a:pPr marL="285750" indent="-285750" algn="l" eaLnBrk="1" fontAlgn="auto" hangingPunct="1">
              <a:lnSpc>
                <a:spcPct val="107000"/>
              </a:lnSpc>
              <a:spcBef>
                <a:spcPts val="0"/>
              </a:spcBef>
              <a:spcAft>
                <a:spcPts val="800"/>
              </a:spcAft>
              <a:buFont typeface="Arial" panose="020B0604020202020204" pitchFamily="34" charset="0"/>
              <a:buChar char="•"/>
              <a:defRPr/>
            </a:pPr>
            <a:r>
              <a:rPr lang="en-GB" b="1" dirty="0">
                <a:latin typeface="Arial" panose="020B0604020202020204" pitchFamily="34" charset="0"/>
                <a:ea typeface="Calibri" panose="020F0502020204030204" pitchFamily="34" charset="0"/>
                <a:cs typeface="Times New Roman" panose="02020603050405020304" pitchFamily="18" charset="0"/>
              </a:rPr>
              <a:t>214 Student free text responses </a:t>
            </a:r>
            <a:r>
              <a:rPr lang="en-GB" dirty="0">
                <a:latin typeface="Arial" panose="020B0604020202020204" pitchFamily="34" charset="0"/>
                <a:ea typeface="Calibri" panose="020F0502020204030204" pitchFamily="34" charset="0"/>
                <a:cs typeface="Times New Roman" panose="02020603050405020304" pitchFamily="18" charset="0"/>
              </a:rPr>
              <a:t>to a number of open questions </a:t>
            </a:r>
          </a:p>
          <a:p>
            <a:pPr marL="285750" indent="-285750" algn="l" eaLnBrk="1" fontAlgn="auto" hangingPunct="1">
              <a:lnSpc>
                <a:spcPct val="107000"/>
              </a:lnSpc>
              <a:spcBef>
                <a:spcPts val="0"/>
              </a:spcBef>
              <a:spcAft>
                <a:spcPts val="800"/>
              </a:spcAft>
              <a:buFont typeface="Arial" panose="020B0604020202020204" pitchFamily="34" charset="0"/>
              <a:buChar char="•"/>
              <a:defRPr/>
            </a:pPr>
            <a:r>
              <a:rPr lang="en-GB" b="1" dirty="0">
                <a:latin typeface="Arial" panose="020B0604020202020204" pitchFamily="34" charset="0"/>
                <a:ea typeface="Calibri" panose="020F0502020204030204" pitchFamily="34" charset="0"/>
                <a:cs typeface="Times New Roman" panose="02020603050405020304" pitchFamily="18" charset="0"/>
              </a:rPr>
              <a:t>Inductive approach </a:t>
            </a:r>
          </a:p>
          <a:p>
            <a:pPr marL="285750" indent="-285750" algn="l" eaLnBrk="1" fontAlgn="auto" hangingPunct="1">
              <a:lnSpc>
                <a:spcPct val="107000"/>
              </a:lnSpc>
              <a:spcBef>
                <a:spcPts val="0"/>
              </a:spcBef>
              <a:spcAft>
                <a:spcPts val="800"/>
              </a:spcAft>
              <a:buFont typeface="Arial" panose="020B0604020202020204" pitchFamily="34" charset="0"/>
              <a:buChar char="•"/>
              <a:defRPr/>
            </a:pPr>
            <a:r>
              <a:rPr lang="en-GB" dirty="0">
                <a:latin typeface="Arial" panose="020B0604020202020204" pitchFamily="34" charset="0"/>
                <a:ea typeface="Calibri" panose="020F0502020204030204" pitchFamily="34" charset="0"/>
                <a:cs typeface="Times New Roman" panose="02020603050405020304" pitchFamily="18" charset="0"/>
              </a:rPr>
              <a:t>CAQDAS software package (</a:t>
            </a:r>
            <a:r>
              <a:rPr lang="en-GB" dirty="0" err="1">
                <a:latin typeface="Arial" panose="020B0604020202020204" pitchFamily="34" charset="0"/>
                <a:ea typeface="Calibri" panose="020F0502020204030204" pitchFamily="34" charset="0"/>
                <a:cs typeface="Times New Roman" panose="02020603050405020304" pitchFamily="18" charset="0"/>
              </a:rPr>
              <a:t>Quikos</a:t>
            </a:r>
            <a:r>
              <a:rPr lang="en-GB" dirty="0">
                <a:latin typeface="Arial" panose="020B0604020202020204" pitchFamily="34" charset="0"/>
                <a:ea typeface="Calibri" panose="020F0502020204030204" pitchFamily="34" charset="0"/>
                <a:cs typeface="Times New Roman" panose="02020603050405020304" pitchFamily="18" charset="0"/>
              </a:rPr>
              <a:t>) </a:t>
            </a:r>
          </a:p>
          <a:p>
            <a:pPr marL="285750" indent="-285750" algn="l" eaLnBrk="1" fontAlgn="auto" hangingPunct="1">
              <a:lnSpc>
                <a:spcPct val="107000"/>
              </a:lnSpc>
              <a:spcBef>
                <a:spcPts val="0"/>
              </a:spcBef>
              <a:spcAft>
                <a:spcPts val="800"/>
              </a:spcAft>
              <a:buFont typeface="Arial" panose="020B0604020202020204" pitchFamily="34" charset="0"/>
              <a:buChar char="•"/>
              <a:defRPr/>
            </a:pPr>
            <a:r>
              <a:rPr lang="en-GB" dirty="0">
                <a:latin typeface="Arial" panose="020B0604020202020204" pitchFamily="34" charset="0"/>
                <a:ea typeface="Calibri" panose="020F0502020204030204" pitchFamily="34" charset="0"/>
                <a:cs typeface="Times New Roman" panose="02020603050405020304" pitchFamily="18" charset="0"/>
              </a:rPr>
              <a:t>Inductive approach discussed between the two researchers as themes developed.</a:t>
            </a:r>
            <a:endParaRPr lang="en-GB" dirty="0">
              <a:ea typeface="Calibri" panose="020F0502020204030204" pitchFamily="34" charset="0"/>
              <a:cs typeface="Times New Roman" panose="02020603050405020304" pitchFamily="18" charset="0"/>
            </a:endParaRPr>
          </a:p>
        </p:txBody>
      </p:sp>
      <p:graphicFrame>
        <p:nvGraphicFramePr>
          <p:cNvPr id="2" name="Chart 3">
            <a:extLst>
              <a:ext uri="{FF2B5EF4-FFF2-40B4-BE49-F238E27FC236}">
                <a16:creationId xmlns:a16="http://schemas.microsoft.com/office/drawing/2014/main" id="{16E43C0E-88B5-CD84-0E9B-8F2528BC3CA4}"/>
              </a:ext>
            </a:extLst>
          </p:cNvPr>
          <p:cNvGraphicFramePr>
            <a:graphicFrameLocks/>
          </p:cNvGraphicFramePr>
          <p:nvPr>
            <p:extLst>
              <p:ext uri="{D42A27DB-BD31-4B8C-83A1-F6EECF244321}">
                <p14:modId xmlns:p14="http://schemas.microsoft.com/office/powerpoint/2010/main" val="4005029155"/>
              </p:ext>
            </p:extLst>
          </p:nvPr>
        </p:nvGraphicFramePr>
        <p:xfrm>
          <a:off x="6235960" y="691396"/>
          <a:ext cx="5368471" cy="3387725"/>
        </p:xfrm>
        <a:graphic>
          <a:graphicData uri="http://schemas.openxmlformats.org/presentationml/2006/ole">
            <mc:AlternateContent xmlns:mc="http://schemas.openxmlformats.org/markup-compatibility/2006">
              <mc:Choice xmlns:v="urn:schemas-microsoft-com:vml" Requires="v">
                <p:oleObj name="Chart" r:id="rId3" imgW="5072312" imgH="3395766" progId="Excel.Chart.8">
                  <p:embed/>
                </p:oleObj>
              </mc:Choice>
              <mc:Fallback>
                <p:oleObj name="Chart" r:id="rId3" imgW="5072312" imgH="3395766" progId="Excel.Chart.8">
                  <p:embed/>
                  <p:pic>
                    <p:nvPicPr>
                      <p:cNvPr id="2" name="Chart 3">
                        <a:extLst>
                          <a:ext uri="{FF2B5EF4-FFF2-40B4-BE49-F238E27FC236}">
                            <a16:creationId xmlns:a16="http://schemas.microsoft.com/office/drawing/2014/main" id="{16E43C0E-88B5-CD84-0E9B-8F2528BC3CA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5960" y="691396"/>
                        <a:ext cx="5368471" cy="338772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686307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algn="l" eaLnBrk="1" hangingPunct="1">
              <a:lnSpc>
                <a:spcPct val="90000"/>
              </a:lnSpc>
            </a:pPr>
            <a:r>
              <a:rPr lang="en-US" altLang="en-US" sz="3200" b="1" dirty="0">
                <a:latin typeface="Arial" panose="020B0604020202020204" pitchFamily="34" charset="0"/>
                <a:cs typeface="Arial" panose="020B0604020202020204" pitchFamily="34" charset="0"/>
              </a:rPr>
              <a:t>The coaching approach: tutor skills</a:t>
            </a:r>
            <a:endParaRPr lang="en-GB" altLang="en-US" sz="3200" b="1" dirty="0">
              <a:latin typeface="Arial" panose="020B0604020202020204" pitchFamily="34" charset="0"/>
              <a:cs typeface="Arial" panose="020B0604020202020204" pitchFamily="34" charset="0"/>
            </a:endParaRP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eaLnBrk="1" fontAlgn="auto" hangingPunct="1">
              <a:lnSpc>
                <a:spcPct val="107000"/>
              </a:lnSpc>
              <a:spcBef>
                <a:spcPts val="0"/>
              </a:spcBef>
              <a:spcAft>
                <a:spcPts val="800"/>
              </a:spcAft>
              <a:defRPr/>
            </a:pPr>
            <a:r>
              <a:rPr lang="en-US" dirty="0">
                <a:latin typeface="Arial" panose="020B0604020202020204" pitchFamily="34" charset="0"/>
                <a:ea typeface="Book Antiqua" panose="02040602050305030304" pitchFamily="18" charset="0"/>
                <a:cs typeface="Arial" panose="020B0604020202020204" pitchFamily="34" charset="0"/>
              </a:rPr>
              <a:t>There appear to be some excellent examples of coaching approaches demonstrated, with examples of </a:t>
            </a:r>
          </a:p>
          <a:p>
            <a:pPr marL="742950" lvl="1" indent="-285750" algn="l" eaLnBrk="1" fontAlgn="auto" hangingPunct="1">
              <a:lnSpc>
                <a:spcPct val="107000"/>
              </a:lnSpc>
              <a:spcBef>
                <a:spcPts val="0"/>
              </a:spcBef>
              <a:spcAft>
                <a:spcPts val="800"/>
              </a:spcAft>
              <a:buFont typeface="Arial" panose="020B0604020202020204" pitchFamily="34" charset="0"/>
              <a:buChar char="•"/>
              <a:defRPr/>
            </a:pPr>
            <a:r>
              <a:rPr lang="en-US" sz="2400" dirty="0">
                <a:latin typeface="Arial" panose="020B0604020202020204" pitchFamily="34" charset="0"/>
                <a:ea typeface="Book Antiqua" panose="02040602050305030304" pitchFamily="18" charset="0"/>
                <a:cs typeface="Arial" panose="020B0604020202020204" pitchFamily="34" charset="0"/>
              </a:rPr>
              <a:t>open questioning</a:t>
            </a:r>
          </a:p>
          <a:p>
            <a:pPr marL="742950" lvl="1" indent="-285750" algn="l" eaLnBrk="1" fontAlgn="auto" hangingPunct="1">
              <a:lnSpc>
                <a:spcPct val="107000"/>
              </a:lnSpc>
              <a:spcBef>
                <a:spcPts val="0"/>
              </a:spcBef>
              <a:spcAft>
                <a:spcPts val="800"/>
              </a:spcAft>
              <a:buFont typeface="Arial" panose="020B0604020202020204" pitchFamily="34" charset="0"/>
              <a:buChar char="•"/>
              <a:defRPr/>
            </a:pPr>
            <a:r>
              <a:rPr lang="en-US" sz="2400" dirty="0">
                <a:latin typeface="Arial" panose="020B0604020202020204" pitchFamily="34" charset="0"/>
                <a:ea typeface="Book Antiqua" panose="02040602050305030304" pitchFamily="18" charset="0"/>
                <a:cs typeface="Arial" panose="020B0604020202020204" pitchFamily="34" charset="0"/>
              </a:rPr>
              <a:t>listening</a:t>
            </a:r>
          </a:p>
          <a:p>
            <a:pPr marL="742950" lvl="1" indent="-285750" algn="l" eaLnBrk="1" fontAlgn="auto" hangingPunct="1">
              <a:lnSpc>
                <a:spcPct val="107000"/>
              </a:lnSpc>
              <a:spcBef>
                <a:spcPts val="0"/>
              </a:spcBef>
              <a:spcAft>
                <a:spcPts val="800"/>
              </a:spcAft>
              <a:buFont typeface="Arial" panose="020B0604020202020204" pitchFamily="34" charset="0"/>
              <a:buChar char="•"/>
              <a:defRPr/>
            </a:pPr>
            <a:r>
              <a:rPr lang="en-US" sz="2400" dirty="0">
                <a:latin typeface="Arial" panose="020B0604020202020204" pitchFamily="34" charset="0"/>
                <a:ea typeface="Book Antiqua" panose="02040602050305030304" pitchFamily="18" charset="0"/>
                <a:cs typeface="Arial" panose="020B0604020202020204" pitchFamily="34" charset="0"/>
              </a:rPr>
              <a:t>guiding not telling</a:t>
            </a:r>
          </a:p>
          <a:p>
            <a:pPr marL="742950" lvl="1" indent="-285750" algn="l" eaLnBrk="1" fontAlgn="auto" hangingPunct="1">
              <a:lnSpc>
                <a:spcPct val="107000"/>
              </a:lnSpc>
              <a:spcBef>
                <a:spcPts val="0"/>
              </a:spcBef>
              <a:spcAft>
                <a:spcPts val="800"/>
              </a:spcAft>
              <a:buFont typeface="Arial" panose="020B0604020202020204" pitchFamily="34" charset="0"/>
              <a:buChar char="•"/>
              <a:defRPr/>
            </a:pPr>
            <a:r>
              <a:rPr lang="en-US" sz="2400" dirty="0">
                <a:latin typeface="Arial" panose="020B0604020202020204" pitchFamily="34" charset="0"/>
                <a:ea typeface="Book Antiqua" panose="02040602050305030304" pitchFamily="18" charset="0"/>
                <a:cs typeface="Arial" panose="020B0604020202020204" pitchFamily="34" charset="0"/>
              </a:rPr>
              <a:t>encouraging a thinking environment</a:t>
            </a:r>
          </a:p>
          <a:p>
            <a:pPr marL="742950" lvl="1" indent="-285750" algn="l" eaLnBrk="1" fontAlgn="auto" hangingPunct="1">
              <a:lnSpc>
                <a:spcPct val="107000"/>
              </a:lnSpc>
              <a:spcBef>
                <a:spcPts val="0"/>
              </a:spcBef>
              <a:spcAft>
                <a:spcPts val="800"/>
              </a:spcAft>
              <a:buFont typeface="Arial" panose="020B0604020202020204" pitchFamily="34" charset="0"/>
              <a:buChar char="•"/>
              <a:defRPr/>
            </a:pPr>
            <a:r>
              <a:rPr lang="en-US" sz="2400" dirty="0">
                <a:latin typeface="Arial" panose="020B0604020202020204" pitchFamily="34" charset="0"/>
                <a:ea typeface="Calibri" panose="020F0502020204030204" pitchFamily="34" charset="0"/>
                <a:cs typeface="Arial" panose="020B0604020202020204" pitchFamily="34" charset="0"/>
              </a:rPr>
              <a:t>Non-judgmental</a:t>
            </a:r>
          </a:p>
          <a:p>
            <a:pPr marL="742950" lvl="1" indent="-285750" algn="l" eaLnBrk="1" fontAlgn="auto" hangingPunct="1">
              <a:lnSpc>
                <a:spcPct val="107000"/>
              </a:lnSpc>
              <a:spcBef>
                <a:spcPts val="0"/>
              </a:spcBef>
              <a:spcAft>
                <a:spcPts val="800"/>
              </a:spcAft>
              <a:buFont typeface="Arial" panose="020B0604020202020204" pitchFamily="34" charset="0"/>
              <a:buChar char="•"/>
              <a:defRPr/>
            </a:pPr>
            <a:r>
              <a:rPr lang="en-US" sz="2400" dirty="0">
                <a:latin typeface="Arial" panose="020B0604020202020204" pitchFamily="34" charset="0"/>
                <a:ea typeface="Calibri" panose="020F0502020204030204" pitchFamily="34" charset="0"/>
                <a:cs typeface="Arial" panose="020B0604020202020204" pitchFamily="34" charset="0"/>
              </a:rPr>
              <a:t>Making space to think about things not thought about before</a:t>
            </a:r>
            <a:endParaRPr lang="en-GB" sz="2400"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4104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eaLnBrk="1" hangingPunct="1"/>
            <a:r>
              <a:rPr lang="en-US" altLang="en-US" sz="3200" b="1" dirty="0">
                <a:latin typeface="Arial" panose="020B0604020202020204" pitchFamily="34" charset="0"/>
                <a:ea typeface="Book Antiqua" panose="02040602050305030304" pitchFamily="18" charset="0"/>
                <a:cs typeface="Arial" panose="020B0604020202020204" pitchFamily="34" charset="0"/>
              </a:rPr>
              <a:t>The immediate impact in tutorials of a coaching approach</a:t>
            </a: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eaLnBrk="1" hangingPunct="1"/>
            <a:r>
              <a:rPr lang="en-US" altLang="en-US" i="1" dirty="0">
                <a:latin typeface="Arial" panose="020B0604020202020204" pitchFamily="34" charset="0"/>
                <a:ea typeface="Book Antiqua" panose="02040602050305030304" pitchFamily="18" charset="0"/>
                <a:cs typeface="Arial" panose="020B0604020202020204" pitchFamily="34" charset="0"/>
              </a:rPr>
              <a:t>“</a:t>
            </a:r>
            <a:r>
              <a:rPr lang="en-US" altLang="en-US" sz="2400" i="1" dirty="0">
                <a:latin typeface="Arial" panose="020B0604020202020204" pitchFamily="34" charset="0"/>
                <a:ea typeface="Book Antiqua" panose="02040602050305030304" pitchFamily="18" charset="0"/>
                <a:cs typeface="Arial" panose="020B0604020202020204" pitchFamily="34" charset="0"/>
              </a:rPr>
              <a:t>Rather than just telling me what to do she'd point me in the right direction and </a:t>
            </a:r>
            <a:r>
              <a:rPr lang="en-US" altLang="en-US" sz="2400" b="1" i="1" dirty="0">
                <a:latin typeface="Arial" panose="020B0604020202020204" pitchFamily="34" charset="0"/>
                <a:ea typeface="Book Antiqua" panose="02040602050305030304" pitchFamily="18" charset="0"/>
                <a:cs typeface="Arial" panose="020B0604020202020204" pitchFamily="34" charset="0"/>
              </a:rPr>
              <a:t>help me figure out how to do it on my own</a:t>
            </a:r>
            <a:r>
              <a:rPr lang="en-US" altLang="en-US" sz="2400" i="1" dirty="0">
                <a:latin typeface="Arial" panose="020B0604020202020204" pitchFamily="34" charset="0"/>
                <a:ea typeface="Book Antiqua" panose="02040602050305030304" pitchFamily="18" charset="0"/>
                <a:cs typeface="Arial" panose="020B0604020202020204" pitchFamily="34" charset="0"/>
              </a:rPr>
              <a:t>”</a:t>
            </a:r>
            <a:endParaRPr lang="en-GB" altLang="en-US" sz="2400" dirty="0">
              <a:latin typeface="Arial" panose="020B0604020202020204" pitchFamily="34" charset="0"/>
              <a:ea typeface="Book Antiqua" panose="02040602050305030304" pitchFamily="18" charset="0"/>
              <a:cs typeface="Arial" panose="020B0604020202020204" pitchFamily="34" charset="0"/>
            </a:endParaRPr>
          </a:p>
          <a:p>
            <a:pPr algn="l" eaLnBrk="1" hangingPunct="1"/>
            <a:r>
              <a:rPr lang="en-US" altLang="en-US" sz="2400" i="1" dirty="0">
                <a:latin typeface="Arial" panose="020B0604020202020204" pitchFamily="34" charset="0"/>
                <a:ea typeface="Book Antiqua" panose="02040602050305030304" pitchFamily="18" charset="0"/>
                <a:cs typeface="Arial" panose="020B0604020202020204" pitchFamily="34" charset="0"/>
              </a:rPr>
              <a:t>  </a:t>
            </a:r>
            <a:endParaRPr lang="en-GB" altLang="en-US" sz="2400" dirty="0">
              <a:latin typeface="Arial" panose="020B0604020202020204" pitchFamily="34" charset="0"/>
              <a:ea typeface="Book Antiqua" panose="02040602050305030304" pitchFamily="18" charset="0"/>
              <a:cs typeface="Arial" panose="020B0604020202020204" pitchFamily="34" charset="0"/>
            </a:endParaRPr>
          </a:p>
          <a:p>
            <a:pPr algn="l" eaLnBrk="1" hangingPunct="1"/>
            <a:r>
              <a:rPr lang="en-US" altLang="en-US" sz="2400" i="1" dirty="0">
                <a:latin typeface="Arial" panose="020B0604020202020204" pitchFamily="34" charset="0"/>
                <a:ea typeface="Book Antiqua" panose="02040602050305030304" pitchFamily="18" charset="0"/>
                <a:cs typeface="Arial" panose="020B0604020202020204" pitchFamily="34" charset="0"/>
              </a:rPr>
              <a:t>“This approach has been used and has </a:t>
            </a:r>
            <a:r>
              <a:rPr lang="en-US" altLang="en-US" sz="2400" b="1" i="1" dirty="0">
                <a:latin typeface="Arial" panose="020B0604020202020204" pitchFamily="34" charset="0"/>
                <a:ea typeface="Book Antiqua" panose="02040602050305030304" pitchFamily="18" charset="0"/>
                <a:cs typeface="Arial" panose="020B0604020202020204" pitchFamily="34" charset="0"/>
              </a:rPr>
              <a:t>helped me to identify my areas of strength and where I need to develop further</a:t>
            </a:r>
            <a:r>
              <a:rPr lang="en-US" altLang="en-US" sz="2400" i="1" dirty="0">
                <a:latin typeface="Arial" panose="020B0604020202020204" pitchFamily="34" charset="0"/>
                <a:ea typeface="Book Antiqua" panose="02040602050305030304" pitchFamily="18" charset="0"/>
                <a:cs typeface="Arial" panose="020B0604020202020204" pitchFamily="34" charset="0"/>
              </a:rPr>
              <a:t>”</a:t>
            </a:r>
            <a:endParaRPr lang="en-GB" altLang="en-US" sz="2400" dirty="0">
              <a:latin typeface="Arial" panose="020B0604020202020204" pitchFamily="34" charset="0"/>
              <a:ea typeface="Book Antiqua" panose="02040602050305030304" pitchFamily="18" charset="0"/>
              <a:cs typeface="Arial" panose="020B0604020202020204" pitchFamily="34" charset="0"/>
            </a:endParaRPr>
          </a:p>
          <a:p>
            <a:pPr algn="l" eaLnBrk="1" hangingPunct="1"/>
            <a:r>
              <a:rPr lang="en-US" altLang="en-US" sz="2400" i="1" dirty="0">
                <a:latin typeface="Arial" panose="020B0604020202020204" pitchFamily="34" charset="0"/>
                <a:ea typeface="Book Antiqua" panose="02040602050305030304" pitchFamily="18" charset="0"/>
                <a:cs typeface="Arial" panose="020B0604020202020204" pitchFamily="34" charset="0"/>
              </a:rPr>
              <a:t> </a:t>
            </a:r>
            <a:endParaRPr lang="en-GB" altLang="en-US" sz="2400" dirty="0">
              <a:latin typeface="Arial" panose="020B0604020202020204" pitchFamily="34" charset="0"/>
              <a:ea typeface="Book Antiqua" panose="02040602050305030304" pitchFamily="18" charset="0"/>
              <a:cs typeface="Arial" panose="020B0604020202020204" pitchFamily="34" charset="0"/>
            </a:endParaRPr>
          </a:p>
          <a:p>
            <a:pPr algn="l" eaLnBrk="1" hangingPunct="1"/>
            <a:r>
              <a:rPr lang="en-US" altLang="en-US" sz="2400" i="1" dirty="0">
                <a:latin typeface="Arial" panose="020B0604020202020204" pitchFamily="34" charset="0"/>
                <a:ea typeface="Book Antiqua" panose="02040602050305030304" pitchFamily="18" charset="0"/>
                <a:cs typeface="Arial" panose="020B0604020202020204" pitchFamily="34" charset="0"/>
              </a:rPr>
              <a:t>“My PAT will </a:t>
            </a:r>
            <a:r>
              <a:rPr lang="en-US" altLang="en-US" sz="2400" b="1" i="1" dirty="0">
                <a:latin typeface="Arial" panose="020B0604020202020204" pitchFamily="34" charset="0"/>
                <a:ea typeface="Book Antiqua" panose="02040602050305030304" pitchFamily="18" charset="0"/>
                <a:cs typeface="Arial" panose="020B0604020202020204" pitchFamily="34" charset="0"/>
              </a:rPr>
              <a:t>ask questions designed to get me thinking about subjects I maybe haven't considered enough previously</a:t>
            </a:r>
            <a:r>
              <a:rPr lang="en-US" altLang="en-US" sz="2400" i="1" dirty="0">
                <a:latin typeface="Arial" panose="020B0604020202020204" pitchFamily="34" charset="0"/>
                <a:ea typeface="Book Antiqua" panose="02040602050305030304" pitchFamily="18" charset="0"/>
                <a:cs typeface="Arial" panose="020B0604020202020204" pitchFamily="34" charset="0"/>
              </a:rPr>
              <a:t>”</a:t>
            </a:r>
            <a:endParaRPr lang="en-GB" altLang="en-US" sz="2400" dirty="0">
              <a:latin typeface="Arial" panose="020B0604020202020204" pitchFamily="34" charset="0"/>
              <a:ea typeface="Book Antiqua" panose="02040602050305030304" pitchFamily="18" charset="0"/>
              <a:cs typeface="Arial" panose="020B0604020202020204" pitchFamily="34" charset="0"/>
            </a:endParaRPr>
          </a:p>
        </p:txBody>
      </p:sp>
    </p:spTree>
    <p:extLst>
      <p:ext uri="{BB962C8B-B14F-4D97-AF65-F5344CB8AC3E}">
        <p14:creationId xmlns:p14="http://schemas.microsoft.com/office/powerpoint/2010/main" val="2761204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42B646-525C-4C10-AF1E-53BA73C16192}"/>
              </a:ext>
            </a:extLst>
          </p:cNvPr>
          <p:cNvSpPr txBox="1"/>
          <p:nvPr/>
        </p:nvSpPr>
        <p:spPr>
          <a:xfrm>
            <a:off x="569956" y="1690062"/>
            <a:ext cx="6373286" cy="3477875"/>
          </a:xfrm>
          <a:prstGeom prst="rect">
            <a:avLst/>
          </a:prstGeom>
          <a:noFill/>
        </p:spPr>
        <p:txBody>
          <a:bodyPr wrap="square" rtlCol="0">
            <a:spAutoFit/>
          </a:bodyPr>
          <a:lstStyle/>
          <a:p>
            <a:pPr marL="571500" indent="-571500" eaLnBrk="1" hangingPunct="1">
              <a:buFont typeface="+mj-lt"/>
              <a:buAutoNum type="arabicPeriod"/>
            </a:pPr>
            <a:r>
              <a:rPr lang="en-GB" altLang="en-US" sz="2000" dirty="0">
                <a:latin typeface="Arial" panose="020B0604020202020204" pitchFamily="34" charset="0"/>
                <a:cs typeface="Arial" panose="020B0604020202020204" pitchFamily="34" charset="0"/>
              </a:rPr>
              <a:t>Critical pedagogies for social justice in HE</a:t>
            </a:r>
          </a:p>
          <a:p>
            <a:pPr marL="571500" indent="-571500" eaLnBrk="1" hangingPunct="1">
              <a:buFont typeface="+mj-lt"/>
              <a:buAutoNum type="arabicPeriod"/>
            </a:pPr>
            <a:endParaRPr lang="en-GB" altLang="en-US" sz="2000" dirty="0">
              <a:latin typeface="Arial" panose="020B0604020202020204" pitchFamily="34" charset="0"/>
              <a:cs typeface="Arial" panose="020B0604020202020204" pitchFamily="34" charset="0"/>
            </a:endParaRPr>
          </a:p>
          <a:p>
            <a:pPr marL="571500" indent="-571500" eaLnBrk="1" hangingPunct="1">
              <a:buFont typeface="+mj-lt"/>
              <a:buAutoNum type="arabicPeriod"/>
            </a:pPr>
            <a:r>
              <a:rPr lang="en-GB" altLang="en-US" sz="2000" dirty="0">
                <a:latin typeface="Arial" panose="020B0604020202020204" pitchFamily="34" charset="0"/>
                <a:cs typeface="Arial" panose="020B0604020202020204" pitchFamily="34" charset="0"/>
              </a:rPr>
              <a:t>Coaching as a ‘universal’ critical pedagogy</a:t>
            </a:r>
          </a:p>
          <a:p>
            <a:pPr marL="571500" indent="-571500" eaLnBrk="1" hangingPunct="1">
              <a:buFont typeface="+mj-lt"/>
              <a:buAutoNum type="arabicPeriod"/>
            </a:pPr>
            <a:endParaRPr lang="en-GB" altLang="en-US" sz="2000" dirty="0">
              <a:latin typeface="Arial" panose="020B0604020202020204" pitchFamily="34" charset="0"/>
              <a:cs typeface="Arial" panose="020B0604020202020204" pitchFamily="34" charset="0"/>
            </a:endParaRPr>
          </a:p>
          <a:p>
            <a:pPr marL="571500" indent="-571500" eaLnBrk="1" hangingPunct="1">
              <a:buFont typeface="+mj-lt"/>
              <a:buAutoNum type="arabicPeriod"/>
            </a:pPr>
            <a:r>
              <a:rPr lang="en-GB" altLang="en-US" sz="2000" dirty="0">
                <a:latin typeface="Arial" panose="020B0604020202020204" pitchFamily="34" charset="0"/>
                <a:cs typeface="Arial" panose="020B0604020202020204" pitchFamily="34" charset="0"/>
              </a:rPr>
              <a:t>Leading critical pedagogies: integrating coaching approaches in university-wide tutoring activity</a:t>
            </a:r>
          </a:p>
          <a:p>
            <a:pPr marL="571500" indent="-571500" eaLnBrk="1" hangingPunct="1">
              <a:buFont typeface="+mj-lt"/>
              <a:buAutoNum type="arabicPeriod"/>
            </a:pPr>
            <a:endParaRPr lang="en-GB" altLang="en-US" sz="2000" dirty="0">
              <a:latin typeface="Arial" panose="020B0604020202020204" pitchFamily="34" charset="0"/>
              <a:cs typeface="Arial" panose="020B0604020202020204" pitchFamily="34" charset="0"/>
            </a:endParaRPr>
          </a:p>
          <a:p>
            <a:pPr marL="571500" indent="-571500" eaLnBrk="1" hangingPunct="1">
              <a:buFont typeface="+mj-lt"/>
              <a:buAutoNum type="arabicPeriod"/>
            </a:pPr>
            <a:r>
              <a:rPr lang="en-GB" altLang="en-US" sz="2000" dirty="0">
                <a:latin typeface="Arial" panose="020B0604020202020204" pitchFamily="34" charset="0"/>
                <a:cs typeface="Arial" panose="020B0604020202020204" pitchFamily="34" charset="0"/>
              </a:rPr>
              <a:t> The impact of coaching for transformation</a:t>
            </a:r>
          </a:p>
          <a:p>
            <a:pPr marL="571500" indent="-571500" eaLnBrk="1" hangingPunct="1">
              <a:buFont typeface="+mj-lt"/>
              <a:buAutoNum type="arabicPeriod"/>
            </a:pPr>
            <a:endParaRPr lang="en-GB" altLang="en-US" sz="2000" dirty="0">
              <a:latin typeface="Arial" panose="020B0604020202020204" pitchFamily="34" charset="0"/>
              <a:cs typeface="Arial" panose="020B0604020202020204" pitchFamily="34" charset="0"/>
            </a:endParaRPr>
          </a:p>
          <a:p>
            <a:pPr marL="571500" indent="-571500" eaLnBrk="1" hangingPunct="1">
              <a:buFont typeface="+mj-lt"/>
              <a:buAutoNum type="arabicPeriod"/>
            </a:pPr>
            <a:r>
              <a:rPr lang="en-GB" altLang="en-US" sz="2000" dirty="0">
                <a:latin typeface="Arial" panose="020B0604020202020204" pitchFamily="34" charset="0"/>
                <a:cs typeface="Arial" panose="020B0604020202020204" pitchFamily="34" charset="0"/>
              </a:rPr>
              <a:t>Extending coaching approaches as CP practice: implications and challenges</a:t>
            </a:r>
          </a:p>
        </p:txBody>
      </p:sp>
    </p:spTree>
    <p:extLst>
      <p:ext uri="{BB962C8B-B14F-4D97-AF65-F5344CB8AC3E}">
        <p14:creationId xmlns:p14="http://schemas.microsoft.com/office/powerpoint/2010/main" val="619964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algn="l" eaLnBrk="1" fontAlgn="auto" hangingPunct="1">
              <a:spcBef>
                <a:spcPts val="0"/>
              </a:spcBef>
              <a:spcAft>
                <a:spcPts val="0"/>
              </a:spcAft>
              <a:defRPr/>
            </a:pPr>
            <a:r>
              <a:rPr lang="en-US" sz="3200" b="1" dirty="0">
                <a:latin typeface="Arial" panose="020B0604020202020204" pitchFamily="34" charset="0"/>
                <a:ea typeface="Times New Roman" panose="02020603050405020304" pitchFamily="18" charset="0"/>
                <a:cs typeface="Arial" panose="020B0604020202020204" pitchFamily="34" charset="0"/>
              </a:rPr>
              <a:t>Impact on developing student agency in tutorials</a:t>
            </a: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eaLnBrk="1" fontAlgn="auto" hangingPunct="1">
              <a:lnSpc>
                <a:spcPct val="150000"/>
              </a:lnSpc>
              <a:spcBef>
                <a:spcPts val="0"/>
              </a:spcBef>
              <a:spcAft>
                <a:spcPts val="0"/>
              </a:spcAft>
              <a:defRPr/>
            </a:pPr>
            <a:r>
              <a:rPr lang="en-US" sz="2400" i="1" dirty="0">
                <a:latin typeface="Arial" panose="020B0604020202020204" pitchFamily="34" charset="0"/>
                <a:ea typeface="Times New Roman" panose="02020603050405020304" pitchFamily="18" charset="0"/>
                <a:cs typeface="Arial" panose="020B0604020202020204" pitchFamily="34" charset="0"/>
              </a:rPr>
              <a:t>“I have felt that the sessions are very </a:t>
            </a:r>
            <a:r>
              <a:rPr lang="en-US" sz="2400" b="1" i="1" dirty="0">
                <a:latin typeface="Arial" panose="020B0604020202020204" pitchFamily="34" charset="0"/>
                <a:ea typeface="Times New Roman" panose="02020603050405020304" pitchFamily="18" charset="0"/>
                <a:cs typeface="Arial" panose="020B0604020202020204" pitchFamily="34" charset="0"/>
              </a:rPr>
              <a:t>much led by me and what I want to talk about</a:t>
            </a:r>
            <a:r>
              <a:rPr lang="en-US" sz="2400" i="1" dirty="0">
                <a:latin typeface="Arial" panose="020B0604020202020204" pitchFamily="34" charset="0"/>
                <a:ea typeface="Times New Roman" panose="02020603050405020304" pitchFamily="18" charset="0"/>
                <a:cs typeface="Arial" panose="020B0604020202020204" pitchFamily="34" charset="0"/>
              </a:rPr>
              <a:t>”</a:t>
            </a:r>
            <a:endParaRPr lang="en-GB" sz="2400" i="1" dirty="0">
              <a:latin typeface="Arial" panose="020B0604020202020204" pitchFamily="34" charset="0"/>
              <a:ea typeface="Times New Roman" panose="02020603050405020304" pitchFamily="18" charset="0"/>
              <a:cs typeface="Arial" panose="020B0604020202020204" pitchFamily="34" charset="0"/>
            </a:endParaRPr>
          </a:p>
          <a:p>
            <a:pPr algn="l" eaLnBrk="1" fontAlgn="auto" hangingPunct="1">
              <a:lnSpc>
                <a:spcPct val="150000"/>
              </a:lnSpc>
              <a:spcBef>
                <a:spcPts val="0"/>
              </a:spcBef>
              <a:spcAft>
                <a:spcPts val="0"/>
              </a:spcAft>
              <a:defRPr/>
            </a:pPr>
            <a:r>
              <a:rPr lang="en-US" sz="2400" i="1" dirty="0">
                <a:latin typeface="Arial" panose="020B0604020202020204" pitchFamily="34" charset="0"/>
                <a:ea typeface="Times New Roman" panose="02020603050405020304" pitchFamily="18" charset="0"/>
                <a:cs typeface="Arial" panose="020B0604020202020204" pitchFamily="34" charset="0"/>
              </a:rPr>
              <a:t>“I think this is a helpful approach as we are learning to be </a:t>
            </a:r>
            <a:r>
              <a:rPr lang="en-US" sz="2400" b="1" i="1" dirty="0">
                <a:latin typeface="Arial" panose="020B0604020202020204" pitchFamily="34" charset="0"/>
                <a:ea typeface="Times New Roman" panose="02020603050405020304" pitchFamily="18" charset="0"/>
                <a:cs typeface="Arial" panose="020B0604020202020204" pitchFamily="34" charset="0"/>
              </a:rPr>
              <a:t>independent learners</a:t>
            </a:r>
            <a:r>
              <a:rPr lang="en-US" sz="2400" i="1" dirty="0">
                <a:latin typeface="Arial" panose="020B0604020202020204" pitchFamily="34" charset="0"/>
                <a:ea typeface="Times New Roman" panose="02020603050405020304" pitchFamily="18" charset="0"/>
                <a:cs typeface="Arial" panose="020B0604020202020204" pitchFamily="34" charset="0"/>
              </a:rPr>
              <a:t>”</a:t>
            </a:r>
            <a:endParaRPr lang="en-GB" sz="2400" i="1" dirty="0">
              <a:latin typeface="Arial" panose="020B0604020202020204" pitchFamily="34" charset="0"/>
              <a:ea typeface="Times New Roman" panose="02020603050405020304" pitchFamily="18" charset="0"/>
              <a:cs typeface="Arial" panose="020B0604020202020204" pitchFamily="34" charset="0"/>
            </a:endParaRPr>
          </a:p>
          <a:p>
            <a:pPr algn="l" eaLnBrk="1" fontAlgn="auto" hangingPunct="1">
              <a:lnSpc>
                <a:spcPct val="150000"/>
              </a:lnSpc>
              <a:spcBef>
                <a:spcPts val="0"/>
              </a:spcBef>
              <a:spcAft>
                <a:spcPts val="0"/>
              </a:spcAft>
              <a:defRPr/>
            </a:pPr>
            <a:r>
              <a:rPr lang="en-US" sz="2400" i="1" dirty="0">
                <a:latin typeface="Arial" panose="020B0604020202020204" pitchFamily="34" charset="0"/>
                <a:ea typeface="Book Antiqua" panose="02040602050305030304" pitchFamily="18" charset="0"/>
                <a:cs typeface="Arial" panose="020B0604020202020204" pitchFamily="34" charset="0"/>
              </a:rPr>
              <a:t>“This then steers the conversation in a direction which is </a:t>
            </a:r>
            <a:r>
              <a:rPr lang="en-US" sz="2400" b="1" i="1" dirty="0">
                <a:latin typeface="Arial" panose="020B0604020202020204" pitchFamily="34" charset="0"/>
                <a:ea typeface="Book Antiqua" panose="02040602050305030304" pitchFamily="18" charset="0"/>
                <a:cs typeface="Arial" panose="020B0604020202020204" pitchFamily="34" charset="0"/>
              </a:rPr>
              <a:t>insightful and meaningful to me</a:t>
            </a:r>
            <a:r>
              <a:rPr lang="en-US" sz="2400" i="1" dirty="0">
                <a:latin typeface="Arial" panose="020B0604020202020204" pitchFamily="34" charset="0"/>
                <a:ea typeface="Book Antiqua" panose="02040602050305030304" pitchFamily="18" charset="0"/>
                <a:cs typeface="Arial" panose="020B0604020202020204" pitchFamily="34" charset="0"/>
              </a:rPr>
              <a:t>”</a:t>
            </a:r>
            <a:endParaRPr lang="en-US" altLang="en-US" sz="2400" i="1" dirty="0">
              <a:latin typeface="Arial" panose="020B0604020202020204" pitchFamily="34" charset="0"/>
              <a:ea typeface="Times New Roman" panose="02020603050405020304" pitchFamily="18" charset="0"/>
              <a:cs typeface="Arial" panose="020B0604020202020204" pitchFamily="34" charset="0"/>
            </a:endParaRPr>
          </a:p>
          <a:p>
            <a:pPr algn="l" eaLnBrk="1" hangingPunct="1">
              <a:lnSpc>
                <a:spcPct val="150000"/>
              </a:lnSpc>
            </a:pPr>
            <a:r>
              <a:rPr lang="en-US" altLang="en-US" sz="2400" i="1" dirty="0">
                <a:latin typeface="Arial" panose="020B0604020202020204" pitchFamily="34" charset="0"/>
                <a:ea typeface="Times New Roman" panose="02020603050405020304" pitchFamily="18" charset="0"/>
                <a:cs typeface="Arial" panose="020B0604020202020204" pitchFamily="34" charset="0"/>
              </a:rPr>
              <a:t>“Provided a variety of ideas and </a:t>
            </a:r>
            <a:r>
              <a:rPr lang="en-US" altLang="en-US" sz="2400" b="1" i="1" dirty="0">
                <a:latin typeface="Arial" panose="020B0604020202020204" pitchFamily="34" charset="0"/>
                <a:ea typeface="Times New Roman" panose="02020603050405020304" pitchFamily="18" charset="0"/>
                <a:cs typeface="Arial" panose="020B0604020202020204" pitchFamily="34" charset="0"/>
              </a:rPr>
              <a:t>allows me to choose one that resonates with me</a:t>
            </a:r>
            <a:r>
              <a:rPr lang="en-US" altLang="en-US" sz="2400" i="1" dirty="0">
                <a:latin typeface="Arial" panose="020B0604020202020204" pitchFamily="34" charset="0"/>
                <a:ea typeface="Times New Roman" panose="02020603050405020304" pitchFamily="18" charset="0"/>
                <a:cs typeface="Arial" panose="020B0604020202020204" pitchFamily="34" charset="0"/>
              </a:rPr>
              <a:t>”</a:t>
            </a:r>
            <a:endParaRPr lang="en-GB" altLang="en-US" sz="2400" i="1" dirty="0">
              <a:latin typeface="Arial" panose="020B0604020202020204" pitchFamily="34" charset="0"/>
              <a:ea typeface="Times New Roman" panose="02020603050405020304" pitchFamily="18" charset="0"/>
              <a:cs typeface="Arial" panose="020B0604020202020204" pitchFamily="34" charset="0"/>
            </a:endParaRPr>
          </a:p>
          <a:p>
            <a:pPr algn="l" eaLnBrk="1" hangingPunct="1">
              <a:lnSpc>
                <a:spcPct val="150000"/>
              </a:lnSpc>
            </a:pPr>
            <a:r>
              <a:rPr lang="en-US" altLang="en-US" sz="2400" i="1" dirty="0">
                <a:latin typeface="Arial" panose="020B0604020202020204" pitchFamily="34" charset="0"/>
                <a:ea typeface="Book Antiqua" panose="02040602050305030304" pitchFamily="18" charset="0"/>
                <a:cs typeface="Arial" panose="020B0604020202020204" pitchFamily="34" charset="0"/>
              </a:rPr>
              <a:t>“</a:t>
            </a:r>
            <a:r>
              <a:rPr lang="en-US" altLang="en-US" sz="2400" b="1" i="1" dirty="0">
                <a:latin typeface="Arial" panose="020B0604020202020204" pitchFamily="34" charset="0"/>
                <a:ea typeface="Book Antiqua" panose="02040602050305030304" pitchFamily="18" charset="0"/>
                <a:cs typeface="Arial" panose="020B0604020202020204" pitchFamily="34" charset="0"/>
              </a:rPr>
              <a:t>Guided me to ideas rather than just telling me</a:t>
            </a:r>
            <a:r>
              <a:rPr lang="en-US" altLang="en-US" sz="2400" i="1" dirty="0">
                <a:latin typeface="Arial" panose="020B0604020202020204" pitchFamily="34" charset="0"/>
                <a:ea typeface="Book Antiqua" panose="02040602050305030304" pitchFamily="18" charset="0"/>
                <a:cs typeface="Arial" panose="020B0604020202020204" pitchFamily="34" charset="0"/>
              </a:rPr>
              <a:t>”</a:t>
            </a:r>
          </a:p>
          <a:p>
            <a:pPr algn="l" eaLnBrk="1" hangingPunct="1">
              <a:lnSpc>
                <a:spcPct val="150000"/>
              </a:lnSpc>
            </a:pPr>
            <a:r>
              <a:rPr lang="en-GB" sz="2400" i="1" dirty="0">
                <a:solidFill>
                  <a:srgbClr val="000000"/>
                </a:solidFill>
                <a:latin typeface="Arial" panose="020B0604020202020204" pitchFamily="34" charset="0"/>
                <a:cs typeface="Arial" panose="020B0604020202020204" pitchFamily="34" charset="0"/>
              </a:rPr>
              <a:t>“</a:t>
            </a:r>
            <a:r>
              <a:rPr lang="en-GB" sz="2400" b="1" i="1" dirty="0">
                <a:solidFill>
                  <a:srgbClr val="000000"/>
                </a:solidFill>
                <a:latin typeface="Arial" panose="020B0604020202020204" pitchFamily="34" charset="0"/>
                <a:cs typeface="Arial" panose="020B0604020202020204" pitchFamily="34" charset="0"/>
              </a:rPr>
              <a:t>Never judged </a:t>
            </a:r>
            <a:r>
              <a:rPr lang="en-GB" sz="2400" i="1" dirty="0">
                <a:solidFill>
                  <a:srgbClr val="000000"/>
                </a:solidFill>
                <a:latin typeface="Arial" panose="020B0604020202020204" pitchFamily="34" charset="0"/>
                <a:cs typeface="Arial" panose="020B0604020202020204" pitchFamily="34" charset="0"/>
              </a:rPr>
              <a:t>and was </a:t>
            </a:r>
            <a:r>
              <a:rPr lang="en-GB" sz="2400" b="1" i="1" dirty="0">
                <a:solidFill>
                  <a:srgbClr val="000000"/>
                </a:solidFill>
                <a:latin typeface="Arial" panose="020B0604020202020204" pitchFamily="34" charset="0"/>
                <a:cs typeface="Arial" panose="020B0604020202020204" pitchFamily="34" charset="0"/>
              </a:rPr>
              <a:t>always willing to talk to me about me</a:t>
            </a:r>
            <a:r>
              <a:rPr lang="en-GB" sz="2400" i="1" dirty="0">
                <a:solidFill>
                  <a:srgbClr val="000000"/>
                </a:solidFill>
                <a:latin typeface="Arial" panose="020B0604020202020204" pitchFamily="34" charset="0"/>
                <a:cs typeface="Arial" panose="020B0604020202020204" pitchFamily="34" charset="0"/>
              </a:rPr>
              <a:t>”</a:t>
            </a:r>
            <a:endParaRPr lang="en-US" altLang="en-US" sz="2400" i="1" dirty="0">
              <a:latin typeface="Arial" panose="020B0604020202020204" pitchFamily="34" charset="0"/>
              <a:ea typeface="Book Antiqua" panose="02040602050305030304" pitchFamily="18" charset="0"/>
              <a:cs typeface="Arial" panose="020B0604020202020204" pitchFamily="34" charset="0"/>
            </a:endParaRPr>
          </a:p>
        </p:txBody>
      </p:sp>
    </p:spTree>
    <p:extLst>
      <p:ext uri="{BB962C8B-B14F-4D97-AF65-F5344CB8AC3E}">
        <p14:creationId xmlns:p14="http://schemas.microsoft.com/office/powerpoint/2010/main" val="2410036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algn="l" eaLnBrk="1" fontAlgn="auto" hangingPunct="1">
              <a:spcBef>
                <a:spcPts val="0"/>
              </a:spcBef>
              <a:spcAft>
                <a:spcPts val="0"/>
              </a:spcAft>
              <a:defRPr/>
            </a:pPr>
            <a:r>
              <a:rPr lang="en-US" sz="3200" b="1" dirty="0">
                <a:latin typeface="Arial" panose="020B0604020202020204" pitchFamily="34" charset="0"/>
                <a:ea typeface="Times New Roman" panose="02020603050405020304" pitchFamily="18" charset="0"/>
                <a:cs typeface="Arial" panose="020B0604020202020204" pitchFamily="34" charset="0"/>
              </a:rPr>
              <a:t>Coaching to support academic progress, belonging and ‘becoming’</a:t>
            </a: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eaLnBrk="1" fontAlgn="auto" hangingPunct="1">
              <a:spcBef>
                <a:spcPts val="0"/>
              </a:spcBef>
              <a:spcAft>
                <a:spcPts val="0"/>
              </a:spcAft>
              <a:defRPr/>
            </a:pPr>
            <a:endParaRPr lang="en-US" i="1" dirty="0">
              <a:latin typeface="Arial" panose="020B0604020202020204" pitchFamily="34" charset="0"/>
              <a:ea typeface="Times New Roman" panose="02020603050405020304" pitchFamily="18" charset="0"/>
              <a:cs typeface="Arial" panose="020B0604020202020204" pitchFamily="34" charset="0"/>
            </a:endParaRPr>
          </a:p>
          <a:p>
            <a:pPr algn="l" eaLnBrk="1" fontAlgn="auto" hangingPunct="1">
              <a:spcBef>
                <a:spcPts val="0"/>
              </a:spcBef>
              <a:spcAft>
                <a:spcPts val="0"/>
              </a:spcAft>
              <a:defRPr/>
            </a:pPr>
            <a:r>
              <a:rPr lang="en-US" i="1" dirty="0">
                <a:latin typeface="Arial" panose="020B0604020202020204" pitchFamily="34" charset="0"/>
                <a:ea typeface="Times New Roman" panose="02020603050405020304" pitchFamily="18" charset="0"/>
                <a:cs typeface="Arial" panose="020B0604020202020204" pitchFamily="34" charset="0"/>
              </a:rPr>
              <a:t>“</a:t>
            </a:r>
            <a:r>
              <a:rPr lang="en-US" b="1" i="1" dirty="0">
                <a:latin typeface="Arial" panose="020B0604020202020204" pitchFamily="34" charset="0"/>
                <a:ea typeface="Times New Roman" panose="02020603050405020304" pitchFamily="18" charset="0"/>
                <a:cs typeface="Arial" panose="020B0604020202020204" pitchFamily="34" charset="0"/>
              </a:rPr>
              <a:t>By talking it through then able to come up with the answers that were already there but needed a bit of digging to get it out</a:t>
            </a:r>
            <a:r>
              <a:rPr lang="en-US" i="1" dirty="0">
                <a:latin typeface="Arial" panose="020B0604020202020204" pitchFamily="34" charset="0"/>
                <a:ea typeface="Times New Roman" panose="02020603050405020304" pitchFamily="18" charset="0"/>
                <a:cs typeface="Arial" panose="020B0604020202020204" pitchFamily="34" charset="0"/>
              </a:rPr>
              <a:t>”</a:t>
            </a:r>
          </a:p>
          <a:p>
            <a:pPr algn="l" eaLnBrk="1" fontAlgn="auto" hangingPunct="1">
              <a:spcBef>
                <a:spcPts val="0"/>
              </a:spcBef>
              <a:spcAft>
                <a:spcPts val="0"/>
              </a:spcAft>
              <a:defRPr/>
            </a:pPr>
            <a:endParaRPr lang="en-US" i="1" dirty="0">
              <a:latin typeface="Arial" panose="020B0604020202020204" pitchFamily="34" charset="0"/>
              <a:ea typeface="Times New Roman" panose="02020603050405020304" pitchFamily="18" charset="0"/>
              <a:cs typeface="Arial" panose="020B0604020202020204" pitchFamily="34" charset="0"/>
            </a:endParaRPr>
          </a:p>
          <a:p>
            <a:pPr algn="l" eaLnBrk="1" fontAlgn="auto" hangingPunct="1">
              <a:spcBef>
                <a:spcPts val="0"/>
              </a:spcBef>
              <a:spcAft>
                <a:spcPts val="0"/>
              </a:spcAft>
              <a:defRPr/>
            </a:pPr>
            <a:r>
              <a:rPr lang="en-US" i="1" dirty="0">
                <a:latin typeface="Arial" panose="020B0604020202020204" pitchFamily="34" charset="0"/>
                <a:ea typeface="Times New Roman" panose="02020603050405020304" pitchFamily="18" charset="0"/>
                <a:cs typeface="Arial" panose="020B0604020202020204" pitchFamily="34" charset="0"/>
              </a:rPr>
              <a:t>“</a:t>
            </a:r>
            <a:r>
              <a:rPr lang="en-US" b="1" i="1" dirty="0">
                <a:latin typeface="Arial" panose="020B0604020202020204" pitchFamily="34" charset="0"/>
                <a:ea typeface="Times New Roman" panose="02020603050405020304" pitchFamily="18" charset="0"/>
                <a:cs typeface="Arial" panose="020B0604020202020204" pitchFamily="34" charset="0"/>
              </a:rPr>
              <a:t>My tutor asked me the questions </a:t>
            </a:r>
            <a:r>
              <a:rPr lang="en-US" i="1" dirty="0">
                <a:latin typeface="Arial" panose="020B0604020202020204" pitchFamily="34" charset="0"/>
                <a:ea typeface="Times New Roman" panose="02020603050405020304" pitchFamily="18" charset="0"/>
                <a:cs typeface="Arial" panose="020B0604020202020204" pitchFamily="34" charset="0"/>
              </a:rPr>
              <a:t>such as what do I think has gone well? What do I think I can improve on? </a:t>
            </a:r>
            <a:r>
              <a:rPr lang="en-US" b="1" i="1" dirty="0">
                <a:latin typeface="Arial" panose="020B0604020202020204" pitchFamily="34" charset="0"/>
                <a:ea typeface="Times New Roman" panose="02020603050405020304" pitchFamily="18" charset="0"/>
                <a:cs typeface="Arial" panose="020B0604020202020204" pitchFamily="34" charset="0"/>
              </a:rPr>
              <a:t>This allowed me to be more reflective</a:t>
            </a:r>
            <a:r>
              <a:rPr lang="en-US" i="1" dirty="0">
                <a:latin typeface="Arial" panose="020B0604020202020204" pitchFamily="34" charset="0"/>
                <a:ea typeface="Times New Roman" panose="02020603050405020304" pitchFamily="18" charset="0"/>
                <a:cs typeface="Arial" panose="020B0604020202020204" pitchFamily="34" charset="0"/>
              </a:rPr>
              <a:t>”</a:t>
            </a:r>
          </a:p>
          <a:p>
            <a:pPr algn="l" eaLnBrk="1" fontAlgn="auto" hangingPunct="1">
              <a:spcBef>
                <a:spcPts val="0"/>
              </a:spcBef>
              <a:spcAft>
                <a:spcPts val="0"/>
              </a:spcAft>
              <a:defRPr/>
            </a:pPr>
            <a:endParaRPr lang="en-US" i="1" dirty="0">
              <a:latin typeface="Arial" panose="020B0604020202020204" pitchFamily="34" charset="0"/>
              <a:ea typeface="Times New Roman" panose="02020603050405020304" pitchFamily="18" charset="0"/>
              <a:cs typeface="Arial" panose="020B0604020202020204" pitchFamily="34" charset="0"/>
            </a:endParaRPr>
          </a:p>
          <a:p>
            <a:pPr algn="l" eaLnBrk="1" fontAlgn="auto" hangingPunct="1">
              <a:spcBef>
                <a:spcPts val="0"/>
              </a:spcBef>
              <a:spcAft>
                <a:spcPts val="0"/>
              </a:spcAft>
              <a:defRPr/>
            </a:pPr>
            <a:r>
              <a:rPr lang="en-US" i="1" dirty="0">
                <a:latin typeface="Arial" panose="020B0604020202020204" pitchFamily="34" charset="0"/>
                <a:ea typeface="Book Antiqua" panose="02040602050305030304" pitchFamily="18" charset="0"/>
                <a:cs typeface="Arial" panose="020B0604020202020204" pitchFamily="34" charset="0"/>
              </a:rPr>
              <a:t>“</a:t>
            </a:r>
            <a:r>
              <a:rPr lang="en-US" b="1" i="1" dirty="0">
                <a:latin typeface="Arial" panose="020B0604020202020204" pitchFamily="34" charset="0"/>
                <a:ea typeface="Book Antiqua" panose="02040602050305030304" pitchFamily="18" charset="0"/>
                <a:cs typeface="Arial" panose="020B0604020202020204" pitchFamily="34" charset="0"/>
              </a:rPr>
              <a:t>Just facilitated a conversation around them [goals] so I could express them in a way where I didn't feel judged</a:t>
            </a:r>
            <a:r>
              <a:rPr lang="en-US" i="1" dirty="0">
                <a:latin typeface="Arial" panose="020B0604020202020204" pitchFamily="34" charset="0"/>
                <a:ea typeface="Book Antiqua" panose="02040602050305030304" pitchFamily="18" charset="0"/>
                <a:cs typeface="Arial" panose="020B0604020202020204" pitchFamily="34" charset="0"/>
              </a:rPr>
              <a:t>”</a:t>
            </a:r>
          </a:p>
          <a:p>
            <a:pPr algn="l" eaLnBrk="1" fontAlgn="auto" hangingPunct="1">
              <a:spcBef>
                <a:spcPts val="0"/>
              </a:spcBef>
              <a:spcAft>
                <a:spcPts val="0"/>
              </a:spcAft>
              <a:defRPr/>
            </a:pPr>
            <a:endParaRPr lang="en-US" i="1" dirty="0">
              <a:latin typeface="Arial" panose="020B0604020202020204" pitchFamily="34" charset="0"/>
              <a:ea typeface="Book Antiqua" panose="02040602050305030304" pitchFamily="18" charset="0"/>
              <a:cs typeface="Arial" panose="020B0604020202020204" pitchFamily="34" charset="0"/>
            </a:endParaRPr>
          </a:p>
          <a:p>
            <a:pPr algn="l" eaLnBrk="1" fontAlgn="auto" hangingPunct="1">
              <a:spcBef>
                <a:spcPts val="0"/>
              </a:spcBef>
              <a:spcAft>
                <a:spcPts val="0"/>
              </a:spcAft>
              <a:defRPr/>
            </a:pPr>
            <a:r>
              <a:rPr lang="en-GB" i="1" dirty="0">
                <a:solidFill>
                  <a:srgbClr val="000000"/>
                </a:solidFill>
                <a:latin typeface="Arial" panose="020B0604020202020204" pitchFamily="34" charset="0"/>
                <a:cs typeface="Arial" panose="020B0604020202020204" pitchFamily="34" charset="0"/>
              </a:rPr>
              <a:t>“</a:t>
            </a:r>
            <a:r>
              <a:rPr lang="en-GB" b="1" i="1" dirty="0">
                <a:solidFill>
                  <a:srgbClr val="000000"/>
                </a:solidFill>
                <a:latin typeface="Arial" panose="020B0604020202020204" pitchFamily="34" charset="0"/>
                <a:cs typeface="Arial" panose="020B0604020202020204" pitchFamily="34" charset="0"/>
              </a:rPr>
              <a:t>Never judged </a:t>
            </a:r>
            <a:r>
              <a:rPr lang="en-GB" i="1" dirty="0">
                <a:solidFill>
                  <a:srgbClr val="000000"/>
                </a:solidFill>
                <a:latin typeface="Arial" panose="020B0604020202020204" pitchFamily="34" charset="0"/>
                <a:cs typeface="Arial" panose="020B0604020202020204" pitchFamily="34" charset="0"/>
              </a:rPr>
              <a:t>and was </a:t>
            </a:r>
            <a:r>
              <a:rPr lang="en-GB" b="1" i="1" dirty="0">
                <a:solidFill>
                  <a:srgbClr val="000000"/>
                </a:solidFill>
                <a:latin typeface="Arial" panose="020B0604020202020204" pitchFamily="34" charset="0"/>
                <a:cs typeface="Arial" panose="020B0604020202020204" pitchFamily="34" charset="0"/>
              </a:rPr>
              <a:t>always willing to talk to me about me</a:t>
            </a:r>
            <a:r>
              <a:rPr lang="en-GB" i="1"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00321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eaLnBrk="1" fontAlgn="auto" hangingPunct="1">
              <a:spcBef>
                <a:spcPts val="0"/>
              </a:spcBef>
              <a:spcAft>
                <a:spcPts val="0"/>
              </a:spcAft>
              <a:defRPr/>
            </a:pPr>
            <a:r>
              <a:rPr lang="en-US" sz="3200" b="1" dirty="0">
                <a:latin typeface="Arial" panose="020B0604020202020204" pitchFamily="34" charset="0"/>
                <a:ea typeface="Times New Roman" panose="02020603050405020304" pitchFamily="18" charset="0"/>
                <a:cs typeface="Arial" panose="020B0604020202020204" pitchFamily="34" charset="0"/>
              </a:rPr>
              <a:t>Coaching to build confidence (empowerment)</a:t>
            </a: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eaLnBrk="1" hangingPunct="1"/>
            <a:endParaRPr lang="en-US" altLang="en-US" sz="2400" i="1" dirty="0">
              <a:latin typeface="Arial" panose="020B0604020202020204" pitchFamily="34" charset="0"/>
              <a:ea typeface="Book Antiqua" panose="02040602050305030304" pitchFamily="18" charset="0"/>
              <a:cs typeface="Arial" panose="020B0604020202020204" pitchFamily="34" charset="0"/>
            </a:endParaRPr>
          </a:p>
          <a:p>
            <a:pPr algn="l" eaLnBrk="1" hangingPunct="1"/>
            <a:r>
              <a:rPr lang="en-US" altLang="en-US" sz="2400" i="1" dirty="0">
                <a:latin typeface="Arial" panose="020B0604020202020204" pitchFamily="34" charset="0"/>
                <a:ea typeface="Book Antiqua" panose="02040602050305030304" pitchFamily="18" charset="0"/>
                <a:cs typeface="Arial" panose="020B0604020202020204" pitchFamily="34" charset="0"/>
              </a:rPr>
              <a:t>“My PAT has improved </a:t>
            </a:r>
            <a:r>
              <a:rPr lang="en-US" altLang="en-US" sz="2400" b="1" i="1" dirty="0">
                <a:latin typeface="Arial" panose="020B0604020202020204" pitchFamily="34" charset="0"/>
                <a:ea typeface="Book Antiqua" panose="02040602050305030304" pitchFamily="18" charset="0"/>
                <a:cs typeface="Arial" panose="020B0604020202020204" pitchFamily="34" charset="0"/>
              </a:rPr>
              <a:t>my academic confidence </a:t>
            </a:r>
            <a:r>
              <a:rPr lang="en-US" altLang="en-US" sz="2400" i="1" dirty="0">
                <a:latin typeface="Arial" panose="020B0604020202020204" pitchFamily="34" charset="0"/>
                <a:ea typeface="Book Antiqua" panose="02040602050305030304" pitchFamily="18" charset="0"/>
                <a:cs typeface="Arial" panose="020B0604020202020204" pitchFamily="34" charset="0"/>
              </a:rPr>
              <a:t>in what I've achieved so far and what I can be capable of moving forward”</a:t>
            </a:r>
          </a:p>
          <a:p>
            <a:pPr algn="l" eaLnBrk="1" hangingPunct="1"/>
            <a:endParaRPr lang="en-US" altLang="en-US" sz="2400" i="1" dirty="0">
              <a:latin typeface="Arial" panose="020B0604020202020204" pitchFamily="34" charset="0"/>
              <a:ea typeface="Book Antiqua" panose="02040602050305030304" pitchFamily="18" charset="0"/>
              <a:cs typeface="Arial" panose="020B0604020202020204" pitchFamily="34" charset="0"/>
            </a:endParaRPr>
          </a:p>
          <a:p>
            <a:pPr algn="l" eaLnBrk="1" hangingPunct="1"/>
            <a:r>
              <a:rPr lang="en-GB" sz="2400" b="0" i="1" dirty="0">
                <a:solidFill>
                  <a:srgbClr val="000000"/>
                </a:solidFill>
                <a:effectLst/>
                <a:latin typeface="Arial" panose="020B0604020202020204" pitchFamily="34" charset="0"/>
                <a:cs typeface="Arial" panose="020B0604020202020204" pitchFamily="34" charset="0"/>
              </a:rPr>
              <a:t>“</a:t>
            </a:r>
            <a:r>
              <a:rPr lang="en-GB" sz="2400" b="1" i="1" dirty="0">
                <a:solidFill>
                  <a:srgbClr val="000000"/>
                </a:solidFill>
                <a:effectLst/>
                <a:latin typeface="Arial" panose="020B0604020202020204" pitchFamily="34" charset="0"/>
                <a:cs typeface="Arial" panose="020B0604020202020204" pitchFamily="34" charset="0"/>
              </a:rPr>
              <a:t>Supported my performance </a:t>
            </a:r>
            <a:r>
              <a:rPr lang="en-GB" sz="2400" b="0" i="1" dirty="0">
                <a:solidFill>
                  <a:srgbClr val="000000"/>
                </a:solidFill>
                <a:effectLst/>
                <a:latin typeface="Arial" panose="020B0604020202020204" pitchFamily="34" charset="0"/>
                <a:cs typeface="Arial" panose="020B0604020202020204" pitchFamily="34" charset="0"/>
              </a:rPr>
              <a:t>and helped </a:t>
            </a:r>
            <a:r>
              <a:rPr lang="en-GB" sz="2400" b="1" i="1" dirty="0">
                <a:solidFill>
                  <a:srgbClr val="000000"/>
                </a:solidFill>
                <a:effectLst/>
                <a:latin typeface="Arial" panose="020B0604020202020204" pitchFamily="34" charset="0"/>
                <a:cs typeface="Arial" panose="020B0604020202020204" pitchFamily="34" charset="0"/>
              </a:rPr>
              <a:t>boost my confidence</a:t>
            </a:r>
            <a:r>
              <a:rPr lang="en-GB" sz="2400" b="0" i="1" dirty="0">
                <a:solidFill>
                  <a:srgbClr val="000000"/>
                </a:solidFill>
                <a:effectLst/>
                <a:latin typeface="Arial" panose="020B0604020202020204" pitchFamily="34" charset="0"/>
                <a:cs typeface="Arial" panose="020B0604020202020204" pitchFamily="34" charset="0"/>
              </a:rPr>
              <a:t>”</a:t>
            </a:r>
          </a:p>
          <a:p>
            <a:pPr algn="l" eaLnBrk="1" hangingPunct="1"/>
            <a:endParaRPr lang="en-US" sz="2400" b="0" i="1" dirty="0">
              <a:solidFill>
                <a:srgbClr val="000000"/>
              </a:solidFill>
              <a:effectLst/>
              <a:latin typeface="Arial" panose="020B0604020202020204" pitchFamily="34" charset="0"/>
              <a:cs typeface="Arial" panose="020B0604020202020204" pitchFamily="34" charset="0"/>
            </a:endParaRPr>
          </a:p>
          <a:p>
            <a:pPr algn="l" eaLnBrk="1" hangingPunct="1"/>
            <a:r>
              <a:rPr lang="en-GB" sz="2400" b="0" i="1" dirty="0">
                <a:solidFill>
                  <a:srgbClr val="000000"/>
                </a:solidFill>
                <a:effectLst/>
                <a:latin typeface="Arial" panose="020B0604020202020204" pitchFamily="34" charset="0"/>
                <a:cs typeface="Arial" panose="020B0604020202020204" pitchFamily="34" charset="0"/>
              </a:rPr>
              <a:t>“She has definitely </a:t>
            </a:r>
            <a:r>
              <a:rPr lang="en-GB" sz="2400" b="1" i="1" dirty="0">
                <a:solidFill>
                  <a:srgbClr val="000000"/>
                </a:solidFill>
                <a:effectLst/>
                <a:latin typeface="Arial" panose="020B0604020202020204" pitchFamily="34" charset="0"/>
                <a:cs typeface="Arial" panose="020B0604020202020204" pitchFamily="34" charset="0"/>
              </a:rPr>
              <a:t>given me the confidence </a:t>
            </a:r>
            <a:r>
              <a:rPr lang="en-GB" sz="2400" b="0" i="1" dirty="0">
                <a:solidFill>
                  <a:srgbClr val="000000"/>
                </a:solidFill>
                <a:effectLst/>
                <a:latin typeface="Arial" panose="020B0604020202020204" pitchFamily="34" charset="0"/>
                <a:cs typeface="Arial" panose="020B0604020202020204" pitchFamily="34" charset="0"/>
              </a:rPr>
              <a:t>and reassurance that I needed” </a:t>
            </a:r>
            <a:endParaRPr lang="en-US" altLang="en-US" sz="2400" i="1" dirty="0">
              <a:latin typeface="Arial" panose="020B0604020202020204" pitchFamily="34" charset="0"/>
              <a:ea typeface="Book Antiqua" panose="02040602050305030304" pitchFamily="18" charset="0"/>
              <a:cs typeface="Arial" panose="020B0604020202020204" pitchFamily="34" charset="0"/>
            </a:endParaRPr>
          </a:p>
        </p:txBody>
      </p:sp>
    </p:spTree>
    <p:extLst>
      <p:ext uri="{BB962C8B-B14F-4D97-AF65-F5344CB8AC3E}">
        <p14:creationId xmlns:p14="http://schemas.microsoft.com/office/powerpoint/2010/main" val="3562897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algn="l" eaLnBrk="1" fontAlgn="auto" hangingPunct="1">
              <a:spcBef>
                <a:spcPts val="0"/>
              </a:spcBef>
              <a:spcAft>
                <a:spcPts val="0"/>
              </a:spcAft>
              <a:defRPr/>
            </a:pPr>
            <a:r>
              <a:rPr lang="en-US" sz="3200" b="1" dirty="0">
                <a:latin typeface="Arial" panose="020B0604020202020204" pitchFamily="34" charset="0"/>
                <a:ea typeface="Times New Roman" panose="02020603050405020304" pitchFamily="18" charset="0"/>
                <a:cs typeface="Arial" panose="020B0604020202020204" pitchFamily="34" charset="0"/>
              </a:rPr>
              <a:t>Coaching to improve retention</a:t>
            </a: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eaLnBrk="1" hangingPunct="1"/>
            <a:endParaRPr lang="en-US" altLang="en-US" sz="2400" i="1" dirty="0">
              <a:latin typeface="Arial" panose="020B0604020202020204" pitchFamily="34" charset="0"/>
              <a:ea typeface="Book Antiqua" panose="02040602050305030304" pitchFamily="18" charset="0"/>
              <a:cs typeface="Arial" panose="020B0604020202020204" pitchFamily="34" charset="0"/>
            </a:endParaRPr>
          </a:p>
          <a:p>
            <a:pPr lvl="1" algn="l" eaLnBrk="1" hangingPunct="1"/>
            <a:r>
              <a:rPr lang="en-US" altLang="en-US" sz="2400" i="1" dirty="0">
                <a:latin typeface="Arial" panose="020B0604020202020204" pitchFamily="34" charset="0"/>
                <a:ea typeface="Book Antiqua" panose="02040602050305030304" pitchFamily="18" charset="0"/>
                <a:cs typeface="Arial" panose="020B0604020202020204" pitchFamily="34" charset="0"/>
              </a:rPr>
              <a:t>“ Without her I probably would </a:t>
            </a:r>
            <a:r>
              <a:rPr lang="en-US" altLang="en-US" sz="2400" b="1" i="1" dirty="0">
                <a:latin typeface="Arial" panose="020B0604020202020204" pitchFamily="34" charset="0"/>
                <a:ea typeface="Book Antiqua" panose="02040602050305030304" pitchFamily="18" charset="0"/>
                <a:cs typeface="Arial" panose="020B0604020202020204" pitchFamily="34" charset="0"/>
              </a:rPr>
              <a:t>have quit or failed the course</a:t>
            </a:r>
            <a:r>
              <a:rPr lang="en-GB" altLang="en-US" sz="2400" i="1" dirty="0">
                <a:latin typeface="Arial" panose="020B0604020202020204" pitchFamily="34" charset="0"/>
                <a:ea typeface="Book Antiqua" panose="02040602050305030304" pitchFamily="18" charset="0"/>
                <a:cs typeface="Arial" panose="020B0604020202020204" pitchFamily="34" charset="0"/>
              </a:rPr>
              <a:t>”</a:t>
            </a:r>
          </a:p>
          <a:p>
            <a:pPr lvl="1" algn="l" eaLnBrk="1" hangingPunct="1"/>
            <a:endParaRPr lang="en-GB" altLang="en-US" sz="2400" i="1" dirty="0">
              <a:latin typeface="Arial" panose="020B0604020202020204" pitchFamily="34" charset="0"/>
              <a:cs typeface="Arial" panose="020B0604020202020204" pitchFamily="34" charset="0"/>
            </a:endParaRPr>
          </a:p>
          <a:p>
            <a:pPr lvl="1" algn="l" eaLnBrk="1" hangingPunct="1"/>
            <a:r>
              <a:rPr lang="en-US" altLang="en-US" sz="2400" i="1" dirty="0">
                <a:latin typeface="Arial" panose="020B0604020202020204" pitchFamily="34" charset="0"/>
                <a:cs typeface="Times New Roman" panose="02020603050405020304" pitchFamily="18" charset="0"/>
              </a:rPr>
              <a:t>“Without [name] support and constant praise and encouragement </a:t>
            </a:r>
            <a:r>
              <a:rPr lang="en-US" altLang="en-US" sz="2400" b="1" i="1" dirty="0">
                <a:latin typeface="Arial" panose="020B0604020202020204" pitchFamily="34" charset="0"/>
                <a:cs typeface="Times New Roman" panose="02020603050405020304" pitchFamily="18" charset="0"/>
              </a:rPr>
              <a:t>I would have succumbed to my mental health”</a:t>
            </a:r>
          </a:p>
          <a:p>
            <a:pPr lvl="1" algn="l" eaLnBrk="1" hangingPunct="1"/>
            <a:endParaRPr lang="en-US" altLang="en-US" sz="2400" i="1" dirty="0">
              <a:latin typeface="Arial" panose="020B0604020202020204" pitchFamily="34" charset="0"/>
              <a:cs typeface="Times New Roman" panose="02020603050405020304" pitchFamily="18" charset="0"/>
            </a:endParaRPr>
          </a:p>
          <a:p>
            <a:pPr lvl="1" algn="l" eaLnBrk="1" hangingPunct="1"/>
            <a:r>
              <a:rPr lang="en-GB" altLang="en-US" sz="2400" i="1" dirty="0">
                <a:solidFill>
                  <a:srgbClr val="000000"/>
                </a:solidFill>
                <a:latin typeface="Arial" panose="020B0604020202020204" pitchFamily="34" charset="0"/>
                <a:cs typeface="Arial" panose="020B0604020202020204" pitchFamily="34" charset="0"/>
              </a:rPr>
              <a:t>“Approaching the spring term, I was worried about my circumstance and managing study as well. Following a meeting with my PAT </a:t>
            </a:r>
            <a:r>
              <a:rPr lang="en-GB" altLang="en-US" sz="2400" b="1" i="1" dirty="0">
                <a:solidFill>
                  <a:srgbClr val="000000"/>
                </a:solidFill>
                <a:latin typeface="Arial" panose="020B0604020202020204" pitchFamily="34" charset="0"/>
                <a:cs typeface="Arial" panose="020B0604020202020204" pitchFamily="34" charset="0"/>
              </a:rPr>
              <a:t>I felt much happier and more confident continuing with my studies”</a:t>
            </a:r>
            <a:endParaRPr lang="en-GB" altLang="en-US"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743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eaLnBrk="1" fontAlgn="auto" hangingPunct="1">
              <a:spcBef>
                <a:spcPts val="0"/>
              </a:spcBef>
              <a:spcAft>
                <a:spcPts val="0"/>
              </a:spcAft>
              <a:defRPr/>
            </a:pPr>
            <a:r>
              <a:rPr lang="en-US" sz="3200" b="1" dirty="0">
                <a:latin typeface="Arial" panose="020B0604020202020204" pitchFamily="34" charset="0"/>
                <a:ea typeface="Times New Roman" panose="02020603050405020304" pitchFamily="18" charset="0"/>
                <a:cs typeface="Arial" panose="020B0604020202020204" pitchFamily="34" charset="0"/>
              </a:rPr>
              <a:t>Coaching to support performance in assessments</a:t>
            </a: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eaLnBrk="1" fontAlgn="auto" hangingPunct="1">
              <a:spcBef>
                <a:spcPts val="0"/>
              </a:spcBef>
              <a:spcAft>
                <a:spcPts val="0"/>
              </a:spcAft>
              <a:defRPr/>
            </a:pPr>
            <a:r>
              <a:rPr lang="en-GB" dirty="0">
                <a:latin typeface="Arial" panose="020B0604020202020204" pitchFamily="34" charset="0"/>
                <a:ea typeface="Times New Roman" panose="02020603050405020304" pitchFamily="18" charset="0"/>
                <a:cs typeface="Arial" panose="020B0604020202020204" pitchFamily="34" charset="0"/>
              </a:rPr>
              <a:t>Positive linking of PAT activity to assessment performance</a:t>
            </a:r>
          </a:p>
        </p:txBody>
      </p:sp>
      <p:graphicFrame>
        <p:nvGraphicFramePr>
          <p:cNvPr id="2" name="Table 1">
            <a:extLst>
              <a:ext uri="{FF2B5EF4-FFF2-40B4-BE49-F238E27FC236}">
                <a16:creationId xmlns:a16="http://schemas.microsoft.com/office/drawing/2014/main" id="{53F7DA5B-9043-E8DA-0DE1-2D38722659CC}"/>
              </a:ext>
            </a:extLst>
          </p:cNvPr>
          <p:cNvGraphicFramePr>
            <a:graphicFrameLocks noGrp="1"/>
          </p:cNvGraphicFramePr>
          <p:nvPr>
            <p:extLst>
              <p:ext uri="{D42A27DB-BD31-4B8C-83A1-F6EECF244321}">
                <p14:modId xmlns:p14="http://schemas.microsoft.com/office/powerpoint/2010/main" val="2250273482"/>
              </p:ext>
            </p:extLst>
          </p:nvPr>
        </p:nvGraphicFramePr>
        <p:xfrm>
          <a:off x="2670888" y="1782826"/>
          <a:ext cx="6299200" cy="4080002"/>
        </p:xfrm>
        <a:graphic>
          <a:graphicData uri="http://schemas.openxmlformats.org/drawingml/2006/table">
            <a:tbl>
              <a:tblPr firstRow="1" firstCol="1" bandRow="1">
                <a:tableStyleId>{5C22544A-7EE6-4342-B048-85BDC9FD1C3A}</a:tableStyleId>
              </a:tblPr>
              <a:tblGrid>
                <a:gridCol w="2257860">
                  <a:extLst>
                    <a:ext uri="{9D8B030D-6E8A-4147-A177-3AD203B41FA5}">
                      <a16:colId xmlns:a16="http://schemas.microsoft.com/office/drawing/2014/main" val="2662841598"/>
                    </a:ext>
                  </a:extLst>
                </a:gridCol>
                <a:gridCol w="1777779">
                  <a:extLst>
                    <a:ext uri="{9D8B030D-6E8A-4147-A177-3AD203B41FA5}">
                      <a16:colId xmlns:a16="http://schemas.microsoft.com/office/drawing/2014/main" val="4252907267"/>
                    </a:ext>
                  </a:extLst>
                </a:gridCol>
                <a:gridCol w="2263561">
                  <a:extLst>
                    <a:ext uri="{9D8B030D-6E8A-4147-A177-3AD203B41FA5}">
                      <a16:colId xmlns:a16="http://schemas.microsoft.com/office/drawing/2014/main" val="3348592946"/>
                    </a:ext>
                  </a:extLst>
                </a:gridCol>
              </a:tblGrid>
              <a:tr h="1338291">
                <a:tc>
                  <a:txBody>
                    <a:bodyPr/>
                    <a:lstStyle/>
                    <a:p>
                      <a:pPr>
                        <a:lnSpc>
                          <a:spcPct val="115000"/>
                        </a:lnSpc>
                        <a:spcAft>
                          <a:spcPts val="800"/>
                        </a:spcAft>
                      </a:pPr>
                      <a:r>
                        <a:rPr lang="en-GB" sz="2000" kern="100" dirty="0">
                          <a:effectLst/>
                        </a:rPr>
                        <a:t>Impact of PAT tutorials on assessment performance</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GB" sz="2000" kern="100" dirty="0">
                          <a:effectLst/>
                        </a:rPr>
                        <a:t>% of respondents</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GB" sz="2000" kern="100" dirty="0">
                          <a:effectLst/>
                        </a:rPr>
                        <a:t>Summary %</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1227014"/>
                  </a:ext>
                </a:extLst>
              </a:tr>
              <a:tr h="321448">
                <a:tc>
                  <a:txBody>
                    <a:bodyPr/>
                    <a:lstStyle/>
                    <a:p>
                      <a:pPr>
                        <a:lnSpc>
                          <a:spcPct val="115000"/>
                        </a:lnSpc>
                        <a:spcAft>
                          <a:spcPts val="800"/>
                        </a:spcAft>
                      </a:pPr>
                      <a:r>
                        <a:rPr lang="en-GB" sz="2000" kern="100">
                          <a:effectLst/>
                        </a:rPr>
                        <a:t>Much improved</a:t>
                      </a:r>
                      <a:endParaRPr lang="en-GB"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GB" sz="2000" b="1" kern="100" dirty="0">
                          <a:effectLst/>
                        </a:rPr>
                        <a:t>23</a:t>
                      </a:r>
                      <a:endParaRPr lang="en-GB"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rowSpan="3">
                  <a:txBody>
                    <a:bodyPr/>
                    <a:lstStyle/>
                    <a:p>
                      <a:pPr algn="ctr">
                        <a:lnSpc>
                          <a:spcPct val="115000"/>
                        </a:lnSpc>
                        <a:spcAft>
                          <a:spcPts val="800"/>
                        </a:spcAft>
                      </a:pPr>
                      <a:r>
                        <a:rPr lang="en-GB" sz="2000" b="1" kern="100" dirty="0">
                          <a:effectLst/>
                        </a:rPr>
                        <a:t>Improvement = 69</a:t>
                      </a:r>
                      <a:endParaRPr lang="en-GB"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0559209"/>
                  </a:ext>
                </a:extLst>
              </a:tr>
              <a:tr h="321448">
                <a:tc>
                  <a:txBody>
                    <a:bodyPr/>
                    <a:lstStyle/>
                    <a:p>
                      <a:pPr>
                        <a:lnSpc>
                          <a:spcPct val="115000"/>
                        </a:lnSpc>
                        <a:spcAft>
                          <a:spcPts val="800"/>
                        </a:spcAft>
                      </a:pPr>
                      <a:r>
                        <a:rPr lang="en-GB" sz="2000" kern="100">
                          <a:effectLst/>
                        </a:rPr>
                        <a:t>Improved</a:t>
                      </a:r>
                      <a:endParaRPr lang="en-GB"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GB" sz="2000" b="1" kern="100" dirty="0">
                          <a:effectLst/>
                        </a:rPr>
                        <a:t>30</a:t>
                      </a:r>
                      <a:endParaRPr lang="en-GB"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vMerge="1">
                  <a:txBody>
                    <a:bodyPr/>
                    <a:lstStyle/>
                    <a:p>
                      <a:endParaRPr lang="en-GB"/>
                    </a:p>
                  </a:txBody>
                  <a:tcPr/>
                </a:tc>
                <a:extLst>
                  <a:ext uri="{0D108BD9-81ED-4DB2-BD59-A6C34878D82A}">
                    <a16:rowId xmlns:a16="http://schemas.microsoft.com/office/drawing/2014/main" val="881039117"/>
                  </a:ext>
                </a:extLst>
              </a:tr>
              <a:tr h="660397">
                <a:tc>
                  <a:txBody>
                    <a:bodyPr/>
                    <a:lstStyle/>
                    <a:p>
                      <a:pPr>
                        <a:lnSpc>
                          <a:spcPct val="115000"/>
                        </a:lnSpc>
                        <a:spcAft>
                          <a:spcPts val="800"/>
                        </a:spcAft>
                      </a:pPr>
                      <a:r>
                        <a:rPr lang="en-GB" sz="2000" kern="100">
                          <a:effectLst/>
                        </a:rPr>
                        <a:t>Somewhat improved</a:t>
                      </a:r>
                      <a:endParaRPr lang="en-GB"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GB" sz="2000" b="1" kern="100" dirty="0">
                          <a:effectLst/>
                        </a:rPr>
                        <a:t>16</a:t>
                      </a:r>
                      <a:endParaRPr lang="en-GB"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vMerge="1">
                  <a:txBody>
                    <a:bodyPr/>
                    <a:lstStyle/>
                    <a:p>
                      <a:endParaRPr lang="en-GB"/>
                    </a:p>
                  </a:txBody>
                  <a:tcPr/>
                </a:tc>
                <a:extLst>
                  <a:ext uri="{0D108BD9-81ED-4DB2-BD59-A6C34878D82A}">
                    <a16:rowId xmlns:a16="http://schemas.microsoft.com/office/drawing/2014/main" val="1265657979"/>
                  </a:ext>
                </a:extLst>
              </a:tr>
              <a:tr h="321448">
                <a:tc>
                  <a:txBody>
                    <a:bodyPr/>
                    <a:lstStyle/>
                    <a:p>
                      <a:pPr>
                        <a:lnSpc>
                          <a:spcPct val="115000"/>
                        </a:lnSpc>
                        <a:spcAft>
                          <a:spcPts val="800"/>
                        </a:spcAft>
                      </a:pPr>
                      <a:r>
                        <a:rPr lang="en-GB" sz="2000" kern="100">
                          <a:effectLst/>
                        </a:rPr>
                        <a:t>Neutral</a:t>
                      </a:r>
                      <a:endParaRPr lang="en-GB"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GB" sz="2000" b="1" kern="100" dirty="0">
                          <a:effectLst/>
                        </a:rPr>
                        <a:t>20</a:t>
                      </a:r>
                      <a:endParaRPr lang="en-GB"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GB" sz="2000" b="1" kern="100" dirty="0">
                          <a:effectLst/>
                        </a:rPr>
                        <a:t>Neutral = 20</a:t>
                      </a:r>
                      <a:endParaRPr lang="en-GB"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6642075"/>
                  </a:ext>
                </a:extLst>
              </a:tr>
              <a:tr h="321448">
                <a:tc>
                  <a:txBody>
                    <a:bodyPr/>
                    <a:lstStyle/>
                    <a:p>
                      <a:pPr>
                        <a:lnSpc>
                          <a:spcPct val="115000"/>
                        </a:lnSpc>
                        <a:spcAft>
                          <a:spcPts val="800"/>
                        </a:spcAft>
                      </a:pPr>
                      <a:r>
                        <a:rPr lang="en-GB" sz="2000" kern="100">
                          <a:effectLst/>
                        </a:rPr>
                        <a:t>Not improved</a:t>
                      </a:r>
                      <a:endParaRPr lang="en-GB"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GB" sz="2000" b="1" kern="100" dirty="0">
                          <a:effectLst/>
                        </a:rPr>
                        <a:t>6</a:t>
                      </a:r>
                      <a:endParaRPr lang="en-GB"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rowSpan="2">
                  <a:txBody>
                    <a:bodyPr/>
                    <a:lstStyle/>
                    <a:p>
                      <a:pPr algn="ctr">
                        <a:lnSpc>
                          <a:spcPct val="115000"/>
                        </a:lnSpc>
                        <a:spcAft>
                          <a:spcPts val="800"/>
                        </a:spcAft>
                      </a:pPr>
                      <a:r>
                        <a:rPr lang="en-GB" sz="2000" b="1" kern="100" dirty="0">
                          <a:effectLst/>
                        </a:rPr>
                        <a:t>No improvement = 13</a:t>
                      </a:r>
                      <a:endParaRPr lang="en-GB"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1755871"/>
                  </a:ext>
                </a:extLst>
              </a:tr>
              <a:tr h="660397">
                <a:tc>
                  <a:txBody>
                    <a:bodyPr/>
                    <a:lstStyle/>
                    <a:p>
                      <a:pPr>
                        <a:lnSpc>
                          <a:spcPct val="115000"/>
                        </a:lnSpc>
                        <a:spcAft>
                          <a:spcPts val="800"/>
                        </a:spcAft>
                      </a:pPr>
                      <a:r>
                        <a:rPr lang="en-GB" sz="2000" kern="100" dirty="0">
                          <a:effectLst/>
                        </a:rPr>
                        <a:t>Did not engage with tutorials</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n-GB" sz="2000" b="1" kern="100" dirty="0">
                          <a:effectLst/>
                        </a:rPr>
                        <a:t>5</a:t>
                      </a:r>
                      <a:endParaRPr lang="en-GB"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vMerge="1">
                  <a:txBody>
                    <a:bodyPr/>
                    <a:lstStyle/>
                    <a:p>
                      <a:endParaRPr lang="en-GB"/>
                    </a:p>
                  </a:txBody>
                  <a:tcPr/>
                </a:tc>
                <a:extLst>
                  <a:ext uri="{0D108BD9-81ED-4DB2-BD59-A6C34878D82A}">
                    <a16:rowId xmlns:a16="http://schemas.microsoft.com/office/drawing/2014/main" val="3153722257"/>
                  </a:ext>
                </a:extLst>
              </a:tr>
            </a:tbl>
          </a:graphicData>
        </a:graphic>
      </p:graphicFrame>
    </p:spTree>
    <p:extLst>
      <p:ext uri="{BB962C8B-B14F-4D97-AF65-F5344CB8AC3E}">
        <p14:creationId xmlns:p14="http://schemas.microsoft.com/office/powerpoint/2010/main" val="1392900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Limitations</a:t>
            </a:r>
            <a:endParaRPr kumimoji="0" lang="en-GB"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eaLnBrk="1" fontAlgn="auto" hangingPunct="1">
              <a:spcBef>
                <a:spcPts val="0"/>
              </a:spcBef>
              <a:spcAft>
                <a:spcPts val="0"/>
              </a:spcAft>
              <a:buFont typeface="Arial" panose="020B0604020202020204" pitchFamily="34" charset="0"/>
              <a:buChar char="•"/>
              <a:defRPr/>
            </a:pPr>
            <a:r>
              <a:rPr lang="en-GB" sz="2400" dirty="0">
                <a:latin typeface="Arial" panose="020B0604020202020204" pitchFamily="34" charset="0"/>
                <a:ea typeface="Calibri" panose="020F0502020204030204" pitchFamily="34" charset="0"/>
                <a:cs typeface="Arial" panose="020B0604020202020204" pitchFamily="34" charset="0"/>
              </a:rPr>
              <a:t>Sample – self-selecting, not representative</a:t>
            </a:r>
          </a:p>
          <a:p>
            <a:pPr marL="285750" indent="-285750" algn="l" eaLnBrk="1" fontAlgn="auto" hangingPunct="1">
              <a:spcBef>
                <a:spcPts val="0"/>
              </a:spcBef>
              <a:spcAft>
                <a:spcPts val="0"/>
              </a:spcAft>
              <a:buFont typeface="Arial" panose="020B0604020202020204" pitchFamily="34" charset="0"/>
              <a:buChar char="•"/>
              <a:defRPr/>
            </a:pPr>
            <a:endParaRPr lang="en-GB" sz="2400" dirty="0">
              <a:latin typeface="Arial" panose="020B0604020202020204" pitchFamily="34" charset="0"/>
              <a:ea typeface="Calibri" panose="020F0502020204030204" pitchFamily="34" charset="0"/>
              <a:cs typeface="Arial" panose="020B0604020202020204" pitchFamily="34" charset="0"/>
            </a:endParaRPr>
          </a:p>
          <a:p>
            <a:pPr marL="342900" indent="-342900" algn="l">
              <a:buFont typeface="Arial" panose="020B0604020202020204" pitchFamily="34" charset="0"/>
              <a:buChar char="•"/>
            </a:pPr>
            <a:r>
              <a:rPr lang="en-GB" sz="2400" dirty="0">
                <a:latin typeface="Arial" panose="020B0604020202020204" pitchFamily="34" charset="0"/>
                <a:cs typeface="Arial" panose="020B0604020202020204" pitchFamily="34" charset="0"/>
              </a:rPr>
              <a:t>Tutor use of the resources – not known</a:t>
            </a:r>
          </a:p>
          <a:p>
            <a:pPr marL="342900" indent="-342900" algn="l">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400" dirty="0">
                <a:latin typeface="Arial" panose="020B0604020202020204" pitchFamily="34" charset="0"/>
                <a:cs typeface="Arial" panose="020B0604020202020204" pitchFamily="34" charset="0"/>
              </a:rPr>
              <a:t>Tutors will take different approaches</a:t>
            </a:r>
          </a:p>
          <a:p>
            <a:pPr marL="342900" indent="-342900" algn="l">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400" dirty="0">
                <a:latin typeface="Arial" panose="020B0604020202020204" pitchFamily="34" charset="0"/>
                <a:cs typeface="Arial" panose="020B0604020202020204" pitchFamily="34" charset="0"/>
              </a:rPr>
              <a:t>Some may ‘coach’ more naturally than others; we have no baseline</a:t>
            </a:r>
          </a:p>
          <a:p>
            <a:pPr marL="285750" indent="-285750" algn="l" eaLnBrk="1" fontAlgn="auto" hangingPunct="1">
              <a:spcBef>
                <a:spcPts val="0"/>
              </a:spcBef>
              <a:spcAft>
                <a:spcPts val="0"/>
              </a:spcAft>
              <a:buFont typeface="Arial" panose="020B0604020202020204" pitchFamily="34" charset="0"/>
              <a:buChar char="•"/>
              <a:defRPr/>
            </a:pPr>
            <a:endParaRPr lang="en-GB" sz="2400" dirty="0">
              <a:latin typeface="Arial" panose="020B0604020202020204" pitchFamily="34" charset="0"/>
              <a:ea typeface="Calibri" panose="020F0502020204030204" pitchFamily="34" charset="0"/>
              <a:cs typeface="Arial" panose="020B0604020202020204" pitchFamily="34" charset="0"/>
            </a:endParaRPr>
          </a:p>
          <a:p>
            <a:pPr marL="285750" indent="-285750" algn="l" eaLnBrk="1" fontAlgn="auto" hangingPunct="1">
              <a:spcBef>
                <a:spcPts val="0"/>
              </a:spcBef>
              <a:spcAft>
                <a:spcPts val="0"/>
              </a:spcAft>
              <a:buFont typeface="Arial" panose="020B0604020202020204" pitchFamily="34" charset="0"/>
              <a:buChar char="•"/>
              <a:defRPr/>
            </a:pPr>
            <a:endParaRPr lang="en-GB" sz="2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30511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r>
              <a:rPr lang="en-GB" sz="3200" b="1" dirty="0"/>
              <a:t>Triangulating the data: student surveys and TEF feedback</a:t>
            </a: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dirty="0">
                <a:latin typeface="Arial" panose="020B0604020202020204" pitchFamily="34" charset="0"/>
                <a:cs typeface="Arial" panose="020B0604020202020204" pitchFamily="34" charset="0"/>
              </a:rPr>
              <a:t>NSS and University of Derby student survey data</a:t>
            </a:r>
          </a:p>
          <a:p>
            <a:pPr algn="l"/>
            <a:r>
              <a:rPr lang="en-GB" dirty="0">
                <a:latin typeface="Arial" panose="020B0604020202020204" pitchFamily="34" charset="0"/>
                <a:cs typeface="Arial" panose="020B0604020202020204" pitchFamily="34" charset="0"/>
              </a:rPr>
              <a:t>During the course of the research , the university’s NSS satisfaction with PAT improved </a:t>
            </a:r>
            <a:r>
              <a:rPr lang="en-GB" b="1" dirty="0">
                <a:latin typeface="Arial" panose="020B0604020202020204" pitchFamily="34" charset="0"/>
                <a:cs typeface="Arial" panose="020B0604020202020204" pitchFamily="34" charset="0"/>
              </a:rPr>
              <a:t>2%</a:t>
            </a:r>
            <a:endParaRPr lang="en-GB" dirty="0">
              <a:latin typeface="Arial" panose="020B0604020202020204" pitchFamily="34" charset="0"/>
              <a:cs typeface="Arial" panose="020B0604020202020204" pitchFamily="34" charset="0"/>
            </a:endParaRPr>
          </a:p>
          <a:p>
            <a:pPr algn="l"/>
            <a:r>
              <a:rPr lang="en-GB" dirty="0">
                <a:latin typeface="Arial" panose="020B0604020202020204" pitchFamily="34" charset="0"/>
                <a:cs typeface="Arial" panose="020B0604020202020204" pitchFamily="34" charset="0"/>
              </a:rPr>
              <a:t>Many positive comments across the surveys</a:t>
            </a:r>
            <a:endParaRPr lang="en-GB" dirty="0">
              <a:effectLst/>
              <a:latin typeface="Arial" panose="020B0604020202020204" pitchFamily="34" charset="0"/>
              <a:ea typeface="Calibri" panose="020F0502020204030204" pitchFamily="34" charset="0"/>
            </a:endParaRPr>
          </a:p>
          <a:p>
            <a:pPr algn="l"/>
            <a:r>
              <a:rPr lang="en-GB" dirty="0">
                <a:effectLst/>
                <a:latin typeface="Arial" panose="020B0604020202020204" pitchFamily="34" charset="0"/>
                <a:ea typeface="Calibri" panose="020F0502020204030204" pitchFamily="34" charset="0"/>
              </a:rPr>
              <a:t>“Having face-to-face discussions … (in) personal academic tutorials, </a:t>
            </a:r>
            <a:r>
              <a:rPr lang="en-GB" b="1" dirty="0">
                <a:effectLst/>
                <a:latin typeface="Arial" panose="020B0604020202020204" pitchFamily="34" charset="0"/>
                <a:ea typeface="Calibri" panose="020F0502020204030204" pitchFamily="34" charset="0"/>
              </a:rPr>
              <a:t>helped me to understand myself more as a person</a:t>
            </a:r>
            <a:r>
              <a:rPr lang="en-GB" dirty="0">
                <a:effectLst/>
                <a:latin typeface="Arial" panose="020B0604020202020204" pitchFamily="34" charset="0"/>
                <a:ea typeface="Calibri" panose="020F0502020204030204" pitchFamily="34" charset="0"/>
              </a:rPr>
              <a:t>, </a:t>
            </a:r>
            <a:r>
              <a:rPr lang="en-GB" b="1" dirty="0">
                <a:effectLst/>
                <a:latin typeface="Arial" panose="020B0604020202020204" pitchFamily="34" charset="0"/>
                <a:ea typeface="Calibri" panose="020F0502020204030204" pitchFamily="34" charset="0"/>
              </a:rPr>
              <a:t>what I wanted out of the course</a:t>
            </a:r>
            <a:r>
              <a:rPr lang="en-GB" dirty="0">
                <a:effectLst/>
                <a:latin typeface="Arial" panose="020B0604020202020204" pitchFamily="34" charset="0"/>
                <a:ea typeface="Calibri" panose="020F0502020204030204" pitchFamily="34" charset="0"/>
              </a:rPr>
              <a:t>, </a:t>
            </a:r>
            <a:r>
              <a:rPr lang="en-GB" b="1" dirty="0">
                <a:effectLst/>
                <a:latin typeface="Arial" panose="020B0604020202020204" pitchFamily="34" charset="0"/>
                <a:ea typeface="Calibri" panose="020F0502020204030204" pitchFamily="34" charset="0"/>
              </a:rPr>
              <a:t>how I feel about the course</a:t>
            </a:r>
            <a:r>
              <a:rPr lang="en-GB" dirty="0">
                <a:effectLst/>
                <a:latin typeface="Arial" panose="020B0604020202020204" pitchFamily="34" charset="0"/>
                <a:ea typeface="Calibri" panose="020F0502020204030204" pitchFamily="34" charset="0"/>
              </a:rPr>
              <a:t>, etc”</a:t>
            </a:r>
          </a:p>
          <a:p>
            <a:pPr algn="l"/>
            <a:endParaRPr lang="en-GB" dirty="0">
              <a:effectLst/>
              <a:latin typeface="Arial" panose="020B0604020202020204" pitchFamily="34" charset="0"/>
              <a:ea typeface="Calibri" panose="020F0502020204030204" pitchFamily="34" charset="0"/>
            </a:endParaRPr>
          </a:p>
          <a:p>
            <a:pPr algn="l"/>
            <a:r>
              <a:rPr lang="en-GB" dirty="0">
                <a:effectLst/>
                <a:latin typeface="Arial" panose="020B0604020202020204" pitchFamily="34" charset="0"/>
                <a:ea typeface="Calibri" panose="020F0502020204030204" pitchFamily="34" charset="0"/>
              </a:rPr>
              <a:t>“I have the most wonderful personal tutor, X responds to emails timely, has always been available when I needed them the most, he/she makes out time for a one-to-one tutorial which is very helpful, and his/her </a:t>
            </a:r>
            <a:r>
              <a:rPr lang="en-GB" b="1" dirty="0">
                <a:effectLst/>
                <a:latin typeface="Arial" panose="020B0604020202020204" pitchFamily="34" charset="0"/>
                <a:ea typeface="Calibri" panose="020F0502020204030204" pitchFamily="34" charset="0"/>
              </a:rPr>
              <a:t>continuous support is immeasurable</a:t>
            </a:r>
            <a:r>
              <a:rPr lang="en-GB" dirty="0">
                <a:effectLst/>
                <a:latin typeface="Arial" panose="020B0604020202020204" pitchFamily="34" charset="0"/>
                <a:ea typeface="Calibri" panose="020F0502020204030204" pitchFamily="34" charset="0"/>
              </a:rPr>
              <a:t>. …</a:t>
            </a:r>
            <a:r>
              <a:rPr lang="en-GB" b="1" dirty="0">
                <a:effectLst/>
                <a:latin typeface="Arial" panose="020B0604020202020204" pitchFamily="34" charset="0"/>
                <a:ea typeface="Calibri" panose="020F0502020204030204" pitchFamily="34" charset="0"/>
              </a:rPr>
              <a:t>a perfect way to classify X is 'problem solving </a:t>
            </a:r>
            <a:r>
              <a:rPr lang="en-GB" dirty="0">
                <a:effectLst/>
                <a:latin typeface="Arial" panose="020B0604020202020204" pitchFamily="34" charset="0"/>
                <a:ea typeface="Calibri" panose="020F0502020204030204" pitchFamily="34" charset="0"/>
              </a:rPr>
              <a:t>‘”</a:t>
            </a:r>
            <a:endParaRPr lang="en-GB" dirty="0">
              <a:latin typeface="Arial" panose="020B0604020202020204" pitchFamily="34" charset="0"/>
              <a:cs typeface="Arial" panose="020B0604020202020204" pitchFamily="34" charset="0"/>
            </a:endParaRPr>
          </a:p>
          <a:p>
            <a:pPr algn="l"/>
            <a:endParaRPr lang="en-GB" sz="2000" b="1" dirty="0"/>
          </a:p>
        </p:txBody>
      </p:sp>
    </p:spTree>
    <p:extLst>
      <p:ext uri="{BB962C8B-B14F-4D97-AF65-F5344CB8AC3E}">
        <p14:creationId xmlns:p14="http://schemas.microsoft.com/office/powerpoint/2010/main" val="2702276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r>
              <a:rPr lang="en-GB" sz="3200" b="1" dirty="0"/>
              <a:t>Triangulating the data: student surveys and TEF feedback</a:t>
            </a: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400" b="1" dirty="0">
                <a:latin typeface="Arial" panose="020B0604020202020204" pitchFamily="34" charset="0"/>
                <a:cs typeface="Arial" panose="020B0604020202020204" pitchFamily="34" charset="0"/>
              </a:rPr>
              <a:t>TEF Panel statement: The University of Derby was awarded Gold in the 2023 TEF exercise</a:t>
            </a:r>
          </a:p>
          <a:p>
            <a:pPr algn="l"/>
            <a:endParaRPr lang="en-GB" sz="2400" b="1" dirty="0">
              <a:latin typeface="Arial" panose="020B0604020202020204" pitchFamily="34" charset="0"/>
              <a:cs typeface="Arial" panose="020B0604020202020204" pitchFamily="34" charset="0"/>
            </a:endParaRPr>
          </a:p>
          <a:p>
            <a:pPr algn="l"/>
            <a:r>
              <a:rPr lang="en-GB" sz="2400" i="1" dirty="0">
                <a:effectLst/>
                <a:latin typeface="Arial" panose="020B0604020202020204" pitchFamily="34" charset="0"/>
                <a:ea typeface="Cambria" panose="02040503050406030204" pitchFamily="18" charset="0"/>
                <a:cs typeface="Times New Roman" panose="02020603050405020304" pitchFamily="18" charset="0"/>
              </a:rPr>
              <a:t>“The evidence in the provider submission includes:</a:t>
            </a:r>
            <a:endParaRPr lang="en-GB" sz="2400" dirty="0">
              <a:effectLst/>
              <a:latin typeface="Arial" panose="020B0604020202020204" pitchFamily="34" charset="0"/>
              <a:ea typeface="Cambria" panose="02040503050406030204" pitchFamily="18" charset="0"/>
              <a:cs typeface="Times New Roman" panose="02020603050405020304" pitchFamily="18" charset="0"/>
            </a:endParaRPr>
          </a:p>
          <a:p>
            <a:pPr algn="l"/>
            <a:r>
              <a:rPr lang="en-GB" sz="2400" i="1" dirty="0">
                <a:effectLst/>
                <a:latin typeface="Arial" panose="020B0604020202020204" pitchFamily="34" charset="0"/>
                <a:ea typeface="Cambria" panose="02040503050406030204" pitchFamily="18" charset="0"/>
                <a:cs typeface="Times New Roman" panose="02020603050405020304" pitchFamily="18" charset="0"/>
              </a:rPr>
              <a:t>A robust approach to personal tutoring that supported students academically and contributed to the provider’s work on educational gain.</a:t>
            </a:r>
            <a:endParaRPr lang="en-GB" sz="2400" dirty="0">
              <a:effectLst/>
              <a:latin typeface="Arial" panose="020B0604020202020204" pitchFamily="34" charset="0"/>
              <a:ea typeface="Cambria" panose="02040503050406030204" pitchFamily="18" charset="0"/>
              <a:cs typeface="Times New Roman" panose="02020603050405020304" pitchFamily="18" charset="0"/>
            </a:endParaRPr>
          </a:p>
          <a:p>
            <a:pPr algn="l"/>
            <a:r>
              <a:rPr lang="en-GB" sz="2400" i="1" dirty="0">
                <a:effectLst/>
                <a:latin typeface="Arial" panose="020B0604020202020204" pitchFamily="34" charset="0"/>
                <a:ea typeface="Cambria" panose="02040503050406030204" pitchFamily="18" charset="0"/>
                <a:cs typeface="Times New Roman" panose="02020603050405020304" pitchFamily="18" charset="0"/>
              </a:rPr>
              <a:t>The provider submission highlighted the positive impact of its personal tutoring programme on continuation rates and its wider package of support set out in SO1 and SE5 above, which have assisted in </a:t>
            </a:r>
            <a:r>
              <a:rPr lang="en-GB" sz="2400" b="1" i="1" dirty="0">
                <a:effectLst/>
                <a:latin typeface="Arial" panose="020B0604020202020204" pitchFamily="34" charset="0"/>
                <a:ea typeface="Cambria" panose="02040503050406030204" pitchFamily="18" charset="0"/>
                <a:cs typeface="Times New Roman" panose="02020603050405020304" pitchFamily="18" charset="0"/>
              </a:rPr>
              <a:t>closing of continuation gaps for under-represented groups</a:t>
            </a:r>
            <a:r>
              <a:rPr lang="en-GB" sz="2400" i="1" dirty="0">
                <a:effectLst/>
                <a:latin typeface="Arial" panose="020B0604020202020204" pitchFamily="34" charset="0"/>
                <a:ea typeface="Cambria" panose="02040503050406030204" pitchFamily="18" charset="0"/>
                <a:cs typeface="Times New Roman" panose="02020603050405020304" pitchFamily="18" charset="0"/>
              </a:rPr>
              <a:t>.”</a:t>
            </a:r>
            <a:endParaRPr lang="en-GB" sz="2400" dirty="0">
              <a:effectLst/>
              <a:latin typeface="Arial" panose="020B0604020202020204" pitchFamily="34" charset="0"/>
              <a:ea typeface="Cambria" panose="02040503050406030204" pitchFamily="18" charset="0"/>
              <a:cs typeface="Times New Roman" panose="02020603050405020304" pitchFamily="18" charset="0"/>
            </a:endParaRPr>
          </a:p>
          <a:p>
            <a:pPr algn="l"/>
            <a:endParaRPr lang="en-GB" sz="2400" b="1" dirty="0">
              <a:latin typeface="Arial" panose="020B0604020202020204" pitchFamily="34" charset="0"/>
              <a:cs typeface="Arial" panose="020B0604020202020204" pitchFamily="34" charset="0"/>
            </a:endParaRPr>
          </a:p>
          <a:p>
            <a:pPr algn="l"/>
            <a:endParaRPr lang="en-GB" sz="2400" b="1" dirty="0"/>
          </a:p>
        </p:txBody>
      </p:sp>
    </p:spTree>
    <p:extLst>
      <p:ext uri="{BB962C8B-B14F-4D97-AF65-F5344CB8AC3E}">
        <p14:creationId xmlns:p14="http://schemas.microsoft.com/office/powerpoint/2010/main" val="1449881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b="1" dirty="0">
                <a:latin typeface="Arial" panose="020B0604020202020204" pitchFamily="34" charset="0"/>
                <a:cs typeface="Arial" panose="020B0604020202020204" pitchFamily="34" charset="0"/>
              </a:rPr>
              <a:t>Some conclusions</a:t>
            </a:r>
            <a:endParaRPr kumimoji="0" lang="en-GB"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sz="2400" dirty="0">
                <a:latin typeface="Arial" panose="020B0604020202020204" pitchFamily="34" charset="0"/>
                <a:cs typeface="Arial" panose="020B0604020202020204" pitchFamily="34" charset="0"/>
              </a:rPr>
              <a:t>A coaching approach appears to be a strategy to offer support with both personal and academic development, helping to embed student agency to develop autonomy and self-efficacy, impacting on assessment performance positively for some students in their perception. </a:t>
            </a:r>
          </a:p>
          <a:p>
            <a:pPr marL="342900" indent="-342900" algn="l">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400" dirty="0">
                <a:latin typeface="Arial" panose="020B0604020202020204" pitchFamily="34" charset="0"/>
                <a:cs typeface="Arial" panose="020B0604020202020204" pitchFamily="34" charset="0"/>
              </a:rPr>
              <a:t>CPD is needed to support tutors to develop and be invested in using a coaching approach (to build confidence, skills, consistency)</a:t>
            </a:r>
          </a:p>
          <a:p>
            <a:pPr marL="342900" indent="-342900" algn="l">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400" dirty="0">
                <a:latin typeface="Arial" panose="020B0604020202020204" pitchFamily="34" charset="0"/>
                <a:cs typeface="Arial" panose="020B0604020202020204" pitchFamily="34" charset="0"/>
              </a:rPr>
              <a:t>Students should know that this is the approach to expect so they understand and can participate with agency in that activity. </a:t>
            </a:r>
          </a:p>
          <a:p>
            <a:pPr marL="342900" indent="-342900" algn="l">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400" dirty="0">
                <a:latin typeface="Arial" panose="020B0604020202020204" pitchFamily="34" charset="0"/>
                <a:cs typeface="Arial" panose="020B0604020202020204" pitchFamily="34" charset="0"/>
              </a:rPr>
              <a:t>Coaching offers benefits of critical pedagogies related to agency, positioning, power relationships </a:t>
            </a:r>
          </a:p>
        </p:txBody>
      </p:sp>
    </p:spTree>
    <p:extLst>
      <p:ext uri="{BB962C8B-B14F-4D97-AF65-F5344CB8AC3E}">
        <p14:creationId xmlns:p14="http://schemas.microsoft.com/office/powerpoint/2010/main" val="2088531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ltLang="en-US" sz="3200" dirty="0"/>
              <a:t>Positioning coaching as critical pedagogy</a:t>
            </a:r>
            <a:endParaRPr kumimoji="0" lang="en-GB"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400" dirty="0">
                <a:latin typeface="Arial" panose="020B0604020202020204" pitchFamily="34" charset="0"/>
                <a:cs typeface="Arial" panose="020B0604020202020204" pitchFamily="34" charset="0"/>
              </a:rPr>
              <a:t>Approaches to coaching - Brockbank and McGill, 2006</a:t>
            </a:r>
          </a:p>
        </p:txBody>
      </p:sp>
      <p:graphicFrame>
        <p:nvGraphicFramePr>
          <p:cNvPr id="2" name="Table 1">
            <a:extLst>
              <a:ext uri="{FF2B5EF4-FFF2-40B4-BE49-F238E27FC236}">
                <a16:creationId xmlns:a16="http://schemas.microsoft.com/office/drawing/2014/main" id="{140C33C4-1259-9C63-122E-B24C3BF482F0}"/>
              </a:ext>
            </a:extLst>
          </p:cNvPr>
          <p:cNvGraphicFramePr>
            <a:graphicFrameLocks noGrp="1"/>
          </p:cNvGraphicFramePr>
          <p:nvPr>
            <p:extLst>
              <p:ext uri="{D42A27DB-BD31-4B8C-83A1-F6EECF244321}">
                <p14:modId xmlns:p14="http://schemas.microsoft.com/office/powerpoint/2010/main" val="686626964"/>
              </p:ext>
            </p:extLst>
          </p:nvPr>
        </p:nvGraphicFramePr>
        <p:xfrm>
          <a:off x="667398" y="2148840"/>
          <a:ext cx="10857204" cy="3108960"/>
        </p:xfrm>
        <a:graphic>
          <a:graphicData uri="http://schemas.openxmlformats.org/drawingml/2006/table">
            <a:tbl>
              <a:tblPr firstRow="1" bandRow="1">
                <a:tableStyleId>{5C22544A-7EE6-4342-B048-85BDC9FD1C3A}</a:tableStyleId>
              </a:tblPr>
              <a:tblGrid>
                <a:gridCol w="2500604">
                  <a:extLst>
                    <a:ext uri="{9D8B030D-6E8A-4147-A177-3AD203B41FA5}">
                      <a16:colId xmlns:a16="http://schemas.microsoft.com/office/drawing/2014/main" val="672189048"/>
                    </a:ext>
                  </a:extLst>
                </a:gridCol>
                <a:gridCol w="8356600">
                  <a:extLst>
                    <a:ext uri="{9D8B030D-6E8A-4147-A177-3AD203B41FA5}">
                      <a16:colId xmlns:a16="http://schemas.microsoft.com/office/drawing/2014/main" val="270222870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tx1"/>
                          </a:solidFill>
                          <a:latin typeface="+mn-lt"/>
                          <a:ea typeface="+mn-ea"/>
                          <a:cs typeface="+mn-cs"/>
                        </a:rPr>
                        <a:t>Functionalist approach</a:t>
                      </a:r>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tx1"/>
                          </a:solidFill>
                          <a:latin typeface="+mn-lt"/>
                          <a:ea typeface="+mn-ea"/>
                          <a:cs typeface="+mn-cs"/>
                        </a:rPr>
                        <a:t>Aims to improve individual performance to ensure efficient functioning of the status quo in an organisation or society</a:t>
                      </a:r>
                    </a:p>
                  </a:txBody>
                  <a:tcPr>
                    <a:solidFill>
                      <a:schemeClr val="bg2"/>
                    </a:solidFill>
                  </a:tcPr>
                </a:tc>
                <a:extLst>
                  <a:ext uri="{0D108BD9-81ED-4DB2-BD59-A6C34878D82A}">
                    <a16:rowId xmlns:a16="http://schemas.microsoft.com/office/drawing/2014/main" val="36184826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tx1"/>
                          </a:solidFill>
                          <a:latin typeface="+mn-lt"/>
                          <a:ea typeface="+mn-ea"/>
                          <a:cs typeface="+mn-cs"/>
                        </a:rPr>
                        <a:t>Engagement approach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tx1"/>
                          </a:solidFill>
                          <a:latin typeface="+mn-lt"/>
                          <a:ea typeface="+mn-ea"/>
                          <a:cs typeface="+mn-cs"/>
                        </a:rPr>
                        <a:t>Focuses on the development needs of the coachee as a way of engaging them in the culture of an organisation or society in order to maintain the status quo</a:t>
                      </a:r>
                    </a:p>
                  </a:txBody>
                  <a:tcPr/>
                </a:tc>
                <a:extLst>
                  <a:ext uri="{0D108BD9-81ED-4DB2-BD59-A6C34878D82A}">
                    <a16:rowId xmlns:a16="http://schemas.microsoft.com/office/drawing/2014/main" val="14479902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tx1"/>
                          </a:solidFill>
                          <a:highlight>
                            <a:srgbClr val="FFFF00"/>
                          </a:highlight>
                          <a:latin typeface="+mn-lt"/>
                          <a:ea typeface="+mn-ea"/>
                          <a:cs typeface="+mn-cs"/>
                        </a:rPr>
                        <a:t>Revolutionary approach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tx1"/>
                          </a:solidFill>
                          <a:highlight>
                            <a:srgbClr val="FFFF00"/>
                          </a:highlight>
                          <a:latin typeface="+mn-lt"/>
                          <a:ea typeface="+mn-ea"/>
                          <a:cs typeface="+mn-cs"/>
                        </a:rPr>
                        <a:t>Aiming to change society though coaching individuals to change their beliefs and behaviour</a:t>
                      </a:r>
                    </a:p>
                  </a:txBody>
                  <a:tcPr/>
                </a:tc>
                <a:extLst>
                  <a:ext uri="{0D108BD9-81ED-4DB2-BD59-A6C34878D82A}">
                    <a16:rowId xmlns:a16="http://schemas.microsoft.com/office/drawing/2014/main" val="37203256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tx1"/>
                          </a:solidFill>
                          <a:latin typeface="+mn-lt"/>
                          <a:ea typeface="+mn-ea"/>
                          <a:cs typeface="+mn-cs"/>
                        </a:rPr>
                        <a:t>Evolutionary approach</a:t>
                      </a:r>
                    </a:p>
                  </a:txBody>
                  <a:tcPr>
                    <a:solidFill>
                      <a:schemeClr val="tx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tx1"/>
                          </a:solidFill>
                          <a:latin typeface="+mn-lt"/>
                          <a:ea typeface="+mn-ea"/>
                          <a:cs typeface="+mn-cs"/>
                        </a:rPr>
                        <a:t>Focuses on the coachee’s subjective experience,</a:t>
                      </a:r>
                      <a:r>
                        <a:rPr lang="en-GB" sz="2000" b="0" kern="1200" dirty="0">
                          <a:solidFill>
                            <a:schemeClr val="tx1"/>
                          </a:solidFill>
                          <a:highlight>
                            <a:srgbClr val="FFFF00"/>
                          </a:highlight>
                          <a:latin typeface="+mn-lt"/>
                          <a:ea typeface="+mn-ea"/>
                          <a:cs typeface="+mn-cs"/>
                        </a:rPr>
                        <a:t> encourages responsibility for one’s own learning, </a:t>
                      </a:r>
                      <a:r>
                        <a:rPr lang="en-GB" sz="2000" b="0" kern="1200" dirty="0">
                          <a:solidFill>
                            <a:schemeClr val="tx1"/>
                          </a:solidFill>
                          <a:latin typeface="+mn-lt"/>
                          <a:ea typeface="+mn-ea"/>
                          <a:cs typeface="+mn-cs"/>
                        </a:rPr>
                        <a:t>and invites the coachee to challenge dominant norms and structures</a:t>
                      </a:r>
                    </a:p>
                  </a:txBody>
                  <a:tcPr>
                    <a:solidFill>
                      <a:schemeClr val="tx2">
                        <a:lumMod val="60000"/>
                        <a:lumOff val="40000"/>
                      </a:schemeClr>
                    </a:solidFill>
                  </a:tcPr>
                </a:tc>
                <a:extLst>
                  <a:ext uri="{0D108BD9-81ED-4DB2-BD59-A6C34878D82A}">
                    <a16:rowId xmlns:a16="http://schemas.microsoft.com/office/drawing/2014/main" val="3033599779"/>
                  </a:ext>
                </a:extLst>
              </a:tr>
            </a:tbl>
          </a:graphicData>
        </a:graphic>
      </p:graphicFrame>
    </p:spTree>
    <p:extLst>
      <p:ext uri="{BB962C8B-B14F-4D97-AF65-F5344CB8AC3E}">
        <p14:creationId xmlns:p14="http://schemas.microsoft.com/office/powerpoint/2010/main" val="1032928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ltLang="en-US" sz="3200" dirty="0">
                <a:latin typeface="Arial" panose="020B0604020202020204" pitchFamily="34" charset="0"/>
                <a:cs typeface="Arial" panose="020B0604020202020204" pitchFamily="34" charset="0"/>
              </a:rPr>
              <a:t>Critical pedagogies for social justice in HE</a:t>
            </a:r>
            <a:endParaRPr kumimoji="0" lang="en-GB"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Address social justice drivers in HE: awarding gaps, belonging and mattering, graduate outcomes and destinations</a:t>
            </a:r>
          </a:p>
          <a:p>
            <a:pPr algn="l"/>
            <a:endParaRPr lang="en-US" sz="2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Critical pedagogies offer approaches to address these, and to equip students with critical engagement with the structural and systemic challenges they face and that afflict society</a:t>
            </a:r>
          </a:p>
          <a:p>
            <a:pPr algn="l"/>
            <a:endParaRPr lang="en-US" sz="2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Critical pedagogy can be seen as an approach that is inherently political, but also inherently moral – authentic, inclusive, respectful, compassionate</a:t>
            </a:r>
          </a:p>
        </p:txBody>
      </p:sp>
    </p:spTree>
    <p:extLst>
      <p:ext uri="{BB962C8B-B14F-4D97-AF65-F5344CB8AC3E}">
        <p14:creationId xmlns:p14="http://schemas.microsoft.com/office/powerpoint/2010/main" val="2470193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ltLang="en-US" sz="3200" dirty="0">
                <a:latin typeface="Arial" panose="020B0604020202020204" pitchFamily="34" charset="0"/>
                <a:cs typeface="Arial" panose="020B0604020202020204" pitchFamily="34" charset="0"/>
              </a:rPr>
              <a:t>Extending coaching approaches as CP practice: implications and challenges</a:t>
            </a:r>
            <a:endParaRPr kumimoji="0" lang="en-GB"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mj-lt"/>
              <a:buAutoNum type="arabicPeriod"/>
            </a:pPr>
            <a:r>
              <a:rPr lang="en-US" sz="2400" dirty="0">
                <a:latin typeface="Arial" panose="020B0604020202020204" pitchFamily="34" charset="0"/>
                <a:cs typeface="Arial" panose="020B0604020202020204" pitchFamily="34" charset="0"/>
              </a:rPr>
              <a:t>Sustaining training for new intakes of academics who are tutors</a:t>
            </a:r>
          </a:p>
          <a:p>
            <a:pPr marL="457200" indent="-457200" algn="l">
              <a:buFont typeface="+mj-lt"/>
              <a:buAutoNum type="arabicPeriod"/>
            </a:pPr>
            <a:r>
              <a:rPr lang="en-US" sz="2400" dirty="0">
                <a:latin typeface="Arial" panose="020B0604020202020204" pitchFamily="34" charset="0"/>
                <a:cs typeface="Arial" panose="020B0604020202020204" pitchFamily="34" charset="0"/>
              </a:rPr>
              <a:t>Evaluating the impact of practice for groups not represented adequately in the research</a:t>
            </a:r>
          </a:p>
          <a:p>
            <a:pPr marL="457200" indent="-457200" algn="l">
              <a:buFont typeface="+mj-lt"/>
              <a:buAutoNum type="arabicPeriod"/>
            </a:pPr>
            <a:r>
              <a:rPr lang="en-US" sz="2400" dirty="0">
                <a:latin typeface="Arial" panose="020B0604020202020204" pitchFamily="34" charset="0"/>
                <a:cs typeface="Arial" panose="020B0604020202020204" pitchFamily="34" charset="0"/>
              </a:rPr>
              <a:t>Separating coaching practice from general tutoring practice for evaluation of impact</a:t>
            </a:r>
          </a:p>
          <a:p>
            <a:pPr marL="457200" indent="-457200" algn="l">
              <a:buFont typeface="+mj-lt"/>
              <a:buAutoNum type="arabicPeriod"/>
            </a:pPr>
            <a:r>
              <a:rPr lang="en-US" sz="2400" dirty="0">
                <a:latin typeface="Arial" panose="020B0604020202020204" pitchFamily="34" charset="0"/>
                <a:cs typeface="Arial" panose="020B0604020202020204" pitchFamily="34" charset="0"/>
              </a:rPr>
              <a:t>Developing and applying a framework for coaching as critical pedagogy (after Brockbank and McGill, 2006)</a:t>
            </a:r>
          </a:p>
          <a:p>
            <a:pPr marL="457200" indent="-457200" algn="l">
              <a:buFont typeface="+mj-lt"/>
              <a:buAutoNum type="arabicPeriod"/>
            </a:pPr>
            <a:r>
              <a:rPr lang="en-US" sz="2400" dirty="0">
                <a:latin typeface="Arial" panose="020B0604020202020204" pitchFamily="34" charset="0"/>
                <a:cs typeface="Arial" panose="020B0604020202020204" pitchFamily="34" charset="0"/>
              </a:rPr>
              <a:t>Managing ‘Pedagogies of Discomfort’ for tutors and students as we move to an evolutionary, critical pedagogy approach (</a:t>
            </a:r>
            <a:r>
              <a:rPr lang="en-US" sz="2400" dirty="0" err="1">
                <a:latin typeface="Arial" panose="020B0604020202020204" pitchFamily="34" charset="0"/>
                <a:cs typeface="Arial" panose="020B0604020202020204" pitchFamily="34" charset="0"/>
              </a:rPr>
              <a:t>Boler</a:t>
            </a:r>
            <a:r>
              <a:rPr lang="en-US" sz="2400" dirty="0">
                <a:latin typeface="Arial" panose="020B0604020202020204" pitchFamily="34" charset="0"/>
                <a:cs typeface="Arial" panose="020B0604020202020204" pitchFamily="34" charset="0"/>
              </a:rPr>
              <a:t>, 2017)</a:t>
            </a:r>
          </a:p>
        </p:txBody>
      </p:sp>
    </p:spTree>
    <p:extLst>
      <p:ext uri="{BB962C8B-B14F-4D97-AF65-F5344CB8AC3E}">
        <p14:creationId xmlns:p14="http://schemas.microsoft.com/office/powerpoint/2010/main" val="1328201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b="1" dirty="0">
                <a:latin typeface="Arial" panose="020B0604020202020204" pitchFamily="34" charset="0"/>
                <a:ea typeface="Calibri" panose="020F0502020204030204" pitchFamily="34" charset="0"/>
                <a:cs typeface="Arial" panose="020B0604020202020204" pitchFamily="34" charset="0"/>
              </a:rPr>
              <a:t>Next stage of research</a:t>
            </a:r>
            <a:endParaRPr kumimoji="0" lang="en-GB"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eaLnBrk="1" fontAlgn="auto" hangingPunct="1">
              <a:spcBef>
                <a:spcPts val="0"/>
              </a:spcBef>
              <a:spcAft>
                <a:spcPts val="0"/>
              </a:spcAft>
              <a:buFont typeface="+mj-lt"/>
              <a:buAutoNum type="arabicPeriod"/>
              <a:defRPr/>
            </a:pPr>
            <a:r>
              <a:rPr lang="en-GB" sz="2400" dirty="0">
                <a:latin typeface="Arial" panose="020B0604020202020204" pitchFamily="34" charset="0"/>
                <a:ea typeface="Calibri" panose="020F0502020204030204" pitchFamily="34" charset="0"/>
                <a:cs typeface="Arial" panose="020B0604020202020204" pitchFamily="34" charset="0"/>
              </a:rPr>
              <a:t>To apply coaching training rather than resources to the wider tutoring population at </a:t>
            </a:r>
            <a:r>
              <a:rPr lang="en-GB" sz="2400" dirty="0" err="1">
                <a:latin typeface="Arial" panose="020B0604020202020204" pitchFamily="34" charset="0"/>
                <a:ea typeface="Calibri" panose="020F0502020204030204" pitchFamily="34" charset="0"/>
                <a:cs typeface="Arial" panose="020B0604020202020204" pitchFamily="34" charset="0"/>
              </a:rPr>
              <a:t>UoD</a:t>
            </a:r>
            <a:endParaRPr lang="en-GB" sz="2400" dirty="0">
              <a:latin typeface="Arial" panose="020B0604020202020204" pitchFamily="34" charset="0"/>
              <a:ea typeface="Calibri" panose="020F0502020204030204" pitchFamily="34" charset="0"/>
              <a:cs typeface="Arial" panose="020B0604020202020204" pitchFamily="34" charset="0"/>
            </a:endParaRPr>
          </a:p>
          <a:p>
            <a:pPr marL="457200" indent="-457200" algn="l" eaLnBrk="1" fontAlgn="auto" hangingPunct="1">
              <a:spcBef>
                <a:spcPts val="0"/>
              </a:spcBef>
              <a:spcAft>
                <a:spcPts val="0"/>
              </a:spcAft>
              <a:buFont typeface="+mj-lt"/>
              <a:buAutoNum type="arabicPeriod"/>
              <a:defRPr/>
            </a:pPr>
            <a:endParaRPr lang="en-GB" sz="2400" dirty="0">
              <a:latin typeface="Arial" panose="020B0604020202020204" pitchFamily="34" charset="0"/>
              <a:ea typeface="Calibri" panose="020F0502020204030204" pitchFamily="34" charset="0"/>
              <a:cs typeface="Arial" panose="020B0604020202020204" pitchFamily="34" charset="0"/>
            </a:endParaRPr>
          </a:p>
          <a:p>
            <a:pPr marL="457200" indent="-457200" algn="l" eaLnBrk="1" fontAlgn="auto" hangingPunct="1">
              <a:spcBef>
                <a:spcPts val="0"/>
              </a:spcBef>
              <a:spcAft>
                <a:spcPts val="0"/>
              </a:spcAft>
              <a:buFont typeface="+mj-lt"/>
              <a:buAutoNum type="arabicPeriod"/>
              <a:defRPr/>
            </a:pPr>
            <a:r>
              <a:rPr lang="en-GB" sz="2400" dirty="0">
                <a:latin typeface="Arial" panose="020B0604020202020204" pitchFamily="34" charset="0"/>
                <a:ea typeface="Calibri" panose="020F0502020204030204" pitchFamily="34" charset="0"/>
                <a:cs typeface="Arial" panose="020B0604020202020204" pitchFamily="34" charset="0"/>
              </a:rPr>
              <a:t>Triangulate with external data from tutors who also undertake the training and evaluate the impact on their practices</a:t>
            </a:r>
          </a:p>
          <a:p>
            <a:pPr marL="457200" indent="-457200" algn="l" eaLnBrk="1" fontAlgn="auto" hangingPunct="1">
              <a:spcBef>
                <a:spcPts val="0"/>
              </a:spcBef>
              <a:spcAft>
                <a:spcPts val="0"/>
              </a:spcAft>
              <a:buFont typeface="+mj-lt"/>
              <a:buAutoNum type="arabicPeriod"/>
              <a:defRPr/>
            </a:pPr>
            <a:endParaRPr lang="en-GB" sz="2400" dirty="0">
              <a:latin typeface="Arial" panose="020B0604020202020204" pitchFamily="34" charset="0"/>
              <a:ea typeface="Calibri" panose="020F0502020204030204" pitchFamily="34" charset="0"/>
              <a:cs typeface="Arial" panose="020B0604020202020204" pitchFamily="34" charset="0"/>
            </a:endParaRPr>
          </a:p>
          <a:p>
            <a:pPr marL="457200" indent="-457200" algn="l" eaLnBrk="1" fontAlgn="auto" hangingPunct="1">
              <a:spcBef>
                <a:spcPts val="0"/>
              </a:spcBef>
              <a:spcAft>
                <a:spcPts val="0"/>
              </a:spcAft>
              <a:buFont typeface="+mj-lt"/>
              <a:buAutoNum type="arabicPeriod"/>
              <a:defRPr/>
            </a:pPr>
            <a:r>
              <a:rPr lang="en-GB" sz="2400" dirty="0">
                <a:latin typeface="Arial" panose="020B0604020202020204" pitchFamily="34" charset="0"/>
                <a:ea typeface="Calibri" panose="020F0502020204030204" pitchFamily="34" charset="0"/>
                <a:cs typeface="Arial" panose="020B0604020202020204" pitchFamily="34" charset="0"/>
              </a:rPr>
              <a:t>More representative student feedback population samples</a:t>
            </a:r>
          </a:p>
        </p:txBody>
      </p:sp>
    </p:spTree>
    <p:extLst>
      <p:ext uri="{BB962C8B-B14F-4D97-AF65-F5344CB8AC3E}">
        <p14:creationId xmlns:p14="http://schemas.microsoft.com/office/powerpoint/2010/main" val="2987968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algn="l" eaLnBrk="1" fontAlgn="auto" hangingPunct="1">
              <a:spcBef>
                <a:spcPts val="0"/>
              </a:spcBef>
              <a:spcAft>
                <a:spcPts val="0"/>
              </a:spcAft>
              <a:defRPr/>
            </a:pPr>
            <a:r>
              <a:rPr lang="en-GB" sz="3200" b="1" dirty="0">
                <a:latin typeface="Arial" panose="020B0604020202020204" pitchFamily="34" charset="0"/>
                <a:ea typeface="Calibri" panose="020F0502020204030204" pitchFamily="34" charset="0"/>
                <a:cs typeface="Arial" panose="020B0604020202020204" pitchFamily="34" charset="0"/>
              </a:rPr>
              <a:t>An invitation: participate in the training and research</a:t>
            </a: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5137579"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eaLnBrk="1" fontAlgn="auto" hangingPunct="1">
              <a:spcBef>
                <a:spcPts val="0"/>
              </a:spcBef>
              <a:spcAft>
                <a:spcPts val="0"/>
              </a:spcAft>
              <a:buFont typeface="Arial" panose="020B0604020202020204" pitchFamily="34" charset="0"/>
              <a:buChar char="•"/>
              <a:defRPr/>
            </a:pPr>
            <a:r>
              <a:rPr lang="en-GB" sz="2400" dirty="0">
                <a:latin typeface="Arial" panose="020B0604020202020204" pitchFamily="34" charset="0"/>
                <a:ea typeface="Calibri" panose="020F0502020204030204" pitchFamily="34" charset="0"/>
                <a:cs typeface="Arial" panose="020B0604020202020204" pitchFamily="34" charset="0"/>
              </a:rPr>
              <a:t>Coaching for tutoring/teaching in HE training programme</a:t>
            </a:r>
          </a:p>
          <a:p>
            <a:pPr marL="285750" indent="-285750" algn="l" eaLnBrk="1" fontAlgn="auto" hangingPunct="1">
              <a:spcBef>
                <a:spcPts val="0"/>
              </a:spcBef>
              <a:spcAft>
                <a:spcPts val="0"/>
              </a:spcAft>
              <a:buFont typeface="Arial" panose="020B0604020202020204" pitchFamily="34" charset="0"/>
              <a:buChar char="•"/>
              <a:defRPr/>
            </a:pPr>
            <a:endParaRPr lang="en-GB" sz="2400" dirty="0">
              <a:latin typeface="Arial" panose="020B0604020202020204" pitchFamily="34" charset="0"/>
              <a:ea typeface="Calibri" panose="020F0502020204030204" pitchFamily="34" charset="0"/>
              <a:cs typeface="Arial" panose="020B0604020202020204" pitchFamily="34" charset="0"/>
            </a:endParaRPr>
          </a:p>
          <a:p>
            <a:pPr marL="285750" indent="-285750" algn="l" eaLnBrk="1" fontAlgn="auto" hangingPunct="1">
              <a:spcBef>
                <a:spcPts val="0"/>
              </a:spcBef>
              <a:spcAft>
                <a:spcPts val="0"/>
              </a:spcAft>
              <a:buFont typeface="Arial" panose="020B0604020202020204" pitchFamily="34" charset="0"/>
              <a:buChar char="•"/>
              <a:defRPr/>
            </a:pPr>
            <a:r>
              <a:rPr lang="en-GB" sz="2400" dirty="0">
                <a:latin typeface="Arial" panose="020B0604020202020204" pitchFamily="34" charset="0"/>
                <a:ea typeface="Calibri" panose="020F0502020204030204" pitchFamily="34" charset="0"/>
                <a:cs typeface="Arial" panose="020B0604020202020204" pitchFamily="34" charset="0"/>
              </a:rPr>
              <a:t>Training, short interviews, journal of reflections on practice</a:t>
            </a:r>
          </a:p>
          <a:p>
            <a:pPr marL="285750" indent="-285750" algn="l" eaLnBrk="1" fontAlgn="auto" hangingPunct="1">
              <a:spcBef>
                <a:spcPts val="0"/>
              </a:spcBef>
              <a:spcAft>
                <a:spcPts val="0"/>
              </a:spcAft>
              <a:buFont typeface="Arial" panose="020B0604020202020204" pitchFamily="34" charset="0"/>
              <a:buChar char="•"/>
              <a:defRPr/>
            </a:pPr>
            <a:endParaRPr lang="en-GB" sz="2400" dirty="0">
              <a:latin typeface="Arial" panose="020B0604020202020204" pitchFamily="34" charset="0"/>
              <a:ea typeface="Calibri" panose="020F0502020204030204" pitchFamily="34" charset="0"/>
              <a:cs typeface="Arial" panose="020B0604020202020204" pitchFamily="34" charset="0"/>
            </a:endParaRPr>
          </a:p>
          <a:p>
            <a:pPr marL="285750" indent="-285750" algn="l" eaLnBrk="1" fontAlgn="auto" hangingPunct="1">
              <a:spcBef>
                <a:spcPts val="0"/>
              </a:spcBef>
              <a:spcAft>
                <a:spcPts val="0"/>
              </a:spcAft>
              <a:buFont typeface="Arial" panose="020B0604020202020204" pitchFamily="34" charset="0"/>
              <a:buChar char="•"/>
              <a:defRPr/>
            </a:pPr>
            <a:r>
              <a:rPr lang="en-GB" sz="2400" dirty="0">
                <a:latin typeface="Arial" panose="020B0604020202020204" pitchFamily="34" charset="0"/>
                <a:ea typeface="Calibri" panose="020F0502020204030204" pitchFamily="34" charset="0"/>
                <a:cs typeface="Arial" panose="020B0604020202020204" pitchFamily="34" charset="0"/>
                <a:hlinkClick r:id="rId3"/>
              </a:rPr>
              <a:t>Information sheet  </a:t>
            </a:r>
            <a:endParaRPr lang="en-GB" sz="2400" dirty="0">
              <a:latin typeface="Arial" panose="020B060402020202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3EEE05F-825F-A951-D2C5-0FAA0BAC4B4A}"/>
              </a:ext>
            </a:extLst>
          </p:cNvPr>
          <p:cNvPicPr>
            <a:picLocks noChangeAspect="1"/>
          </p:cNvPicPr>
          <p:nvPr/>
        </p:nvPicPr>
        <p:blipFill>
          <a:blip r:embed="rId4"/>
          <a:stretch>
            <a:fillRect/>
          </a:stretch>
        </p:blipFill>
        <p:spPr>
          <a:xfrm>
            <a:off x="6096000" y="1208699"/>
            <a:ext cx="4705004" cy="4656554"/>
          </a:xfrm>
          <a:prstGeom prst="rect">
            <a:avLst/>
          </a:prstGeom>
        </p:spPr>
      </p:pic>
    </p:spTree>
    <p:extLst>
      <p:ext uri="{BB962C8B-B14F-4D97-AF65-F5344CB8AC3E}">
        <p14:creationId xmlns:p14="http://schemas.microsoft.com/office/powerpoint/2010/main" val="2433477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42CA7E-4B1A-E6A0-0DFE-FC188418ED37}"/>
              </a:ext>
            </a:extLst>
          </p:cNvPr>
          <p:cNvSpPr txBox="1">
            <a:spLocks noGrp="1"/>
          </p:cNvSpPr>
          <p:nvPr>
            <p:ph type="title" idx="4294967295"/>
          </p:nvPr>
        </p:nvSpPr>
        <p:spPr>
          <a:xfrm>
            <a:off x="724916" y="1712450"/>
            <a:ext cx="5041402" cy="21975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tLang="en-US" sz="4000" b="1" dirty="0">
                <a:latin typeface="Arial" panose="020B0604020202020204" pitchFamily="34" charset="0"/>
                <a:cs typeface="Arial" panose="020B0604020202020204" pitchFamily="34" charset="0"/>
              </a:rPr>
              <a:t>Contact</a:t>
            </a:r>
            <a:br>
              <a:rPr lang="en-GB" altLang="en-US" sz="4000" b="1" dirty="0">
                <a:latin typeface="Arial" panose="020B0604020202020204" pitchFamily="34" charset="0"/>
                <a:cs typeface="Arial" panose="020B0604020202020204" pitchFamily="34" charset="0"/>
              </a:rPr>
            </a:br>
            <a:br>
              <a:rPr lang="en-GB" altLang="en-US" sz="4000" dirty="0">
                <a:latin typeface="Arial" panose="020B0604020202020204" pitchFamily="34" charset="0"/>
                <a:cs typeface="Arial" panose="020B0604020202020204" pitchFamily="34" charset="0"/>
              </a:rPr>
            </a:br>
            <a:r>
              <a:rPr lang="en-GB" altLang="en-US" sz="3600" dirty="0">
                <a:latin typeface="Arial" panose="020B0604020202020204" pitchFamily="34" charset="0"/>
                <a:cs typeface="Arial" panose="020B0604020202020204" pitchFamily="34" charset="0"/>
              </a:rPr>
              <a:t>Dr Melanie Pope </a:t>
            </a:r>
            <a:r>
              <a:rPr lang="en-GB" altLang="en-US" sz="3600" dirty="0">
                <a:latin typeface="Arial" panose="020B0604020202020204" pitchFamily="34" charset="0"/>
                <a:cs typeface="Arial" panose="020B0604020202020204" pitchFamily="34" charset="0"/>
                <a:hlinkClick r:id="rId3"/>
              </a:rPr>
              <a:t>m.pope@derby.ac.uk</a:t>
            </a:r>
            <a:r>
              <a:rPr lang="en-GB" altLang="en-US" sz="3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33203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ltLang="en-US" sz="3200" dirty="0"/>
              <a:t>Khalil Gibran – </a:t>
            </a:r>
            <a:r>
              <a:rPr lang="en-GB" altLang="en-US" sz="3200" i="1" dirty="0"/>
              <a:t>on Teaching</a:t>
            </a:r>
            <a:endParaRPr kumimoji="0" lang="en-GB"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11499" y="1100723"/>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1800" b="0" i="0" dirty="0">
                <a:solidFill>
                  <a:srgbClr val="000000"/>
                </a:solidFill>
                <a:effectLst/>
                <a:latin typeface="Arial" panose="020B0604020202020204" pitchFamily="34" charset="0"/>
                <a:cs typeface="Arial" panose="020B0604020202020204" pitchFamily="34" charset="0"/>
              </a:rPr>
              <a:t>Then said a teacher, Speak to us of </a:t>
            </a:r>
            <a:r>
              <a:rPr lang="en-US" sz="1800" b="1" i="1" dirty="0">
                <a:solidFill>
                  <a:srgbClr val="000000"/>
                </a:solidFill>
                <a:effectLst/>
                <a:latin typeface="Arial" panose="020B0604020202020204" pitchFamily="34" charset="0"/>
                <a:cs typeface="Arial" panose="020B0604020202020204" pitchFamily="34" charset="0"/>
              </a:rPr>
              <a:t>Teaching</a:t>
            </a:r>
            <a:r>
              <a:rPr lang="en-US" sz="1800" b="0" i="0" dirty="0">
                <a:solidFill>
                  <a:srgbClr val="000000"/>
                </a:solidFill>
                <a:effectLst/>
                <a:latin typeface="Arial" panose="020B0604020202020204" pitchFamily="34" charset="0"/>
                <a:cs typeface="Arial" panose="020B0604020202020204" pitchFamily="34" charset="0"/>
              </a:rPr>
              <a:t>.</a:t>
            </a:r>
          </a:p>
          <a:p>
            <a:pPr algn="just"/>
            <a:r>
              <a:rPr lang="en-US" sz="1800" b="0" i="0" dirty="0">
                <a:solidFill>
                  <a:srgbClr val="000000"/>
                </a:solidFill>
                <a:effectLst/>
                <a:latin typeface="Arial" panose="020B0604020202020204" pitchFamily="34" charset="0"/>
                <a:cs typeface="Arial" panose="020B0604020202020204" pitchFamily="34" charset="0"/>
              </a:rPr>
              <a:t>And he said:</a:t>
            </a:r>
          </a:p>
          <a:p>
            <a:pPr algn="just"/>
            <a:r>
              <a:rPr lang="en-US" sz="1800" b="0" i="0" dirty="0">
                <a:solidFill>
                  <a:srgbClr val="000000"/>
                </a:solidFill>
                <a:effectLst/>
                <a:latin typeface="Arial" panose="020B0604020202020204" pitchFamily="34" charset="0"/>
                <a:cs typeface="Arial" panose="020B0604020202020204" pitchFamily="34" charset="0"/>
              </a:rPr>
              <a:t>“No man can reveal to you aught but that which already lies half asleep in the dawning of your knowledge.</a:t>
            </a:r>
          </a:p>
          <a:p>
            <a:pPr algn="just"/>
            <a:r>
              <a:rPr lang="en-US" sz="1800" b="0" i="0" dirty="0">
                <a:solidFill>
                  <a:srgbClr val="000000"/>
                </a:solidFill>
                <a:effectLst/>
                <a:latin typeface="Arial" panose="020B0604020202020204" pitchFamily="34" charset="0"/>
                <a:cs typeface="Arial" panose="020B0604020202020204" pitchFamily="34" charset="0"/>
              </a:rPr>
              <a:t>The teacher who walks in the shadow of the temple, among his followers, gives not of his wisdom but rather of his faith and his lovingness.</a:t>
            </a:r>
          </a:p>
          <a:p>
            <a:pPr algn="just"/>
            <a:r>
              <a:rPr lang="en-US" sz="1800" b="0" i="0" dirty="0">
                <a:solidFill>
                  <a:srgbClr val="000000"/>
                </a:solidFill>
                <a:effectLst/>
                <a:latin typeface="Arial" panose="020B0604020202020204" pitchFamily="34" charset="0"/>
                <a:cs typeface="Arial" panose="020B0604020202020204" pitchFamily="34" charset="0"/>
              </a:rPr>
              <a:t>If he is indeed wise he does not bid you enter the house of his wisdom, but rather leads you to the threshold of your own mind.</a:t>
            </a:r>
          </a:p>
          <a:p>
            <a:pPr algn="just"/>
            <a:r>
              <a:rPr lang="en-US" sz="1800" b="0" i="0" dirty="0">
                <a:solidFill>
                  <a:srgbClr val="000000"/>
                </a:solidFill>
                <a:effectLst/>
                <a:latin typeface="Arial" panose="020B0604020202020204" pitchFamily="34" charset="0"/>
                <a:cs typeface="Arial" panose="020B0604020202020204" pitchFamily="34" charset="0"/>
              </a:rPr>
              <a:t>The astronomer may speak to you of his understanding of space, but he cannot give you his understanding.</a:t>
            </a:r>
          </a:p>
          <a:p>
            <a:pPr algn="just"/>
            <a:r>
              <a:rPr lang="en-US" sz="1800" b="0" i="0" dirty="0">
                <a:solidFill>
                  <a:srgbClr val="000000"/>
                </a:solidFill>
                <a:effectLst/>
                <a:latin typeface="Arial" panose="020B0604020202020204" pitchFamily="34" charset="0"/>
                <a:cs typeface="Arial" panose="020B0604020202020204" pitchFamily="34" charset="0"/>
              </a:rPr>
              <a:t>The musician may sing to you of the rhythm which is in all space, but he cannot give you the ear which arrests the rhythm nor the voice that echoes it</a:t>
            </a:r>
            <a:r>
              <a:rPr lang="en-US" sz="1800" b="0" i="0">
                <a:solidFill>
                  <a:srgbClr val="000000"/>
                </a:solidFill>
                <a:effectLst/>
                <a:latin typeface="Arial" panose="020B0604020202020204" pitchFamily="34" charset="0"/>
                <a:cs typeface="Arial" panose="020B0604020202020204" pitchFamily="34" charset="0"/>
              </a:rPr>
              <a:t>. </a:t>
            </a:r>
          </a:p>
          <a:p>
            <a:pPr algn="just"/>
            <a:r>
              <a:rPr lang="en-US" sz="1800" b="0" i="0">
                <a:solidFill>
                  <a:srgbClr val="000000"/>
                </a:solidFill>
                <a:effectLst/>
                <a:latin typeface="Arial" panose="020B0604020202020204" pitchFamily="34" charset="0"/>
                <a:cs typeface="Arial" panose="020B0604020202020204" pitchFamily="34" charset="0"/>
              </a:rPr>
              <a:t>And </a:t>
            </a:r>
            <a:r>
              <a:rPr lang="en-US" sz="1800" b="0" i="0" dirty="0">
                <a:solidFill>
                  <a:srgbClr val="000000"/>
                </a:solidFill>
                <a:effectLst/>
                <a:latin typeface="Arial" panose="020B0604020202020204" pitchFamily="34" charset="0"/>
                <a:cs typeface="Arial" panose="020B0604020202020204" pitchFamily="34" charset="0"/>
              </a:rPr>
              <a:t>he who is versed in the science of numbers can tell of the regions of weight and measure, but he cannot conduct you thither.</a:t>
            </a:r>
          </a:p>
          <a:p>
            <a:pPr algn="just"/>
            <a:r>
              <a:rPr lang="en-US" sz="1800" b="0" i="0" dirty="0">
                <a:solidFill>
                  <a:srgbClr val="000000"/>
                </a:solidFill>
                <a:effectLst/>
                <a:latin typeface="Arial" panose="020B0604020202020204" pitchFamily="34" charset="0"/>
                <a:cs typeface="Arial" panose="020B0604020202020204" pitchFamily="34" charset="0"/>
              </a:rPr>
              <a:t>For the vision of one man lends not its wings to another man.</a:t>
            </a:r>
          </a:p>
          <a:p>
            <a:pPr algn="just"/>
            <a:r>
              <a:rPr lang="en-US" sz="1800" b="0" i="0" dirty="0">
                <a:solidFill>
                  <a:srgbClr val="000000"/>
                </a:solidFill>
                <a:effectLst/>
                <a:latin typeface="Arial" panose="020B0604020202020204" pitchFamily="34" charset="0"/>
                <a:cs typeface="Arial" panose="020B0604020202020204" pitchFamily="34" charset="0"/>
              </a:rPr>
              <a:t>And even as each one of you stands alone in God’s knowledge, so must each one of you be alone in his knowledge of God and in his understanding of the earth.”</a:t>
            </a:r>
            <a:endParaRPr kumimoji="0" lang="en-GB" sz="18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7000"/>
              </a:lnSpc>
              <a:spcBef>
                <a:spcPts val="1000"/>
              </a:spcBef>
              <a:spcAft>
                <a:spcPts val="800"/>
              </a:spcAft>
              <a:buClrTx/>
              <a:buSzTx/>
              <a:buFont typeface="Arial" panose="020B0604020202020204" pitchFamily="34" charset="0"/>
              <a:buNone/>
              <a:tabLst/>
              <a:defRPr/>
            </a:pPr>
            <a:r>
              <a:rPr kumimoji="0" lang="en-GB" sz="18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(Gibran, 1923</a:t>
            </a:r>
            <a:r>
              <a:rPr kumimoji="0" lang="en-GB"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924048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ltLang="en-US" sz="3200" dirty="0"/>
              <a:t>Acknowledgements</a:t>
            </a:r>
            <a:endParaRPr kumimoji="0" lang="en-GB"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base" latinLnBrk="0" hangingPunct="1">
              <a:lnSpc>
                <a:spcPct val="107000"/>
              </a:lnSpc>
              <a:spcBef>
                <a:spcPts val="1000"/>
              </a:spcBef>
              <a:spcAft>
                <a:spcPts val="800"/>
              </a:spcAft>
              <a:buClrTx/>
              <a:buSzTx/>
              <a:buFont typeface="Arial" panose="020B0604020202020204" pitchFamily="34" charset="0"/>
              <a:buNone/>
              <a:tabLst/>
              <a:defRPr/>
            </a:pPr>
            <a:r>
              <a:rPr lang="en-GB" sz="2400" b="1"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Julie de-Witt-Baker</a:t>
            </a:r>
            <a:r>
              <a:rPr lang="en-GB" sz="24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 Senior Lecturer, University of Derby: my amazing colleague and champion of coaching in tutorials.</a:t>
            </a:r>
          </a:p>
          <a:p>
            <a:pPr marL="0" marR="0" lvl="0" indent="0" algn="l" defTabSz="914400" rtl="0" eaLnBrk="1" fontAlgn="base" latinLnBrk="0" hangingPunct="1">
              <a:lnSpc>
                <a:spcPct val="107000"/>
              </a:lnSpc>
              <a:spcBef>
                <a:spcPts val="1000"/>
              </a:spcBef>
              <a:spcAft>
                <a:spcPts val="800"/>
              </a:spcAft>
              <a:buClrTx/>
              <a:buSzTx/>
              <a:buFont typeface="Arial" panose="020B0604020202020204" pitchFamily="34" charset="0"/>
              <a:buNone/>
              <a:tabLst/>
              <a:defRPr/>
            </a:pPr>
            <a:r>
              <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Dr Gurnam Singh</a:t>
            </a:r>
            <a:r>
              <a:rPr kumimoji="0" lang="en-GB"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Emeritus Associate Professor, University of Warwick, for </a:t>
            </a:r>
            <a:r>
              <a:rPr lang="en-GB" sz="24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past collaboration on Critical Pedagogy and for introducing me to the writings of Khalil Gibran, bringing poetry back into the struggle for social justice.</a:t>
            </a:r>
            <a:endParaRPr kumimoji="0" lang="en-GB"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3051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ltLang="en-US" sz="3200" dirty="0">
                <a:latin typeface="Arial" panose="020B0604020202020204" pitchFamily="34" charset="0"/>
                <a:cs typeface="Arial" panose="020B0604020202020204" pitchFamily="34" charset="0"/>
              </a:rPr>
              <a:t>References</a:t>
            </a:r>
            <a:endParaRPr kumimoji="0" lang="en-GB"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400" kern="100" dirty="0">
                <a:effectLst/>
                <a:latin typeface="Arial" panose="020B0604020202020204" pitchFamily="34" charset="0"/>
                <a:ea typeface="Calibri" panose="020F0502020204030204" pitchFamily="34" charset="0"/>
                <a:cs typeface="Arial" panose="020B0604020202020204" pitchFamily="34" charset="0"/>
              </a:rPr>
              <a:t>Biggs, J. (1999) </a:t>
            </a:r>
            <a:r>
              <a:rPr lang="en-GB" sz="1400" i="1" kern="100" dirty="0">
                <a:effectLst/>
                <a:latin typeface="Arial" panose="020B0604020202020204" pitchFamily="34" charset="0"/>
                <a:ea typeface="Calibri" panose="020F0502020204030204" pitchFamily="34" charset="0"/>
                <a:cs typeface="Arial" panose="020B0604020202020204" pitchFamily="34" charset="0"/>
              </a:rPr>
              <a:t>Teaching for Quality Learning at University: what the student does.</a:t>
            </a:r>
            <a:r>
              <a:rPr lang="en-GB" sz="1400" kern="100" dirty="0">
                <a:effectLst/>
                <a:latin typeface="Arial" panose="020B0604020202020204" pitchFamily="34" charset="0"/>
                <a:ea typeface="Calibri" panose="020F0502020204030204" pitchFamily="34" charset="0"/>
                <a:cs typeface="Arial" panose="020B0604020202020204" pitchFamily="34" charset="0"/>
              </a:rPr>
              <a:t> Buckingham: The Society for Research into Higher Education and Open University Press. </a:t>
            </a:r>
          </a:p>
          <a:p>
            <a:pPr algn="l">
              <a:lnSpc>
                <a:spcPct val="100000"/>
              </a:lnSpc>
            </a:pPr>
            <a:r>
              <a:rPr lang="en-GB" sz="1400" kern="100" dirty="0" err="1">
                <a:effectLst/>
                <a:latin typeface="Arial" panose="020B0604020202020204" pitchFamily="34" charset="0"/>
                <a:ea typeface="Calibri" panose="020F0502020204030204" pitchFamily="34" charset="0"/>
                <a:cs typeface="Arial" panose="020B0604020202020204" pitchFamily="34" charset="0"/>
              </a:rPr>
              <a:t>Boler</a:t>
            </a:r>
            <a:r>
              <a:rPr lang="en-GB" sz="1400" kern="100" dirty="0">
                <a:effectLst/>
                <a:latin typeface="Arial" panose="020B0604020202020204" pitchFamily="34" charset="0"/>
                <a:ea typeface="Calibri" panose="020F0502020204030204" pitchFamily="34" charset="0"/>
                <a:cs typeface="Arial" panose="020B0604020202020204" pitchFamily="34" charset="0"/>
              </a:rPr>
              <a:t>, M. (2017). Pedagogies of Discomfort: inviting emotions and affect into educational change.  </a:t>
            </a:r>
            <a:r>
              <a:rPr lang="en-GB" sz="1400" i="1" kern="100" dirty="0">
                <a:effectLst/>
                <a:latin typeface="Arial" panose="020B0604020202020204" pitchFamily="34" charset="0"/>
                <a:ea typeface="Calibri" panose="020F0502020204030204" pitchFamily="34" charset="0"/>
                <a:cs typeface="Arial" panose="020B0604020202020204" pitchFamily="34" charset="0"/>
              </a:rPr>
              <a:t>Discomfort Zone: negotiating tensions and cultivating belonging in diverse college classrooms in Quebec Conference Proceedings. </a:t>
            </a:r>
            <a:r>
              <a:rPr lang="en-GB" sz="1400" kern="100" dirty="0">
                <a:effectLst/>
                <a:latin typeface="Arial" panose="020B0604020202020204" pitchFamily="34" charset="0"/>
                <a:ea typeface="Calibri" panose="020F0502020204030204" pitchFamily="34" charset="0"/>
                <a:cs typeface="Arial" panose="020B0604020202020204" pitchFamily="34" charset="0"/>
              </a:rPr>
              <a:t>Quebec: Critical Diversity in Higher Education Research Team. </a:t>
            </a:r>
          </a:p>
          <a:p>
            <a:pPr algn="l">
              <a:lnSpc>
                <a:spcPct val="100000"/>
              </a:lnSpc>
            </a:pPr>
            <a:r>
              <a:rPr lang="en-GB" sz="1400" kern="100" dirty="0">
                <a:latin typeface="Arial" panose="020B0604020202020204" pitchFamily="34" charset="0"/>
                <a:ea typeface="Calibri" panose="020F0502020204030204" pitchFamily="34" charset="0"/>
                <a:cs typeface="Arial" panose="020B0604020202020204" pitchFamily="34" charset="0"/>
              </a:rPr>
              <a:t>Brockbank, A. &amp; McGill, I. (2006). </a:t>
            </a:r>
            <a:r>
              <a:rPr lang="en-GB" sz="1400" i="1" kern="100" dirty="0">
                <a:latin typeface="Arial" panose="020B0604020202020204" pitchFamily="34" charset="0"/>
                <a:ea typeface="Calibri" panose="020F0502020204030204" pitchFamily="34" charset="0"/>
                <a:cs typeface="Arial" panose="020B0604020202020204" pitchFamily="34" charset="0"/>
              </a:rPr>
              <a:t>Facilitating Reflective Learning through Mentoring and Coaching</a:t>
            </a:r>
            <a:r>
              <a:rPr lang="en-GB" sz="1400" kern="100" dirty="0">
                <a:latin typeface="Arial" panose="020B0604020202020204" pitchFamily="34" charset="0"/>
                <a:ea typeface="Calibri" panose="020F0502020204030204" pitchFamily="34" charset="0"/>
                <a:cs typeface="Arial" panose="020B0604020202020204" pitchFamily="34" charset="0"/>
              </a:rPr>
              <a:t>. London: Kogan Page. </a:t>
            </a:r>
            <a:endParaRPr lang="en-GB" sz="1400" kern="100" dirty="0">
              <a:effectLst/>
              <a:latin typeface="Arial" panose="020B0604020202020204" pitchFamily="34" charset="0"/>
              <a:ea typeface="Calibri" panose="020F0502020204030204" pitchFamily="34" charset="0"/>
              <a:cs typeface="Arial" panose="020B0604020202020204" pitchFamily="34" charset="0"/>
            </a:endParaRPr>
          </a:p>
          <a:p>
            <a:pPr algn="l">
              <a:lnSpc>
                <a:spcPct val="100000"/>
              </a:lnSpc>
            </a:pPr>
            <a:r>
              <a:rPr lang="en-GB" sz="1400" kern="100" dirty="0">
                <a:effectLst/>
                <a:latin typeface="Arial" panose="020B0604020202020204" pitchFamily="34" charset="0"/>
                <a:ea typeface="Calibri" panose="020F0502020204030204" pitchFamily="34" charset="0"/>
                <a:cs typeface="Arial" panose="020B0604020202020204" pitchFamily="34" charset="0"/>
              </a:rPr>
              <a:t>Freire, (1970).  </a:t>
            </a:r>
            <a:r>
              <a:rPr lang="en-GB" sz="1400" i="1" kern="100" dirty="0">
                <a:effectLst/>
                <a:latin typeface="Arial" panose="020B0604020202020204" pitchFamily="34" charset="0"/>
                <a:ea typeface="Calibri" panose="020F0502020204030204" pitchFamily="34" charset="0"/>
                <a:cs typeface="Arial" panose="020B0604020202020204" pitchFamily="34" charset="0"/>
              </a:rPr>
              <a:t>Pedagogy of the Oppressed. </a:t>
            </a:r>
            <a:r>
              <a:rPr lang="en-GB" sz="1400" kern="100" dirty="0">
                <a:effectLst/>
                <a:latin typeface="Arial" panose="020B0604020202020204" pitchFamily="34" charset="0"/>
                <a:ea typeface="Calibri" panose="020F0502020204030204" pitchFamily="34" charset="0"/>
                <a:cs typeface="Arial" panose="020B0604020202020204" pitchFamily="34" charset="0"/>
              </a:rPr>
              <a:t>New York: Continuum.</a:t>
            </a:r>
          </a:p>
          <a:p>
            <a:pPr algn="l">
              <a:lnSpc>
                <a:spcPct val="100000"/>
              </a:lnSpc>
            </a:pPr>
            <a:r>
              <a:rPr lang="en-GB" sz="1400" kern="100" dirty="0">
                <a:effectLst/>
                <a:latin typeface="Arial" panose="020B0604020202020204" pitchFamily="34" charset="0"/>
                <a:ea typeface="Calibri" panose="020F0502020204030204" pitchFamily="34" charset="0"/>
                <a:cs typeface="Arial" panose="020B0604020202020204" pitchFamily="34" charset="0"/>
              </a:rPr>
              <a:t>Gibran, K. (1923) </a:t>
            </a:r>
            <a:r>
              <a:rPr lang="en-GB" sz="1400" i="1" kern="100" dirty="0">
                <a:effectLst/>
                <a:latin typeface="Arial" panose="020B0604020202020204" pitchFamily="34" charset="0"/>
                <a:ea typeface="Calibri" panose="020F0502020204030204" pitchFamily="34" charset="0"/>
                <a:cs typeface="Arial" panose="020B0604020202020204" pitchFamily="34" charset="0"/>
              </a:rPr>
              <a:t>The Prophet. </a:t>
            </a:r>
            <a:r>
              <a:rPr lang="en-GB" sz="1400" kern="100" dirty="0">
                <a:effectLst/>
                <a:latin typeface="Arial" panose="020B0604020202020204" pitchFamily="34" charset="0"/>
                <a:ea typeface="Calibri" panose="020F0502020204030204" pitchFamily="34" charset="0"/>
                <a:cs typeface="Arial" panose="020B0604020202020204" pitchFamily="34" charset="0"/>
              </a:rPr>
              <a:t>New York: Alfred A. Knopf Inc.</a:t>
            </a:r>
          </a:p>
          <a:p>
            <a:pPr algn="l">
              <a:lnSpc>
                <a:spcPct val="100000"/>
              </a:lnSpc>
            </a:pPr>
            <a:r>
              <a:rPr lang="en-GB" sz="1400" kern="100" dirty="0">
                <a:effectLst/>
                <a:latin typeface="Arial" panose="020B0604020202020204" pitchFamily="34" charset="0"/>
                <a:ea typeface="Calibri" panose="020F0502020204030204" pitchFamily="34" charset="0"/>
                <a:cs typeface="Arial" panose="020B0604020202020204" pitchFamily="34" charset="0"/>
              </a:rPr>
              <a:t>Green, B. and Lee, A. (1995) Theorising postgraduate pedagogy. </a:t>
            </a:r>
            <a:r>
              <a:rPr lang="en-GB" sz="1400" i="1" kern="100" dirty="0">
                <a:effectLst/>
                <a:latin typeface="Arial" panose="020B0604020202020204" pitchFamily="34" charset="0"/>
                <a:ea typeface="Calibri" panose="020F0502020204030204" pitchFamily="34" charset="0"/>
                <a:cs typeface="Arial" panose="020B0604020202020204" pitchFamily="34" charset="0"/>
              </a:rPr>
              <a:t>Australian Universities Review</a:t>
            </a:r>
            <a:r>
              <a:rPr lang="en-GB" sz="1400" kern="100" dirty="0">
                <a:effectLst/>
                <a:latin typeface="Arial" panose="020B0604020202020204" pitchFamily="34" charset="0"/>
                <a:ea typeface="Calibri" panose="020F0502020204030204" pitchFamily="34" charset="0"/>
                <a:cs typeface="Arial" panose="020B0604020202020204" pitchFamily="34" charset="0"/>
              </a:rPr>
              <a:t>; 38 (2) p.40-45; 1995. Southbank, VIC: National Tertiary Education Union (NTEU), 38(2), pp. 40–45. </a:t>
            </a:r>
            <a:r>
              <a:rPr lang="en-GB"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https://search.informit.org/doi/10.3316/aeipt.71874</a:t>
            </a:r>
            <a:r>
              <a:rPr lang="en-GB" sz="1400" kern="100" dirty="0">
                <a:effectLst/>
                <a:latin typeface="Arial" panose="020B0604020202020204" pitchFamily="34" charset="0"/>
                <a:ea typeface="Calibri" panose="020F0502020204030204" pitchFamily="34" charset="0"/>
                <a:cs typeface="Arial" panose="020B0604020202020204" pitchFamily="34" charset="0"/>
              </a:rPr>
              <a:t>. (accessed 28/02/24)</a:t>
            </a:r>
          </a:p>
          <a:p>
            <a:pPr algn="l">
              <a:lnSpc>
                <a:spcPct val="100000"/>
              </a:lnSpc>
            </a:pPr>
            <a:r>
              <a:rPr lang="en-GB" sz="1400" kern="100" dirty="0" err="1">
                <a:solidFill>
                  <a:srgbClr val="222222"/>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Klemenčič</a:t>
            </a:r>
            <a:r>
              <a:rPr lang="en-GB" sz="1400" kern="100" dirty="0">
                <a:solidFill>
                  <a:srgbClr val="222222"/>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 M., 2015. What is student agency? An ontological exploration in the context of research on student engagement. </a:t>
            </a:r>
            <a:r>
              <a:rPr lang="en-GB" sz="1400" i="1" kern="100" dirty="0">
                <a:solidFill>
                  <a:srgbClr val="222222"/>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Student engagement in Europe: Society, higher education and student governance</a:t>
            </a:r>
            <a:r>
              <a:rPr lang="en-GB" sz="1400" kern="100" dirty="0">
                <a:solidFill>
                  <a:srgbClr val="222222"/>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 </a:t>
            </a:r>
            <a:r>
              <a:rPr lang="en-GB" sz="1400" i="1" kern="100" dirty="0">
                <a:solidFill>
                  <a:srgbClr val="222222"/>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11</a:t>
            </a:r>
            <a:r>
              <a:rPr lang="en-GB" sz="1400" kern="100" dirty="0">
                <a:solidFill>
                  <a:srgbClr val="222222"/>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 p.29.</a:t>
            </a:r>
            <a:endParaRPr lang="en-GB" sz="1400" kern="100" dirty="0">
              <a:effectLst/>
              <a:latin typeface="Arial" panose="020B0604020202020204" pitchFamily="34" charset="0"/>
              <a:ea typeface="Calibri" panose="020F0502020204030204" pitchFamily="34" charset="0"/>
              <a:cs typeface="Arial" panose="020B0604020202020204" pitchFamily="34" charset="0"/>
            </a:endParaRPr>
          </a:p>
          <a:p>
            <a:pPr algn="l">
              <a:lnSpc>
                <a:spcPct val="100000"/>
              </a:lnSpc>
            </a:pPr>
            <a:r>
              <a:rPr lang="en-GB" sz="1400" kern="100" dirty="0">
                <a:effectLst/>
                <a:latin typeface="Arial" panose="020B0604020202020204" pitchFamily="34" charset="0"/>
                <a:ea typeface="Calibri" panose="020F0502020204030204" pitchFamily="34" charset="0"/>
                <a:cs typeface="Arial" panose="020B0604020202020204" pitchFamily="34" charset="0"/>
              </a:rPr>
              <a:t>Kline, N. (1999).  </a:t>
            </a:r>
            <a:r>
              <a:rPr lang="en-GB" sz="1400" i="1" kern="100" dirty="0">
                <a:effectLst/>
                <a:latin typeface="Arial" panose="020B0604020202020204" pitchFamily="34" charset="0"/>
                <a:ea typeface="Calibri" panose="020F0502020204030204" pitchFamily="34" charset="0"/>
                <a:cs typeface="Arial" panose="020B0604020202020204" pitchFamily="34" charset="0"/>
              </a:rPr>
              <a:t>Time to Think: listening to ignite the human mind</a:t>
            </a:r>
            <a:r>
              <a:rPr lang="en-GB" sz="1400" kern="100" dirty="0">
                <a:effectLst/>
                <a:latin typeface="Arial" panose="020B0604020202020204" pitchFamily="34" charset="0"/>
                <a:ea typeface="Calibri" panose="020F0502020204030204" pitchFamily="34" charset="0"/>
                <a:cs typeface="Arial" panose="020B0604020202020204" pitchFamily="34" charset="0"/>
              </a:rPr>
              <a:t>. United Kingdom: Octopus.</a:t>
            </a:r>
          </a:p>
          <a:p>
            <a:pPr algn="l">
              <a:lnSpc>
                <a:spcPct val="100000"/>
              </a:lnSpc>
            </a:pPr>
            <a:r>
              <a:rPr lang="en-GB" sz="1400" kern="100" dirty="0">
                <a:effectLst/>
                <a:latin typeface="Arial" panose="020B0604020202020204" pitchFamily="34" charset="0"/>
                <a:ea typeface="Calibri" panose="020F0502020204030204" pitchFamily="34" charset="0"/>
                <a:cs typeface="Arial" panose="020B0604020202020204" pitchFamily="34" charset="0"/>
              </a:rPr>
              <a:t>Kline, N. (2015). </a:t>
            </a:r>
            <a:r>
              <a:rPr lang="en-GB" sz="1400" kern="100" dirty="0">
                <a:latin typeface="Arial" panose="020B0604020202020204" pitchFamily="34" charset="0"/>
                <a:ea typeface="Calibri" panose="020F0502020204030204" pitchFamily="34" charset="0"/>
                <a:cs typeface="Arial" panose="020B0604020202020204" pitchFamily="34" charset="0"/>
              </a:rPr>
              <a:t>More Time to Think: the power of independent thinking. London: Cassell.</a:t>
            </a:r>
            <a:endParaRPr lang="en-GB" sz="1400" kern="100" dirty="0">
              <a:effectLst/>
              <a:latin typeface="Arial" panose="020B0604020202020204" pitchFamily="34" charset="0"/>
              <a:ea typeface="Calibri" panose="020F0502020204030204" pitchFamily="34" charset="0"/>
              <a:cs typeface="Arial" panose="020B0604020202020204" pitchFamily="34" charset="0"/>
            </a:endParaRPr>
          </a:p>
          <a:p>
            <a:pPr algn="l">
              <a:lnSpc>
                <a:spcPct val="100000"/>
              </a:lnSpc>
            </a:pPr>
            <a:r>
              <a:rPr lang="en-GB" sz="1400" kern="100" dirty="0">
                <a:effectLst/>
                <a:latin typeface="Arial" panose="020B0604020202020204" pitchFamily="34" charset="0"/>
                <a:ea typeface="Calibri" panose="020F0502020204030204" pitchFamily="34" charset="0"/>
                <a:cs typeface="Arial" panose="020B0604020202020204" pitchFamily="34" charset="0"/>
              </a:rPr>
              <a:t>The Quality Assurance Agency for Higher Education (2024). </a:t>
            </a:r>
            <a:r>
              <a:rPr lang="en-GB" sz="1400" i="1" kern="100" dirty="0">
                <a:effectLst/>
                <a:latin typeface="Arial" panose="020B0604020202020204" pitchFamily="34" charset="0"/>
                <a:ea typeface="Calibri" panose="020F0502020204030204" pitchFamily="34" charset="0"/>
                <a:cs typeface="Arial" panose="020B0604020202020204" pitchFamily="34" charset="0"/>
              </a:rPr>
              <a:t>The Frameworks for Higher Education Qualifications of UK Degree-Awarding Bodies </a:t>
            </a:r>
            <a:r>
              <a:rPr lang="en-GB" sz="1400" kern="100" dirty="0">
                <a:effectLst/>
                <a:latin typeface="Arial" panose="020B0604020202020204" pitchFamily="34" charset="0"/>
                <a:ea typeface="Calibri" panose="020F0502020204030204" pitchFamily="34" charset="0"/>
                <a:cs typeface="Arial" panose="020B0604020202020204" pitchFamily="34" charset="0"/>
              </a:rPr>
              <a:t>(2</a:t>
            </a:r>
            <a:r>
              <a:rPr lang="en-GB" sz="1400" kern="100" baseline="30000" dirty="0">
                <a:effectLst/>
                <a:latin typeface="Arial" panose="020B0604020202020204" pitchFamily="34" charset="0"/>
                <a:ea typeface="Calibri" panose="020F0502020204030204" pitchFamily="34" charset="0"/>
                <a:cs typeface="Arial" panose="020B0604020202020204" pitchFamily="34" charset="0"/>
              </a:rPr>
              <a:t>nd</a:t>
            </a:r>
            <a:r>
              <a:rPr lang="en-GB" sz="1400" kern="100" dirty="0">
                <a:effectLst/>
                <a:latin typeface="Arial" panose="020B0604020202020204" pitchFamily="34" charset="0"/>
                <a:ea typeface="Calibri" panose="020F0502020204030204" pitchFamily="34" charset="0"/>
                <a:cs typeface="Arial" panose="020B0604020202020204" pitchFamily="34" charset="0"/>
              </a:rPr>
              <a:t> ed.). Gloucester: The Quality Assurance Agency for Higher Education.</a:t>
            </a:r>
          </a:p>
          <a:p>
            <a:pPr algn="l">
              <a:lnSpc>
                <a:spcPct val="100000"/>
              </a:lnSpc>
            </a:pPr>
            <a:r>
              <a:rPr lang="en-GB" sz="1400" kern="100" dirty="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Van </a:t>
            </a:r>
            <a:r>
              <a:rPr lang="en-GB" sz="1400" kern="100" dirty="0" err="1">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Nieuwerburgh</a:t>
            </a:r>
            <a:r>
              <a:rPr lang="en-GB" sz="1400" kern="100" dirty="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 C. (ed.) (2018) </a:t>
            </a:r>
            <a:r>
              <a:rPr lang="en-GB" sz="1400" i="1" kern="100" dirty="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Coaching in Professional Contexts.</a:t>
            </a:r>
            <a:r>
              <a:rPr lang="en-GB" sz="1400" kern="100" dirty="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 London: Sage Publications Ltd. </a:t>
            </a:r>
            <a:endParaRPr lang="en-GB" sz="1400" kern="100" dirty="0">
              <a:effectLst/>
              <a:latin typeface="Arial" panose="020B0604020202020204" pitchFamily="34" charset="0"/>
              <a:ea typeface="Calibri" panose="020F0502020204030204" pitchFamily="34" charset="0"/>
              <a:cs typeface="Arial" panose="020B0604020202020204" pitchFamily="34" charset="0"/>
            </a:endParaRPr>
          </a:p>
          <a:p>
            <a:pPr algn="l">
              <a:lnSpc>
                <a:spcPct val="100000"/>
              </a:lnSpc>
              <a:spcAft>
                <a:spcPts val="800"/>
              </a:spcAft>
            </a:pPr>
            <a:endParaRPr lang="en-GB" sz="14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035256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E1A9E7-D31C-1DF4-E8B0-AEE2046B14C2}"/>
              </a:ext>
            </a:extLst>
          </p:cNvPr>
          <p:cNvSpPr>
            <a:spLocks noGrp="1"/>
          </p:cNvSpPr>
          <p:nvPr>
            <p:ph type="title" idx="4294967295"/>
          </p:nvPr>
        </p:nvSpPr>
        <p:spPr>
          <a:xfrm>
            <a:off x="23446" y="-281547"/>
            <a:ext cx="797169" cy="258099"/>
          </a:xfrm>
          <a:prstGeom prst="rect">
            <a:avLst/>
          </a:prstGeom>
        </p:spPr>
        <p:txBody>
          <a:bodyPr/>
          <a:lstStyle/>
          <a:p>
            <a:r>
              <a:rPr lang="en-US" sz="1100" b="1" dirty="0"/>
              <a:t>End Slide</a:t>
            </a:r>
          </a:p>
        </p:txBody>
      </p:sp>
      <p:sp>
        <p:nvSpPr>
          <p:cNvPr id="2" name="TextBox 1">
            <a:extLst>
              <a:ext uri="{FF2B5EF4-FFF2-40B4-BE49-F238E27FC236}">
                <a16:creationId xmlns:a16="http://schemas.microsoft.com/office/drawing/2014/main" id="{32F33316-8273-4E46-B90C-4545810CEEA1}"/>
              </a:ext>
            </a:extLst>
          </p:cNvPr>
          <p:cNvSpPr txBox="1"/>
          <p:nvPr/>
        </p:nvSpPr>
        <p:spPr>
          <a:xfrm>
            <a:off x="8643416" y="303658"/>
            <a:ext cx="3254584" cy="413255"/>
          </a:xfrm>
          <a:prstGeom prst="rect">
            <a:avLst/>
          </a:prstGeom>
          <a:noFill/>
        </p:spPr>
        <p:txBody>
          <a:bodyPr wrap="square" rtlCol="0">
            <a:spAutoFit/>
          </a:bodyPr>
          <a:lstStyle/>
          <a:p>
            <a:pPr marL="0" marR="0" lvl="0" indent="0" algn="r" defTabSz="914400" rtl="0" eaLnBrk="1" fontAlgn="auto" latinLnBrk="0" hangingPunct="1">
              <a:lnSpc>
                <a:spcPts val="1300"/>
              </a:lnSpc>
              <a:spcBef>
                <a:spcPts val="0"/>
              </a:spcBef>
              <a:spcAft>
                <a:spcPts val="0"/>
              </a:spcAft>
              <a:buClrTx/>
              <a:buSzTx/>
              <a:buFontTx/>
              <a:buNone/>
              <a:tabLst/>
              <a:defRPr/>
            </a:pPr>
            <a:r>
              <a:rPr kumimoji="0" lang="en-GB" sz="9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University of Derby</a:t>
            </a:r>
            <a:r>
              <a:rPr kumimoji="0" lang="en-GB" sz="9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Kedleston Road, Derby, DE22 1GB</a:t>
            </a:r>
          </a:p>
          <a:p>
            <a:pPr marL="0" marR="0" lvl="0" indent="0" algn="r" defTabSz="914400" rtl="0" eaLnBrk="1" fontAlgn="auto" latinLnBrk="0" hangingPunct="1">
              <a:lnSpc>
                <a:spcPts val="1300"/>
              </a:lnSpc>
              <a:spcBef>
                <a:spcPts val="0"/>
              </a:spcBef>
              <a:spcAft>
                <a:spcPts val="0"/>
              </a:spcAft>
              <a:buClrTx/>
              <a:buSzTx/>
              <a:buFontTx/>
              <a:buNone/>
              <a:tabLst/>
              <a:defRPr/>
            </a:pPr>
            <a:r>
              <a:rPr kumimoji="0" lang="en-GB" sz="9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  </a:t>
            </a:r>
            <a:r>
              <a:rPr kumimoji="0" lang="en-GB" sz="9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+44 (0)1332 591044   </a:t>
            </a:r>
            <a:r>
              <a:rPr kumimoji="0" lang="en-GB" sz="9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a:t>
            </a:r>
            <a:r>
              <a:rPr kumimoji="0" lang="en-GB" sz="9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opendays@derby.ac.uk</a:t>
            </a:r>
          </a:p>
        </p:txBody>
      </p:sp>
    </p:spTree>
    <p:extLst>
      <p:ext uri="{BB962C8B-B14F-4D97-AF65-F5344CB8AC3E}">
        <p14:creationId xmlns:p14="http://schemas.microsoft.com/office/powerpoint/2010/main" val="794871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ltLang="en-US" sz="3200" dirty="0"/>
              <a:t>The case for c</a:t>
            </a:r>
            <a:r>
              <a:rPr lang="en-GB" altLang="en-US" sz="3200" dirty="0">
                <a:latin typeface="Arial" panose="020B0604020202020204" pitchFamily="34" charset="0"/>
                <a:cs typeface="Arial" panose="020B0604020202020204" pitchFamily="34" charset="0"/>
              </a:rPr>
              <a:t>ritical pedagogies for social justice in HE</a:t>
            </a:r>
            <a:endParaRPr kumimoji="0" lang="en-GB"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Neoliberalism </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a:latin typeface="Arial" panose="020B0604020202020204" pitchFamily="34" charset="0"/>
                <a:cs typeface="Arial" panose="020B0604020202020204" pitchFamily="34" charset="0"/>
              </a:rPr>
              <a:t>pedagogic practice that become narrowly outcomes-focused (following Biggs, 1999: see QAA 2024)</a:t>
            </a:r>
          </a:p>
          <a:p>
            <a:pPr marL="342900" indent="-342900" algn="l">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iminished student agency over their learning </a:t>
            </a:r>
            <a:r>
              <a:rPr lang="en-GB" sz="2400" dirty="0">
                <a:effectLst/>
                <a:latin typeface="Arial" panose="020B0604020202020204" pitchFamily="34" charset="0"/>
                <a:ea typeface="Calibri" panose="020F0502020204030204" pitchFamily="34" charset="0"/>
                <a:cs typeface="Arial" panose="020B0604020202020204" pitchFamily="34" charset="0"/>
              </a:rPr>
              <a:t>(</a:t>
            </a:r>
            <a:r>
              <a:rPr lang="en-GB" sz="2400" dirty="0" err="1">
                <a:solidFill>
                  <a:srgbClr val="222222"/>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Klemenčič</a:t>
            </a:r>
            <a:r>
              <a:rPr lang="en-GB" sz="2400" dirty="0">
                <a:solidFill>
                  <a:srgbClr val="222222"/>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 2015</a:t>
            </a:r>
            <a:r>
              <a:rPr lang="en-GB" sz="2400" dirty="0">
                <a:effectLst/>
                <a:latin typeface="Arial" panose="020B0604020202020204" pitchFamily="34" charset="0"/>
                <a:ea typeface="Calibri" panose="020F050202020403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algn="l"/>
            <a:endParaRPr lang="en-US" sz="2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Impact on students: potentially dehumanizing (Freire, 1970) rather than evolving and ‘becoming’ an improving human (Green and Lee, 1995).</a:t>
            </a:r>
          </a:p>
        </p:txBody>
      </p:sp>
    </p:spTree>
    <p:extLst>
      <p:ext uri="{BB962C8B-B14F-4D97-AF65-F5344CB8AC3E}">
        <p14:creationId xmlns:p14="http://schemas.microsoft.com/office/powerpoint/2010/main" val="1957867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ltLang="en-US" sz="3200" dirty="0">
                <a:latin typeface="Arial" panose="020B0604020202020204" pitchFamily="34" charset="0"/>
                <a:cs typeface="Arial" panose="020B0604020202020204" pitchFamily="34" charset="0"/>
              </a:rPr>
              <a:t>Critical pedagogies for social justice in HE</a:t>
            </a:r>
            <a:endParaRPr kumimoji="0" lang="en-GB"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400" dirty="0">
                <a:effectLst/>
                <a:latin typeface="Arial" panose="020B0604020202020204" pitchFamily="34" charset="0"/>
                <a:ea typeface="Aptos" panose="020B0004020202020204" pitchFamily="34" charset="0"/>
                <a:cs typeface="Arial" panose="020B0604020202020204" pitchFamily="34" charset="0"/>
              </a:rPr>
              <a:t>Critical pedagogies were developed by critical theorists such as Paolo Freire, Jurgen Habermas, bell hooks,  and Henry Giroux who applied critical theory frameworks to education.  </a:t>
            </a:r>
          </a:p>
          <a:p>
            <a:pPr algn="l"/>
            <a:endParaRPr lang="en-GB" sz="2400" dirty="0">
              <a:effectLst/>
              <a:latin typeface="Arial" panose="020B0604020202020204" pitchFamily="34" charset="0"/>
              <a:ea typeface="Aptos" panose="020B0004020202020204" pitchFamily="34" charset="0"/>
              <a:cs typeface="Arial" panose="020B0604020202020204" pitchFamily="34" charset="0"/>
            </a:endParaRPr>
          </a:p>
          <a:p>
            <a:pPr algn="l"/>
            <a:r>
              <a:rPr lang="en-GB" sz="2400" dirty="0">
                <a:effectLst/>
                <a:latin typeface="Arial" panose="020B0604020202020204" pitchFamily="34" charset="0"/>
                <a:ea typeface="Aptos" panose="020B0004020202020204" pitchFamily="34" charset="0"/>
                <a:cs typeface="Arial" panose="020B0604020202020204" pitchFamily="34" charset="0"/>
              </a:rPr>
              <a:t>Critical pedagogy is a form of critical theory that focuses on the role of education to liberate the oppressed to achieve social justice, </a:t>
            </a:r>
            <a:r>
              <a:rPr lang="en-GB" sz="2400" b="1" dirty="0">
                <a:effectLst/>
                <a:latin typeface="Arial" panose="020B0604020202020204" pitchFamily="34" charset="0"/>
                <a:ea typeface="Aptos" panose="020B0004020202020204" pitchFamily="34" charset="0"/>
                <a:cs typeface="Arial" panose="020B0604020202020204" pitchFamily="34" charset="0"/>
              </a:rPr>
              <a:t>through democratising learning </a:t>
            </a:r>
            <a:r>
              <a:rPr lang="en-GB" sz="2400" dirty="0">
                <a:effectLst/>
                <a:latin typeface="Arial" panose="020B0604020202020204" pitchFamily="34" charset="0"/>
                <a:ea typeface="Aptos" panose="020B0004020202020204" pitchFamily="34" charset="0"/>
                <a:cs typeface="Arial" panose="020B0604020202020204" pitchFamily="34" charset="0"/>
              </a:rPr>
              <a:t>which enables students to be able to become both individual and social agents in society with an understanding of power, ethics, and their civic responsibilities as much as their personal sense of being.</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8037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ltLang="en-US" sz="3200" dirty="0"/>
              <a:t>Khalil Gibran – poetry and pedagogy</a:t>
            </a:r>
            <a:endParaRPr kumimoji="0" lang="en-GB"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Aft>
                <a:spcPts val="800"/>
              </a:spcAft>
            </a:pPr>
            <a:endParaRPr lang="en-GB" sz="2400" i="1"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2400" i="1" kern="100" dirty="0">
                <a:effectLst/>
                <a:latin typeface="Arial" panose="020B0604020202020204" pitchFamily="34" charset="0"/>
                <a:ea typeface="Calibri" panose="020F0502020204030204" pitchFamily="34" charset="0"/>
                <a:cs typeface="Arial" panose="020B0604020202020204" pitchFamily="34" charset="0"/>
              </a:rPr>
              <a:t>… No man can reveal to you aught but that which already lies half asleep in the dawning of your knowledge… </a:t>
            </a:r>
          </a:p>
          <a:p>
            <a:pPr>
              <a:lnSpc>
                <a:spcPct val="107000"/>
              </a:lnSpc>
              <a:spcAft>
                <a:spcPts val="800"/>
              </a:spcAft>
            </a:pPr>
            <a:endParaRPr lang="en-GB" sz="2400" i="1"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2400" i="1" kern="100" dirty="0">
                <a:effectLst/>
                <a:latin typeface="Arial" panose="020B0604020202020204" pitchFamily="34" charset="0"/>
                <a:ea typeface="Calibri" panose="020F0502020204030204" pitchFamily="34" charset="0"/>
                <a:cs typeface="Arial" panose="020B0604020202020204" pitchFamily="34" charset="0"/>
              </a:rPr>
              <a:t>For the vision of one man lends not its wings to another man…</a:t>
            </a:r>
          </a:p>
          <a:p>
            <a:pPr>
              <a:lnSpc>
                <a:spcPct val="107000"/>
              </a:lnSpc>
              <a:spcAft>
                <a:spcPts val="800"/>
              </a:spcAft>
            </a:pPr>
            <a:endParaRPr lang="en-GB" sz="2400"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2400" kern="100" dirty="0">
                <a:effectLst/>
                <a:latin typeface="Arial" panose="020B0604020202020204" pitchFamily="34" charset="0"/>
                <a:ea typeface="Calibri" panose="020F0502020204030204" pitchFamily="34" charset="0"/>
                <a:cs typeface="Arial" panose="020B0604020202020204" pitchFamily="34" charset="0"/>
              </a:rPr>
              <a:t>(Gibran, 1923</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660249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ltLang="en-US" sz="3200" dirty="0">
                <a:latin typeface="Arial" panose="020B0604020202020204" pitchFamily="34" charset="0"/>
                <a:cs typeface="Arial" panose="020B0604020202020204" pitchFamily="34" charset="0"/>
              </a:rPr>
              <a:t>Coaching as a ‘universal’ critical pedagogy</a:t>
            </a:r>
            <a:endParaRPr kumimoji="0" lang="en-GB"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latin typeface="Arial" panose="020B0604020202020204" pitchFamily="34" charset="0"/>
                <a:cs typeface="Arial" panose="020B0604020202020204" pitchFamily="34" charset="0"/>
              </a:rPr>
              <a:t>Principles of coaching</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Fosters meaningful, individualized development through a conversation </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Coaching is relational</a:t>
            </a:r>
          </a:p>
          <a:p>
            <a:pPr marL="800100" lvl="1" indent="-342900" algn="l">
              <a:buFont typeface="Arial" panose="020B0604020202020204" pitchFamily="34" charset="0"/>
              <a:buChar char="•"/>
            </a:pPr>
            <a:r>
              <a:rPr lang="en-US" sz="2400" b="1" dirty="0">
                <a:latin typeface="Arial" panose="020B0604020202020204" pitchFamily="34" charset="0"/>
                <a:cs typeface="Arial" panose="020B0604020202020204" pitchFamily="34" charset="0"/>
              </a:rPr>
              <a:t>Non-hierarchical</a:t>
            </a:r>
          </a:p>
          <a:p>
            <a:pPr marL="800100" lvl="1" indent="-342900" algn="l">
              <a:buFont typeface="Arial" panose="020B0604020202020204" pitchFamily="34" charset="0"/>
              <a:buChar char="•"/>
            </a:pPr>
            <a:r>
              <a:rPr lang="en-US" sz="2400" b="1" dirty="0">
                <a:latin typeface="Arial" panose="020B0604020202020204" pitchFamily="34" charset="0"/>
                <a:cs typeface="Arial" panose="020B0604020202020204" pitchFamily="34" charset="0"/>
              </a:rPr>
              <a:t>Non-directive</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The coachee has </a:t>
            </a:r>
            <a:r>
              <a:rPr lang="en-US" b="1" dirty="0">
                <a:latin typeface="Arial" panose="020B0604020202020204" pitchFamily="34" charset="0"/>
                <a:cs typeface="Arial" panose="020B0604020202020204" pitchFamily="34" charset="0"/>
              </a:rPr>
              <a:t>agency</a:t>
            </a:r>
            <a:r>
              <a:rPr lang="en-US" dirty="0">
                <a:latin typeface="Arial" panose="020B0604020202020204" pitchFamily="34" charset="0"/>
                <a:cs typeface="Arial" panose="020B0604020202020204" pitchFamily="34" charset="0"/>
              </a:rPr>
              <a:t> over the agenda, goals, and approaches/activities towards these</a:t>
            </a:r>
          </a:p>
          <a:p>
            <a:pPr marL="342900" indent="-342900" algn="l">
              <a:buFont typeface="Arial" panose="020B0604020202020204" pitchFamily="34" charset="0"/>
              <a:buChar char="•"/>
            </a:pPr>
            <a:r>
              <a:rPr lang="en-GB" dirty="0">
                <a:effectLst/>
                <a:latin typeface="Arial" panose="020B0604020202020204" pitchFamily="34" charset="0"/>
                <a:ea typeface="Times New Roman" panose="02020603050405020304" pitchFamily="18" charset="0"/>
              </a:rPr>
              <a:t>Coaching begins from the assumption that the coachee can take full responsibility for their development</a:t>
            </a:r>
          </a:p>
          <a:p>
            <a:pPr marL="342900" indent="-342900" algn="l">
              <a:buFont typeface="Arial" panose="020B0604020202020204" pitchFamily="34" charset="0"/>
              <a:buChar char="•"/>
            </a:pPr>
            <a:r>
              <a:rPr lang="en-GB" dirty="0">
                <a:latin typeface="Arial" panose="020B0604020202020204" pitchFamily="34" charset="0"/>
                <a:cs typeface="Arial" panose="020B0604020202020204" pitchFamily="34" charset="0"/>
              </a:rPr>
              <a:t>Critical pedagogy: no power relations, the coachee has agency, is strengths-focused (not deficit). Does not impose anything on the coachee. </a:t>
            </a:r>
          </a:p>
        </p:txBody>
      </p:sp>
    </p:spTree>
    <p:extLst>
      <p:ext uri="{BB962C8B-B14F-4D97-AF65-F5344CB8AC3E}">
        <p14:creationId xmlns:p14="http://schemas.microsoft.com/office/powerpoint/2010/main" val="4075813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ltLang="en-US" sz="3200" dirty="0">
                <a:latin typeface="Arial" panose="020B0604020202020204" pitchFamily="34" charset="0"/>
                <a:cs typeface="Arial" panose="020B0604020202020204" pitchFamily="34" charset="0"/>
              </a:rPr>
              <a:t>Coaching as a ‘universal’ critical pedagogy</a:t>
            </a:r>
            <a:endParaRPr kumimoji="0" lang="en-GB"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400" b="1" dirty="0">
                <a:latin typeface="Arial" panose="020B0604020202020204" pitchFamily="34" charset="0"/>
                <a:cs typeface="Arial" panose="020B0604020202020204" pitchFamily="34" charset="0"/>
              </a:rPr>
              <a:t>Principles of coaching</a:t>
            </a:r>
          </a:p>
          <a:p>
            <a:pPr marL="342900" indent="-342900" algn="l">
              <a:buFont typeface="Arial" panose="020B0604020202020204" pitchFamily="34" charset="0"/>
              <a:buChar char="•"/>
            </a:pPr>
            <a:r>
              <a:rPr lang="en-GB" sz="2400" dirty="0">
                <a:latin typeface="Arial" panose="020B0604020202020204" pitchFamily="34" charset="0"/>
                <a:cs typeface="Arial" panose="020B0604020202020204" pitchFamily="34" charset="0"/>
              </a:rPr>
              <a:t>Influenced by Nancy Kline’s work</a:t>
            </a:r>
          </a:p>
          <a:p>
            <a:pPr lvl="1" algn="l"/>
            <a:r>
              <a:rPr lang="en-GB" sz="2400" i="1" dirty="0">
                <a:latin typeface="Arial" panose="020B0604020202020204" pitchFamily="34" charset="0"/>
                <a:cs typeface="Arial" panose="020B0604020202020204" pitchFamily="34" charset="0"/>
              </a:rPr>
              <a:t>Time to Think: listening to ignite the human mind </a:t>
            </a:r>
            <a:r>
              <a:rPr lang="en-GB" sz="2400" dirty="0">
                <a:latin typeface="Arial" panose="020B0604020202020204" pitchFamily="34" charset="0"/>
                <a:cs typeface="Arial" panose="020B0604020202020204" pitchFamily="34" charset="0"/>
              </a:rPr>
              <a:t>(1999)</a:t>
            </a:r>
          </a:p>
          <a:p>
            <a:pPr lvl="1" algn="l"/>
            <a:r>
              <a:rPr lang="en-GB" sz="2400" i="1" dirty="0">
                <a:latin typeface="Arial" panose="020B0604020202020204" pitchFamily="34" charset="0"/>
                <a:cs typeface="Arial" panose="020B0604020202020204" pitchFamily="34" charset="0"/>
              </a:rPr>
              <a:t>More Time to Think: the power of independent thinking </a:t>
            </a:r>
            <a:r>
              <a:rPr lang="en-GB" sz="2400" dirty="0">
                <a:latin typeface="Arial" panose="020B0604020202020204" pitchFamily="34" charset="0"/>
                <a:cs typeface="Arial" panose="020B0604020202020204" pitchFamily="34" charset="0"/>
              </a:rPr>
              <a:t>(2015)</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8211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23E2-F1C5-402D-A1AF-46E267066060}"/>
              </a:ext>
            </a:extLst>
          </p:cNvPr>
          <p:cNvSpPr txBox="1">
            <a:spLocks noGrp="1"/>
          </p:cNvSpPr>
          <p:nvPr>
            <p:ph type="title" idx="4294967295"/>
          </p:nvPr>
        </p:nvSpPr>
        <p:spPr>
          <a:xfrm>
            <a:off x="376813" y="378734"/>
            <a:ext cx="10488901" cy="62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ltLang="en-US" sz="3200" dirty="0">
                <a:latin typeface="Arial" panose="020B0604020202020204" pitchFamily="34" charset="0"/>
                <a:cs typeface="Arial" panose="020B0604020202020204" pitchFamily="34" charset="0"/>
              </a:rPr>
              <a:t>Coaching as a ‘universal’ critical pedagogy</a:t>
            </a:r>
            <a:endParaRPr kumimoji="0" lang="en-GB" sz="32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5" name="Subtitle 2">
            <a:extLst>
              <a:ext uri="{FF2B5EF4-FFF2-40B4-BE49-F238E27FC236}">
                <a16:creationId xmlns:a16="http://schemas.microsoft.com/office/drawing/2014/main" id="{F5B252FB-6D45-433E-BF8F-1C6C982C158D}"/>
              </a:ext>
            </a:extLst>
          </p:cNvPr>
          <p:cNvSpPr txBox="1">
            <a:spLocks/>
          </p:cNvSpPr>
          <p:nvPr/>
        </p:nvSpPr>
        <p:spPr>
          <a:xfrm>
            <a:off x="376813" y="1206274"/>
            <a:ext cx="11716378" cy="465655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400" dirty="0">
                <a:latin typeface="Arial" panose="020B0604020202020204" pitchFamily="34" charset="0"/>
                <a:cs typeface="Arial" panose="020B0604020202020204" pitchFamily="34" charset="0"/>
              </a:rPr>
              <a:t>Principles of a ‘thinking environment’</a:t>
            </a:r>
          </a:p>
          <a:p>
            <a:r>
              <a:rPr lang="en-US" sz="2400" i="1" dirty="0">
                <a:latin typeface="Arial" panose="020B0604020202020204" pitchFamily="34" charset="0"/>
                <a:cs typeface="Arial" panose="020B0604020202020204" pitchFamily="34" charset="0"/>
              </a:rPr>
              <a:t>Until we are free to think for ourselves, our dreams are not free to unfold </a:t>
            </a:r>
          </a:p>
          <a:p>
            <a:r>
              <a:rPr lang="en-US" sz="2000" dirty="0">
                <a:latin typeface="Arial" panose="020B0604020202020204" pitchFamily="34" charset="0"/>
                <a:cs typeface="Arial" panose="020B0604020202020204" pitchFamily="34" charset="0"/>
              </a:rPr>
              <a:t>(Kline, 1999, pp20-21)</a:t>
            </a:r>
            <a:endParaRPr lang="en-US" sz="2000" i="1"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b="1" dirty="0">
                <a:latin typeface="Arial" panose="020B0604020202020204" pitchFamily="34" charset="0"/>
                <a:cs typeface="Arial" panose="020B0604020202020204" pitchFamily="34" charset="0"/>
              </a:rPr>
              <a:t>Equality</a:t>
            </a:r>
            <a:r>
              <a:rPr lang="en-US" sz="2400" dirty="0">
                <a:latin typeface="Arial" panose="020B0604020202020204" pitchFamily="34" charset="0"/>
                <a:cs typeface="Arial" panose="020B0604020202020204" pitchFamily="34" charset="0"/>
              </a:rPr>
              <a:t> and </a:t>
            </a:r>
            <a:r>
              <a:rPr lang="en-US" sz="2400" b="1" dirty="0">
                <a:latin typeface="Arial" panose="020B0604020202020204" pitchFamily="34" charset="0"/>
                <a:cs typeface="Arial" panose="020B0604020202020204" pitchFamily="34" charset="0"/>
              </a:rPr>
              <a:t>r</a:t>
            </a:r>
            <a:r>
              <a:rPr lang="en-GB" sz="2400" b="1" dirty="0" err="1">
                <a:effectLst/>
                <a:latin typeface="Arial" panose="020B0604020202020204" pitchFamily="34" charset="0"/>
                <a:ea typeface="Times New Roman" panose="02020603050405020304" pitchFamily="18" charset="0"/>
                <a:cs typeface="Arial" panose="020B0604020202020204" pitchFamily="34" charset="0"/>
              </a:rPr>
              <a:t>espect</a:t>
            </a:r>
            <a:r>
              <a:rPr lang="en-GB" sz="2400" dirty="0">
                <a:effectLst/>
                <a:latin typeface="Arial" panose="020B0604020202020204" pitchFamily="34" charset="0"/>
                <a:ea typeface="Times New Roman" panose="02020603050405020304" pitchFamily="18" charset="0"/>
                <a:cs typeface="Arial" panose="020B0604020202020204" pitchFamily="34" charset="0"/>
              </a:rPr>
              <a:t> - clearly articulated regard for the </a:t>
            </a:r>
            <a:r>
              <a:rPr lang="en-GB" sz="2400" b="1" dirty="0">
                <a:effectLst/>
                <a:latin typeface="Arial" panose="020B0604020202020204" pitchFamily="34" charset="0"/>
                <a:ea typeface="Times New Roman" panose="02020603050405020304" pitchFamily="18" charset="0"/>
                <a:cs typeface="Arial" panose="020B0604020202020204" pitchFamily="34" charset="0"/>
              </a:rPr>
              <a:t>coachee as a ‘thinking equal’</a:t>
            </a:r>
            <a:endParaRPr lang="en-GB" sz="2400" b="1" dirty="0">
              <a:latin typeface="Arial" panose="020B0604020202020204" pitchFamily="34" charset="0"/>
              <a:ea typeface="Times New Roman" panose="02020603050405020304" pitchFamily="18" charset="0"/>
              <a:cs typeface="Arial" panose="020B0604020202020204" pitchFamily="34" charset="0"/>
            </a:endParaRPr>
          </a:p>
          <a:p>
            <a:pPr marL="342900" indent="-342900" algn="l">
              <a:buFont typeface="Arial" panose="020B0604020202020204" pitchFamily="34" charset="0"/>
              <a:buChar char="•"/>
            </a:pPr>
            <a:r>
              <a:rPr lang="en-GB" sz="2400" b="1" dirty="0">
                <a:latin typeface="Arial" panose="020B0604020202020204" pitchFamily="34" charset="0"/>
                <a:ea typeface="Times New Roman" panose="02020603050405020304" pitchFamily="18" charset="0"/>
                <a:cs typeface="Arial" panose="020B0604020202020204" pitchFamily="34" charset="0"/>
              </a:rPr>
              <a:t>Attention</a:t>
            </a:r>
            <a:r>
              <a:rPr lang="en-GB" sz="2400" dirty="0">
                <a:latin typeface="Arial" panose="020B0604020202020204" pitchFamily="34" charset="0"/>
                <a:ea typeface="Times New Roman" panose="02020603050405020304" pitchFamily="18" charset="0"/>
                <a:cs typeface="Arial" panose="020B0604020202020204" pitchFamily="34" charset="0"/>
              </a:rPr>
              <a:t> and </a:t>
            </a:r>
            <a:r>
              <a:rPr lang="en-GB" sz="2400" b="1" dirty="0">
                <a:latin typeface="Arial" panose="020B0604020202020204" pitchFamily="34" charset="0"/>
                <a:ea typeface="Times New Roman" panose="02020603050405020304" pitchFamily="18" charset="0"/>
                <a:cs typeface="Arial" panose="020B0604020202020204" pitchFamily="34" charset="0"/>
              </a:rPr>
              <a:t>appreciation</a:t>
            </a:r>
            <a:r>
              <a:rPr lang="en-GB" sz="2400" dirty="0">
                <a:latin typeface="Arial" panose="020B0604020202020204" pitchFamily="34" charset="0"/>
                <a:ea typeface="Times New Roman" panose="02020603050405020304" pitchFamily="18" charset="0"/>
                <a:cs typeface="Arial" panose="020B0604020202020204" pitchFamily="34" charset="0"/>
              </a:rPr>
              <a:t> - </a:t>
            </a:r>
            <a:r>
              <a:rPr lang="en-US" sz="2400" dirty="0">
                <a:latin typeface="Arial" panose="020B0604020202020204" pitchFamily="34" charset="0"/>
                <a:cs typeface="Arial" panose="020B0604020202020204" pitchFamily="34" charset="0"/>
              </a:rPr>
              <a:t>Listen more, with respect, interest and fascination</a:t>
            </a:r>
            <a:endParaRPr lang="en-GB" sz="2400" dirty="0">
              <a:latin typeface="Arial" panose="020B0604020202020204" pitchFamily="34" charset="0"/>
              <a:ea typeface="Times New Roman" panose="02020603050405020304" pitchFamily="18" charset="0"/>
              <a:cs typeface="Arial" panose="020B0604020202020204" pitchFamily="34" charset="0"/>
            </a:endParaRPr>
          </a:p>
          <a:p>
            <a:pPr marL="342900" indent="-342900" algn="l">
              <a:buFont typeface="Arial" panose="020B0604020202020204" pitchFamily="34" charset="0"/>
              <a:buChar char="•"/>
            </a:pPr>
            <a:r>
              <a:rPr lang="en-GB" sz="2400" b="1" dirty="0">
                <a:effectLst/>
                <a:latin typeface="Arial" panose="020B0604020202020204" pitchFamily="34" charset="0"/>
                <a:ea typeface="Times New Roman" panose="02020603050405020304" pitchFamily="18" charset="0"/>
                <a:cs typeface="Arial" panose="020B0604020202020204" pitchFamily="34" charset="0"/>
              </a:rPr>
              <a:t>Time/Ease/Place </a:t>
            </a:r>
            <a:r>
              <a:rPr lang="en-GB" sz="2400" dirty="0">
                <a:effectLst/>
                <a:latin typeface="Arial" panose="020B0604020202020204" pitchFamily="34" charset="0"/>
                <a:ea typeface="Times New Roman" panose="02020603050405020304" pitchFamily="18" charset="0"/>
                <a:cs typeface="Arial" panose="020B0604020202020204" pitchFamily="34" charset="0"/>
              </a:rPr>
              <a:t>– </a:t>
            </a:r>
            <a:r>
              <a:rPr lang="en-GB" sz="2400" dirty="0">
                <a:latin typeface="Arial" panose="020B0604020202020204" pitchFamily="34" charset="0"/>
                <a:ea typeface="Times New Roman" panose="02020603050405020304" pitchFamily="18" charset="0"/>
                <a:cs typeface="Arial" panose="020B0604020202020204" pitchFamily="34" charset="0"/>
              </a:rPr>
              <a:t>reflect that</a:t>
            </a:r>
            <a:r>
              <a:rPr lang="en-GB" sz="2400" dirty="0">
                <a:effectLst/>
                <a:latin typeface="Arial" panose="020B0604020202020204" pitchFamily="34" charset="0"/>
                <a:ea typeface="Times New Roman" panose="02020603050405020304" pitchFamily="18" charset="0"/>
                <a:cs typeface="Arial" panose="020B0604020202020204" pitchFamily="34" charset="0"/>
              </a:rPr>
              <a:t> ‘you matter, you belong’</a:t>
            </a:r>
          </a:p>
          <a:p>
            <a:pPr marL="342900" indent="-342900" algn="l">
              <a:buFont typeface="Arial" panose="020B0604020202020204" pitchFamily="34" charset="0"/>
              <a:buChar char="•"/>
            </a:pPr>
            <a:r>
              <a:rPr lang="en-GB" sz="2400" b="1" dirty="0">
                <a:latin typeface="Arial" panose="020B0604020202020204" pitchFamily="34" charset="0"/>
                <a:ea typeface="Times New Roman" panose="02020603050405020304" pitchFamily="18" charset="0"/>
                <a:cs typeface="Arial" panose="020B0604020202020204" pitchFamily="34" charset="0"/>
              </a:rPr>
              <a:t>Feelings</a:t>
            </a:r>
            <a:r>
              <a:rPr lang="en-GB" sz="2400" dirty="0">
                <a:latin typeface="Arial" panose="020B0604020202020204" pitchFamily="34" charset="0"/>
                <a:ea typeface="Times New Roman" panose="02020603050405020304" pitchFamily="18" charset="0"/>
                <a:cs typeface="Arial" panose="020B0604020202020204" pitchFamily="34" charset="0"/>
              </a:rPr>
              <a:t> – allowing them to be released to restore thinking</a:t>
            </a:r>
            <a:endParaRPr lang="en-GB" sz="24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l">
              <a:buFont typeface="Arial" panose="020B0604020202020204" pitchFamily="34" charset="0"/>
              <a:buChar char="•"/>
            </a:pPr>
            <a:r>
              <a:rPr lang="en-GB" sz="2400" b="1" dirty="0">
                <a:latin typeface="Arial" panose="020B0604020202020204" pitchFamily="34" charset="0"/>
                <a:ea typeface="Times New Roman" panose="02020603050405020304" pitchFamily="18" charset="0"/>
                <a:cs typeface="Arial" panose="020B0604020202020204" pitchFamily="34" charset="0"/>
              </a:rPr>
              <a:t>Encouragement</a:t>
            </a:r>
            <a:r>
              <a:rPr lang="en-GB" sz="2400" dirty="0">
                <a:latin typeface="Arial" panose="020B0604020202020204" pitchFamily="34" charset="0"/>
                <a:ea typeface="Times New Roman" panose="02020603050405020304" pitchFamily="18" charset="0"/>
                <a:cs typeface="Arial" panose="020B0604020202020204" pitchFamily="34" charset="0"/>
              </a:rPr>
              <a:t> – moving beyond competition to personalisation</a:t>
            </a:r>
          </a:p>
          <a:p>
            <a:pPr marL="342900" indent="-342900" algn="l">
              <a:buFont typeface="Arial" panose="020B0604020202020204" pitchFamily="34" charset="0"/>
              <a:buChar char="•"/>
            </a:pPr>
            <a:r>
              <a:rPr lang="en-GB" sz="2400" b="1" dirty="0">
                <a:effectLst/>
                <a:latin typeface="Arial" panose="020B0604020202020204" pitchFamily="34" charset="0"/>
                <a:ea typeface="Times New Roman" panose="02020603050405020304" pitchFamily="18" charset="0"/>
                <a:cs typeface="Arial" panose="020B0604020202020204" pitchFamily="34" charset="0"/>
              </a:rPr>
              <a:t>Diversity</a:t>
            </a:r>
            <a:r>
              <a:rPr lang="en-GB" sz="2400" dirty="0">
                <a:effectLst/>
                <a:latin typeface="Arial" panose="020B0604020202020204" pitchFamily="34" charset="0"/>
                <a:ea typeface="Times New Roman" panose="02020603050405020304" pitchFamily="18" charset="0"/>
                <a:cs typeface="Arial" panose="020B0604020202020204" pitchFamily="34" charset="0"/>
              </a:rPr>
              <a:t> – differences between people adds quality</a:t>
            </a:r>
          </a:p>
          <a:p>
            <a:pPr marL="342900" indent="-342900" algn="l">
              <a:buFont typeface="Arial" panose="020B0604020202020204" pitchFamily="34" charset="0"/>
              <a:buChar char="•"/>
            </a:pPr>
            <a:r>
              <a:rPr lang="en-GB" sz="2400" b="1" dirty="0">
                <a:latin typeface="Arial" panose="020B0604020202020204" pitchFamily="34" charset="0"/>
                <a:ea typeface="Times New Roman" panose="02020603050405020304" pitchFamily="18" charset="0"/>
                <a:cs typeface="Arial" panose="020B0604020202020204" pitchFamily="34" charset="0"/>
              </a:rPr>
              <a:t>Incisive questions </a:t>
            </a:r>
            <a:r>
              <a:rPr lang="en-GB" sz="2400" dirty="0">
                <a:latin typeface="Arial" panose="020B0604020202020204" pitchFamily="34" charset="0"/>
                <a:ea typeface="Times New Roman" panose="02020603050405020304" pitchFamily="18" charset="0"/>
                <a:cs typeface="Arial" panose="020B0604020202020204" pitchFamily="34" charset="0"/>
              </a:rPr>
              <a:t>– removing assumptions that limit ideas</a:t>
            </a:r>
          </a:p>
          <a:p>
            <a:pPr algn="l"/>
            <a:r>
              <a:rPr lang="en-GB" sz="2000" dirty="0">
                <a:effectLst/>
                <a:latin typeface="Arial" panose="020B0604020202020204" pitchFamily="34" charset="0"/>
                <a:ea typeface="Times New Roman" panose="02020603050405020304" pitchFamily="18" charset="0"/>
                <a:cs typeface="Arial" panose="020B0604020202020204" pitchFamily="34" charset="0"/>
              </a:rPr>
              <a:t>(summarised from Kline, 1999, p35)</a:t>
            </a:r>
          </a:p>
        </p:txBody>
      </p:sp>
    </p:spTree>
    <p:extLst>
      <p:ext uri="{BB962C8B-B14F-4D97-AF65-F5344CB8AC3E}">
        <p14:creationId xmlns:p14="http://schemas.microsoft.com/office/powerpoint/2010/main" val="326226366"/>
      </p:ext>
    </p:extLst>
  </p:cSld>
  <p:clrMapOvr>
    <a:masterClrMapping/>
  </p:clrMapOvr>
</p:sld>
</file>

<file path=ppt/theme/theme1.xml><?xml version="1.0" encoding="utf-8"?>
<a:theme xmlns:a="http://schemas.openxmlformats.org/drawingml/2006/main" name="Title Slide Op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80738 UoD Generic Powerpoint 2021  -  Read-Only" id="{DDF4ED98-7C6F-4CC1-9E5C-562E0B8FA67D}" vid="{B4A7793D-0F07-4214-9302-5AACB45E08A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Inner Slide Op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9DA0A1"/>
        </a:solidFill>
        <a:ln>
          <a:solidFill>
            <a:srgbClr val="9DA0A1"/>
          </a:solidFill>
        </a:ln>
      </a:spPr>
      <a:bodyPr rtlCol="0" anchor="ctr"/>
      <a:lstStyle>
        <a:defPPr algn="ctr">
          <a:defRPr sz="1400" baseline="-25000" dirty="0">
            <a:latin typeface="NeuzeitGro" pitchFamily="2"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80738 UoD Generic Powerpoint 2021  -  Read-Only" id="{DDF4ED98-7C6F-4CC1-9E5C-562E0B8FA67D}" vid="{A599F3A6-C04A-45CD-BEA4-964E70601ACE}"/>
    </a:ext>
  </a:extLst>
</a:theme>
</file>

<file path=ppt/theme/theme3.xml><?xml version="1.0" encoding="utf-8"?>
<a:theme xmlns:a="http://schemas.openxmlformats.org/drawingml/2006/main" name="Section Title Slide Op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80738 UoD Generic Powerpoint 2021  -  Read-Only" id="{DDF4ED98-7C6F-4CC1-9E5C-562E0B8FA67D}" vid="{BEDBF65E-1875-4FC8-9FB1-3A6C5B1D2D6D}"/>
    </a:ext>
  </a:extLst>
</a:theme>
</file>

<file path=ppt/theme/theme4.xml><?xml version="1.0" encoding="utf-8"?>
<a:theme xmlns:a="http://schemas.openxmlformats.org/drawingml/2006/main" name="End Title Slide Op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80738 UoD Generic Powerpoint 2021  -  Read-Only" id="{DDF4ED98-7C6F-4CC1-9E5C-562E0B8FA67D}" vid="{3F258CEB-9B94-4B37-9C52-E98C65E5AAD9}"/>
    </a:ext>
  </a:extLst>
</a:theme>
</file>

<file path=ppt/theme/theme5.xml><?xml version="1.0" encoding="utf-8"?>
<a:theme xmlns:a="http://schemas.openxmlformats.org/drawingml/2006/main" name="1_Title Slide Op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ection Title Slide Op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Default Inner Slide Op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End Title Slide Op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3947C9AB8DCA642A3249ECD5F4CED96" ma:contentTypeVersion="8" ma:contentTypeDescription="Create a new document." ma:contentTypeScope="" ma:versionID="3e6d1e8b257ee60fa729bf71570154e7">
  <xsd:schema xmlns:xsd="http://www.w3.org/2001/XMLSchema" xmlns:xs="http://www.w3.org/2001/XMLSchema" xmlns:p="http://schemas.microsoft.com/office/2006/metadata/properties" xmlns:ns2="08e079dd-9e28-44c8-a50b-4d24c15925ca" targetNamespace="http://schemas.microsoft.com/office/2006/metadata/properties" ma:root="true" ma:fieldsID="3b2efce6dcf6858ac86ac08f88e9ad82" ns2:_="">
    <xsd:import namespace="08e079dd-9e28-44c8-a50b-4d24c15925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e079dd-9e28-44c8-a50b-4d24c15925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C7E364-F762-4E8D-9AA8-A4A9B3A5BF9C}">
  <ds:schemaRefs>
    <ds:schemaRef ds:uri="http://schemas.microsoft.com/sharepoint/v3/contenttype/forms"/>
  </ds:schemaRefs>
</ds:datastoreItem>
</file>

<file path=customXml/itemProps2.xml><?xml version="1.0" encoding="utf-8"?>
<ds:datastoreItem xmlns:ds="http://schemas.openxmlformats.org/officeDocument/2006/customXml" ds:itemID="{1921C28E-266B-4832-8823-4FC4CE868026}">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08e079dd-9e28-44c8-a50b-4d24c15925ca"/>
    <ds:schemaRef ds:uri="http://schemas.microsoft.com/office/2006/documentManagement/types"/>
    <ds:schemaRef ds:uri="http://www.w3.org/XML/1998/namespace"/>
    <ds:schemaRef ds:uri="http://purl.org/dc/terms/"/>
  </ds:schemaRefs>
</ds:datastoreItem>
</file>

<file path=customXml/itemProps3.xml><?xml version="1.0" encoding="utf-8"?>
<ds:datastoreItem xmlns:ds="http://schemas.openxmlformats.org/officeDocument/2006/customXml" ds:itemID="{2F419094-D684-4739-B47B-A411408197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e079dd-9e28-44c8-a50b-4d24c15925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4127</TotalTime>
  <Words>2900</Words>
  <Application>Microsoft Office PowerPoint</Application>
  <PresentationFormat>Widescreen</PresentationFormat>
  <Paragraphs>304</Paragraphs>
  <Slides>37</Slides>
  <Notes>37</Notes>
  <HiddenSlides>0</HiddenSlides>
  <MMClips>0</MMClips>
  <ScaleCrop>false</ScaleCrop>
  <HeadingPairs>
    <vt:vector size="8" baseType="variant">
      <vt:variant>
        <vt:lpstr>Fonts Used</vt:lpstr>
      </vt:variant>
      <vt:variant>
        <vt:i4>5</vt:i4>
      </vt:variant>
      <vt:variant>
        <vt:lpstr>Theme</vt:lpstr>
      </vt:variant>
      <vt:variant>
        <vt:i4>8</vt:i4>
      </vt:variant>
      <vt:variant>
        <vt:lpstr>Embedded OLE Servers</vt:lpstr>
      </vt:variant>
      <vt:variant>
        <vt:i4>1</vt:i4>
      </vt:variant>
      <vt:variant>
        <vt:lpstr>Slide Titles</vt:lpstr>
      </vt:variant>
      <vt:variant>
        <vt:i4>37</vt:i4>
      </vt:variant>
    </vt:vector>
  </HeadingPairs>
  <TitlesOfParts>
    <vt:vector size="51" baseType="lpstr">
      <vt:lpstr>Aptos</vt:lpstr>
      <vt:lpstr>Arial</vt:lpstr>
      <vt:lpstr>Calibri</vt:lpstr>
      <vt:lpstr>Calibri Light</vt:lpstr>
      <vt:lpstr>Symbol</vt:lpstr>
      <vt:lpstr>Title Slide Options</vt:lpstr>
      <vt:lpstr>Default Inner Slide Options</vt:lpstr>
      <vt:lpstr>Section Title Slide Options</vt:lpstr>
      <vt:lpstr>End Title Slide Option</vt:lpstr>
      <vt:lpstr>1_Title Slide Options</vt:lpstr>
      <vt:lpstr>1_Section Title Slide Options</vt:lpstr>
      <vt:lpstr>1_Default Inner Slide Options</vt:lpstr>
      <vt:lpstr>1_End Title Slide Option</vt:lpstr>
      <vt:lpstr>Chart</vt:lpstr>
      <vt:lpstr>Coaching as universal critical pedagogy: the transformative impact of treating students as 'thinking equals' in tutorials  Dr Melanie Pope PFHEA Associate Professor, University of Derby</vt:lpstr>
      <vt:lpstr>PowerPoint Presentation</vt:lpstr>
      <vt:lpstr>Critical pedagogies for social justice in HE</vt:lpstr>
      <vt:lpstr>The case for critical pedagogies for social justice in HE</vt:lpstr>
      <vt:lpstr>Critical pedagogies for social justice in HE</vt:lpstr>
      <vt:lpstr>Khalil Gibran – poetry and pedagogy</vt:lpstr>
      <vt:lpstr>Coaching as a ‘universal’ critical pedagogy</vt:lpstr>
      <vt:lpstr>Coaching as a ‘universal’ critical pedagogy</vt:lpstr>
      <vt:lpstr>Coaching as a ‘universal’ critical pedagogy</vt:lpstr>
      <vt:lpstr>Coaching as a ‘universal’ critical pedagogy</vt:lpstr>
      <vt:lpstr>Positioning coaching as critical pedagogy</vt:lpstr>
      <vt:lpstr>Leading critical pedagogies: integrating coaching approaches in university-wide tutoring activity</vt:lpstr>
      <vt:lpstr>Coaching approaches: rationale related to policy</vt:lpstr>
      <vt:lpstr>Implementation of ‘coaching approaches’</vt:lpstr>
      <vt:lpstr>Khalil Gibran – poetry and pedagogy</vt:lpstr>
      <vt:lpstr>The impact of coaching for transformation</vt:lpstr>
      <vt:lpstr>Student questionnaire</vt:lpstr>
      <vt:lpstr>The coaching approach: tutor skills</vt:lpstr>
      <vt:lpstr>The immediate impact in tutorials of a coaching approach</vt:lpstr>
      <vt:lpstr>Impact on developing student agency in tutorials</vt:lpstr>
      <vt:lpstr>Coaching to support academic progress, belonging and ‘becoming’</vt:lpstr>
      <vt:lpstr>Coaching to build confidence (empowerment)</vt:lpstr>
      <vt:lpstr>Coaching to improve retention</vt:lpstr>
      <vt:lpstr>Coaching to support performance in assessments</vt:lpstr>
      <vt:lpstr>Limitations</vt:lpstr>
      <vt:lpstr>Triangulating the data: student surveys and TEF feedback</vt:lpstr>
      <vt:lpstr>Triangulating the data: student surveys and TEF feedback</vt:lpstr>
      <vt:lpstr>Some conclusions</vt:lpstr>
      <vt:lpstr>Positioning coaching as critical pedagogy</vt:lpstr>
      <vt:lpstr>Extending coaching approaches as CP practice: implications and challenges</vt:lpstr>
      <vt:lpstr>Next stage of research</vt:lpstr>
      <vt:lpstr>An invitation: participate in the training and research</vt:lpstr>
      <vt:lpstr>Contact  Dr Melanie Pope m.pope@derby.ac.uk  </vt:lpstr>
      <vt:lpstr>Khalil Gibran – on Teaching</vt:lpstr>
      <vt:lpstr>Acknowledgements</vt:lpstr>
      <vt:lpstr>References</vt:lpstr>
      <vt:lpstr>End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Muessig</dc:creator>
  <cp:lastModifiedBy>Melanie Pope</cp:lastModifiedBy>
  <cp:revision>84</cp:revision>
  <dcterms:created xsi:type="dcterms:W3CDTF">2021-03-18T09:19:43Z</dcterms:created>
  <dcterms:modified xsi:type="dcterms:W3CDTF">2024-06-19T12:53:52Z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0x01010083947C9AB8DCA642A3249ECD5F4CED96</vt:lpwstr>
  </property>
</Properties>
</file>