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95" r:id="rId3"/>
    <p:sldId id="292" r:id="rId4"/>
    <p:sldId id="301" r:id="rId5"/>
    <p:sldId id="266" r:id="rId6"/>
    <p:sldId id="273" r:id="rId7"/>
    <p:sldId id="294" r:id="rId8"/>
    <p:sldId id="267" r:id="rId9"/>
    <p:sldId id="290" r:id="rId10"/>
    <p:sldId id="284" r:id="rId11"/>
    <p:sldId id="268" r:id="rId12"/>
    <p:sldId id="289" r:id="rId13"/>
    <p:sldId id="288" r:id="rId14"/>
    <p:sldId id="296" r:id="rId15"/>
    <p:sldId id="291" r:id="rId16"/>
    <p:sldId id="297" r:id="rId17"/>
    <p:sldId id="298"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9C7C29-30CA-4B00-B1F5-D2E6BCD68FD8}">
          <p14:sldIdLst>
            <p14:sldId id="256"/>
            <p14:sldId id="295"/>
            <p14:sldId id="292"/>
          </p14:sldIdLst>
        </p14:section>
        <p14:section name="Summary Section" id="{3224EF7E-AC88-4C93-82B5-B1265BBA1F9F}">
          <p14:sldIdLst>
            <p14:sldId id="301"/>
          </p14:sldIdLst>
        </p14:section>
        <p14:section name="Identity and Self-Awareness" id="{33646986-DD68-4976-9F51-46E011C6BEF1}">
          <p14:sldIdLst>
            <p14:sldId id="266"/>
            <p14:sldId id="273"/>
            <p14:sldId id="294"/>
          </p14:sldIdLst>
        </p14:section>
        <p14:section name="Traversing the Social World" id="{8AA44C17-0860-4F1A-A3C6-9FA433AFC387}">
          <p14:sldIdLst>
            <p14:sldId id="267"/>
            <p14:sldId id="290"/>
            <p14:sldId id="284"/>
          </p14:sldIdLst>
        </p14:section>
        <p14:section name="Navigating the Workplace" id="{0035558B-1B9B-46A3-9810-20C8D401AA6F}">
          <p14:sldIdLst>
            <p14:sldId id="268"/>
            <p14:sldId id="289"/>
            <p14:sldId id="288"/>
          </p14:sldIdLst>
        </p14:section>
        <p14:section name="Next" id="{16287DA3-FEDE-4D58-8B75-3F8C0654F1D4}">
          <p14:sldIdLst>
            <p14:sldId id="296"/>
            <p14:sldId id="291"/>
            <p14:sldId id="297"/>
            <p14:sldId id="298"/>
            <p14:sldId id="299"/>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6F0"/>
    <a:srgbClr val="FAD9C2"/>
    <a:srgbClr val="0D816F"/>
    <a:srgbClr val="7F82FD"/>
    <a:srgbClr val="F6B88E"/>
    <a:srgbClr val="8FFAFF"/>
    <a:srgbClr val="79A6FF"/>
    <a:srgbClr val="FFAFAF"/>
    <a:srgbClr val="D6B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63909" autoAdjust="0"/>
  </p:normalViewPr>
  <p:slideViewPr>
    <p:cSldViewPr snapToGrid="0" showGuides="1">
      <p:cViewPr varScale="1">
        <p:scale>
          <a:sx n="35" d="100"/>
          <a:sy n="35" d="100"/>
        </p:scale>
        <p:origin x="1758" y="48"/>
      </p:cViewPr>
      <p:guideLst>
        <p:guide orient="horz" pos="2160"/>
        <p:guide pos="3863"/>
      </p:guideLst>
    </p:cSldViewPr>
  </p:slideViewPr>
  <p:notesTextViewPr>
    <p:cViewPr>
      <p:scale>
        <a:sx n="3" d="2"/>
        <a:sy n="3" d="2"/>
      </p:scale>
      <p:origin x="0" y="0"/>
    </p:cViewPr>
  </p:notesTextViewPr>
  <p:notesViewPr>
    <p:cSldViewPr snapToGrid="0" showGuide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Vinter" userId="fedac0a0-d20f-4986-88ba-c627586fda66" providerId="ADAL" clId="{DBFBEEA6-D9CD-4DE0-94FC-1FD3678D3378}"/>
    <pc:docChg chg="custSel modSld">
      <pc:chgData name="Luke Vinter" userId="fedac0a0-d20f-4986-88ba-c627586fda66" providerId="ADAL" clId="{DBFBEEA6-D9CD-4DE0-94FC-1FD3678D3378}" dt="2025-07-18T12:33:11.107" v="23" actId="368"/>
      <pc:docMkLst>
        <pc:docMk/>
      </pc:docMkLst>
      <pc:sldChg chg="modNotes">
        <pc:chgData name="Luke Vinter" userId="fedac0a0-d20f-4986-88ba-c627586fda66" providerId="ADAL" clId="{DBFBEEA6-D9CD-4DE0-94FC-1FD3678D3378}" dt="2025-07-18T12:33:10.941" v="1" actId="368"/>
        <pc:sldMkLst>
          <pc:docMk/>
          <pc:sldMk cId="1982858528" sldId="256"/>
        </pc:sldMkLst>
      </pc:sldChg>
      <pc:sldChg chg="modNotes">
        <pc:chgData name="Luke Vinter" userId="fedac0a0-d20f-4986-88ba-c627586fda66" providerId="ADAL" clId="{DBFBEEA6-D9CD-4DE0-94FC-1FD3678D3378}" dt="2025-07-18T12:33:10.997" v="9" actId="368"/>
        <pc:sldMkLst>
          <pc:docMk/>
          <pc:sldMk cId="3620087950" sldId="273"/>
        </pc:sldMkLst>
      </pc:sldChg>
      <pc:sldChg chg="modNotes">
        <pc:chgData name="Luke Vinter" userId="fedac0a0-d20f-4986-88ba-c627586fda66" providerId="ADAL" clId="{DBFBEEA6-D9CD-4DE0-94FC-1FD3678D3378}" dt="2025-07-18T12:33:11.041" v="15" actId="368"/>
        <pc:sldMkLst>
          <pc:docMk/>
          <pc:sldMk cId="1648695213" sldId="284"/>
        </pc:sldMkLst>
      </pc:sldChg>
      <pc:sldChg chg="modNotes">
        <pc:chgData name="Luke Vinter" userId="fedac0a0-d20f-4986-88ba-c627586fda66" providerId="ADAL" clId="{DBFBEEA6-D9CD-4DE0-94FC-1FD3678D3378}" dt="2025-07-18T12:33:11.073" v="19" actId="368"/>
        <pc:sldMkLst>
          <pc:docMk/>
          <pc:sldMk cId="2165211052" sldId="288"/>
        </pc:sldMkLst>
      </pc:sldChg>
      <pc:sldChg chg="modNotes">
        <pc:chgData name="Luke Vinter" userId="fedac0a0-d20f-4986-88ba-c627586fda66" providerId="ADAL" clId="{DBFBEEA6-D9CD-4DE0-94FC-1FD3678D3378}" dt="2025-07-18T12:33:11.060" v="17" actId="368"/>
        <pc:sldMkLst>
          <pc:docMk/>
          <pc:sldMk cId="3496399264" sldId="289"/>
        </pc:sldMkLst>
      </pc:sldChg>
      <pc:sldChg chg="modNotes">
        <pc:chgData name="Luke Vinter" userId="fedac0a0-d20f-4986-88ba-c627586fda66" providerId="ADAL" clId="{DBFBEEA6-D9CD-4DE0-94FC-1FD3678D3378}" dt="2025-07-18T12:33:11.026" v="13" actId="368"/>
        <pc:sldMkLst>
          <pc:docMk/>
          <pc:sldMk cId="1267089657" sldId="290"/>
        </pc:sldMkLst>
      </pc:sldChg>
      <pc:sldChg chg="modNotes">
        <pc:chgData name="Luke Vinter" userId="fedac0a0-d20f-4986-88ba-c627586fda66" providerId="ADAL" clId="{DBFBEEA6-D9CD-4DE0-94FC-1FD3678D3378}" dt="2025-07-18T12:33:11.096" v="21" actId="368"/>
        <pc:sldMkLst>
          <pc:docMk/>
          <pc:sldMk cId="1464548801" sldId="291"/>
        </pc:sldMkLst>
      </pc:sldChg>
      <pc:sldChg chg="modNotes">
        <pc:chgData name="Luke Vinter" userId="fedac0a0-d20f-4986-88ba-c627586fda66" providerId="ADAL" clId="{DBFBEEA6-D9CD-4DE0-94FC-1FD3678D3378}" dt="2025-07-18T12:33:10.969" v="5" actId="368"/>
        <pc:sldMkLst>
          <pc:docMk/>
          <pc:sldMk cId="1706711216" sldId="292"/>
        </pc:sldMkLst>
      </pc:sldChg>
      <pc:sldChg chg="modNotes">
        <pc:chgData name="Luke Vinter" userId="fedac0a0-d20f-4986-88ba-c627586fda66" providerId="ADAL" clId="{DBFBEEA6-D9CD-4DE0-94FC-1FD3678D3378}" dt="2025-07-18T12:33:11.007" v="11" actId="368"/>
        <pc:sldMkLst>
          <pc:docMk/>
          <pc:sldMk cId="367681874" sldId="294"/>
        </pc:sldMkLst>
      </pc:sldChg>
      <pc:sldChg chg="modNotes">
        <pc:chgData name="Luke Vinter" userId="fedac0a0-d20f-4986-88ba-c627586fda66" providerId="ADAL" clId="{DBFBEEA6-D9CD-4DE0-94FC-1FD3678D3378}" dt="2025-07-18T12:33:10.955" v="3" actId="368"/>
        <pc:sldMkLst>
          <pc:docMk/>
          <pc:sldMk cId="451801334" sldId="295"/>
        </pc:sldMkLst>
      </pc:sldChg>
      <pc:sldChg chg="modNotes">
        <pc:chgData name="Luke Vinter" userId="fedac0a0-d20f-4986-88ba-c627586fda66" providerId="ADAL" clId="{DBFBEEA6-D9CD-4DE0-94FC-1FD3678D3378}" dt="2025-07-18T12:33:11.107" v="23" actId="368"/>
        <pc:sldMkLst>
          <pc:docMk/>
          <pc:sldMk cId="1271775745" sldId="297"/>
        </pc:sldMkLst>
      </pc:sldChg>
      <pc:sldChg chg="modNotes">
        <pc:chgData name="Luke Vinter" userId="fedac0a0-d20f-4986-88ba-c627586fda66" providerId="ADAL" clId="{DBFBEEA6-D9CD-4DE0-94FC-1FD3678D3378}" dt="2025-07-18T12:33:10.978" v="7" actId="368"/>
        <pc:sldMkLst>
          <pc:docMk/>
          <pc:sldMk cId="3604985365" sldId="30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8C24F3-925A-1C50-FD6D-A639F988B2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07FBC28-B365-91A7-F863-4D03F5768C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89EC9-A947-4DD2-B26A-40DB84B4E797}" type="datetimeFigureOut">
              <a:rPr lang="en-GB" smtClean="0"/>
              <a:t>18/07/2025</a:t>
            </a:fld>
            <a:endParaRPr lang="en-GB"/>
          </a:p>
        </p:txBody>
      </p:sp>
      <p:sp>
        <p:nvSpPr>
          <p:cNvPr id="4" name="Footer Placeholder 3">
            <a:extLst>
              <a:ext uri="{FF2B5EF4-FFF2-40B4-BE49-F238E27FC236}">
                <a16:creationId xmlns:a16="http://schemas.microsoft.com/office/drawing/2014/main" id="{D62EBBF7-757D-D8D1-5580-744B944686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8892B37-8264-D3B6-0A0B-F1816C1787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8BE408-5F98-45B0-9506-023365AA6409}" type="slidenum">
              <a:rPr lang="en-GB" smtClean="0"/>
              <a:t>‹#›</a:t>
            </a:fld>
            <a:endParaRPr lang="en-GB"/>
          </a:p>
        </p:txBody>
      </p:sp>
    </p:spTree>
    <p:extLst>
      <p:ext uri="{BB962C8B-B14F-4D97-AF65-F5344CB8AC3E}">
        <p14:creationId xmlns:p14="http://schemas.microsoft.com/office/powerpoint/2010/main" val="70324161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07CC6-A0E7-4579-BDDC-A13889A94AD0}" type="datetimeFigureOut">
              <a:rPr lang="en-GB" smtClean="0"/>
              <a:t>18/07/2025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6BDEE-C734-4374-8024-F38DF042B7C9}" type="slidenum">
              <a:rPr lang="en-GB" smtClean="0"/>
              <a:t>‹#›</a:t>
            </a:fld>
            <a:endParaRPr lang="en-GB"/>
          </a:p>
        </p:txBody>
      </p:sp>
    </p:spTree>
    <p:extLst>
      <p:ext uri="{BB962C8B-B14F-4D97-AF65-F5344CB8AC3E}">
        <p14:creationId xmlns:p14="http://schemas.microsoft.com/office/powerpoint/2010/main" val="245761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a:t>
            </a:fld>
            <a:endParaRPr lang="en-GB"/>
          </a:p>
        </p:txBody>
      </p:sp>
    </p:spTree>
    <p:extLst>
      <p:ext uri="{BB962C8B-B14F-4D97-AF65-F5344CB8AC3E}">
        <p14:creationId xmlns:p14="http://schemas.microsoft.com/office/powerpoint/2010/main" val="205781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10</a:t>
            </a:fld>
            <a:endParaRPr lang="en-GB"/>
          </a:p>
        </p:txBody>
      </p:sp>
    </p:spTree>
    <p:extLst>
      <p:ext uri="{BB962C8B-B14F-4D97-AF65-F5344CB8AC3E}">
        <p14:creationId xmlns:p14="http://schemas.microsoft.com/office/powerpoint/2010/main" val="209687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06BDEE-C734-4374-8024-F38DF042B7C9}" type="slidenum">
              <a:rPr lang="en-GB" smtClean="0"/>
              <a:t>11</a:t>
            </a:fld>
            <a:endParaRPr lang="en-GB"/>
          </a:p>
        </p:txBody>
      </p:sp>
    </p:spTree>
    <p:extLst>
      <p:ext uri="{BB962C8B-B14F-4D97-AF65-F5344CB8AC3E}">
        <p14:creationId xmlns:p14="http://schemas.microsoft.com/office/powerpoint/2010/main" val="38665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200000"/>
              </a:lnSpc>
              <a:spcAft>
                <a:spcPts val="800"/>
              </a:spcAft>
            </a:pPr>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12</a:t>
            </a:fld>
            <a:endParaRPr lang="en-GB"/>
          </a:p>
        </p:txBody>
      </p:sp>
    </p:spTree>
    <p:extLst>
      <p:ext uri="{BB962C8B-B14F-4D97-AF65-F5344CB8AC3E}">
        <p14:creationId xmlns:p14="http://schemas.microsoft.com/office/powerpoint/2010/main" val="336851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200000"/>
              </a:lnSpc>
              <a:spcAft>
                <a:spcPts val="800"/>
              </a:spcAft>
            </a:pPr>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13</a:t>
            </a:fld>
            <a:endParaRPr lang="en-GB"/>
          </a:p>
        </p:txBody>
      </p:sp>
    </p:spTree>
    <p:extLst>
      <p:ext uri="{BB962C8B-B14F-4D97-AF65-F5344CB8AC3E}">
        <p14:creationId xmlns:p14="http://schemas.microsoft.com/office/powerpoint/2010/main" val="149819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06BDEE-C734-4374-8024-F38DF042B7C9}" type="slidenum">
              <a:rPr lang="en-GB" smtClean="0"/>
              <a:t>14</a:t>
            </a:fld>
            <a:endParaRPr lang="en-GB"/>
          </a:p>
        </p:txBody>
      </p:sp>
    </p:spTree>
    <p:extLst>
      <p:ext uri="{BB962C8B-B14F-4D97-AF65-F5344CB8AC3E}">
        <p14:creationId xmlns:p14="http://schemas.microsoft.com/office/powerpoint/2010/main" val="3553253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15</a:t>
            </a:fld>
            <a:endParaRPr lang="en-GB"/>
          </a:p>
        </p:txBody>
      </p:sp>
    </p:spTree>
    <p:extLst>
      <p:ext uri="{BB962C8B-B14F-4D97-AF65-F5344CB8AC3E}">
        <p14:creationId xmlns:p14="http://schemas.microsoft.com/office/powerpoint/2010/main" val="230945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16</a:t>
            </a:fld>
            <a:endParaRPr lang="en-GB"/>
          </a:p>
        </p:txBody>
      </p:sp>
    </p:spTree>
    <p:extLst>
      <p:ext uri="{BB962C8B-B14F-4D97-AF65-F5344CB8AC3E}">
        <p14:creationId xmlns:p14="http://schemas.microsoft.com/office/powerpoint/2010/main" val="52707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2</a:t>
            </a:fld>
            <a:endParaRPr lang="en-GB"/>
          </a:p>
        </p:txBody>
      </p:sp>
    </p:spTree>
    <p:extLst>
      <p:ext uri="{BB962C8B-B14F-4D97-AF65-F5344CB8AC3E}">
        <p14:creationId xmlns:p14="http://schemas.microsoft.com/office/powerpoint/2010/main" val="183993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3</a:t>
            </a:fld>
            <a:endParaRPr lang="en-GB"/>
          </a:p>
        </p:txBody>
      </p:sp>
    </p:spTree>
    <p:extLst>
      <p:ext uri="{BB962C8B-B14F-4D97-AF65-F5344CB8AC3E}">
        <p14:creationId xmlns:p14="http://schemas.microsoft.com/office/powerpoint/2010/main" val="58210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4</a:t>
            </a:fld>
            <a:endParaRPr lang="en-GB"/>
          </a:p>
        </p:txBody>
      </p:sp>
    </p:spTree>
    <p:extLst>
      <p:ext uri="{BB962C8B-B14F-4D97-AF65-F5344CB8AC3E}">
        <p14:creationId xmlns:p14="http://schemas.microsoft.com/office/powerpoint/2010/main" val="362935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A06BDEE-C734-4374-8024-F38DF042B7C9}" type="slidenum">
              <a:rPr lang="en-GB" smtClean="0"/>
              <a:t>5</a:t>
            </a:fld>
            <a:endParaRPr lang="en-GB"/>
          </a:p>
        </p:txBody>
      </p:sp>
    </p:spTree>
    <p:extLst>
      <p:ext uri="{BB962C8B-B14F-4D97-AF65-F5344CB8AC3E}">
        <p14:creationId xmlns:p14="http://schemas.microsoft.com/office/powerpoint/2010/main" val="24068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6</a:t>
            </a:fld>
            <a:endParaRPr lang="en-GB"/>
          </a:p>
        </p:txBody>
      </p:sp>
    </p:spTree>
    <p:extLst>
      <p:ext uri="{BB962C8B-B14F-4D97-AF65-F5344CB8AC3E}">
        <p14:creationId xmlns:p14="http://schemas.microsoft.com/office/powerpoint/2010/main" val="328035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7</a:t>
            </a:fld>
            <a:endParaRPr lang="en-GB"/>
          </a:p>
        </p:txBody>
      </p:sp>
    </p:spTree>
    <p:extLst>
      <p:ext uri="{BB962C8B-B14F-4D97-AF65-F5344CB8AC3E}">
        <p14:creationId xmlns:p14="http://schemas.microsoft.com/office/powerpoint/2010/main" val="33237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8</a:t>
            </a:fld>
            <a:endParaRPr lang="en-GB"/>
          </a:p>
        </p:txBody>
      </p:sp>
    </p:spTree>
    <p:extLst>
      <p:ext uri="{BB962C8B-B14F-4D97-AF65-F5344CB8AC3E}">
        <p14:creationId xmlns:p14="http://schemas.microsoft.com/office/powerpoint/2010/main" val="323884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06BDEE-C734-4374-8024-F38DF042B7C9}" type="slidenum">
              <a:rPr lang="en-GB" smtClean="0"/>
              <a:t>9</a:t>
            </a:fld>
            <a:endParaRPr lang="en-GB"/>
          </a:p>
        </p:txBody>
      </p:sp>
    </p:spTree>
    <p:extLst>
      <p:ext uri="{BB962C8B-B14F-4D97-AF65-F5344CB8AC3E}">
        <p14:creationId xmlns:p14="http://schemas.microsoft.com/office/powerpoint/2010/main" val="345649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BFFC-E674-03C8-412D-3F7D5C1F8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5A999C-BE58-6B1E-E383-51C61BAA27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659DF5-75C6-EF06-23EC-D42F26F3B2AE}"/>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33D707CF-0454-0D53-B771-E65BB89BE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60CC50-5A4F-FF8E-DFC3-238B5E1BE67E}"/>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409979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1E4D-935B-7851-6213-8AAF5F494B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478521-3C37-F372-F9E9-DD5DEADF00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6252D2-6A96-37F2-2E82-513FB60B85C4}"/>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8508C67B-6D71-36C5-DCAD-3342473D2E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A12337-0662-18D6-3693-3C9B710D4C8B}"/>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58117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BBE38-38A5-821A-1898-2B74047A49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9C7456-DA9C-4A0D-D8A6-7CC708038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52FC0-814E-32CF-F537-F386E1BFFA66}"/>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1F690192-B49B-A5C2-D384-11B7D0150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1A35-C360-F047-C593-454995E47C73}"/>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253670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1E3-289F-90B5-44C3-74A128DC01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8B3D7F-07F6-1D4E-0B57-0732826E6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F9C01D-D55F-50B8-B6BC-EC592362B2D1}"/>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5EDED4A5-53B7-23BC-3802-EF1E3999B2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5097C-8A77-E082-2BF8-69855CB0A05B}"/>
              </a:ext>
            </a:extLst>
          </p:cNvPr>
          <p:cNvSpPr>
            <a:spLocks noGrp="1"/>
          </p:cNvSpPr>
          <p:nvPr>
            <p:ph type="sldNum" sz="quarter" idx="12"/>
          </p:nvPr>
        </p:nvSpPr>
        <p:spPr/>
        <p:txBody>
          <a:bodyPr/>
          <a:lstStyle/>
          <a:p>
            <a:fld id="{D85B79E4-2A65-4E59-A9BA-C3D3BCD8DF69}" type="slidenum">
              <a:rPr lang="en-GB" smtClean="0"/>
              <a:t>‹#›</a:t>
            </a:fld>
            <a:endParaRPr lang="en-GB"/>
          </a:p>
        </p:txBody>
      </p:sp>
      <p:sp>
        <p:nvSpPr>
          <p:cNvPr id="7" name="Rectangle 6">
            <a:extLst>
              <a:ext uri="{FF2B5EF4-FFF2-40B4-BE49-F238E27FC236}">
                <a16:creationId xmlns:a16="http://schemas.microsoft.com/office/drawing/2014/main" id="{2CFE4D2E-10B8-6FB0-6FE4-77963BF50F8A}"/>
              </a:ext>
            </a:extLst>
          </p:cNvPr>
          <p:cNvSpPr/>
          <p:nvPr userDrawn="1"/>
        </p:nvSpPr>
        <p:spPr>
          <a:xfrm>
            <a:off x="1" y="0"/>
            <a:ext cx="12192000" cy="6858000"/>
          </a:xfrm>
          <a:prstGeom prst="rect">
            <a:avLst/>
          </a:prstGeom>
          <a:solidFill>
            <a:srgbClr val="FEF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04441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2252-B2CD-DD90-581C-572383C27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7C0B98-8290-DE4A-EC62-DFBA49849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5293A-056B-5CB9-40EC-CE00AAFD1017}"/>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DD89E4D8-3229-A2BA-7846-13D0ADCF12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AE74AD-0960-8F3E-7B3E-E396FAE895A1}"/>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279715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DF0A-0BB1-1FAD-005D-36D339AE70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29CB0D-FB64-3E07-1C5E-EA26629BA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6B2106-4B6E-DB59-E612-232D8DA448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1B96B4-AD5C-5568-498B-7526C1817321}"/>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6" name="Footer Placeholder 5">
            <a:extLst>
              <a:ext uri="{FF2B5EF4-FFF2-40B4-BE49-F238E27FC236}">
                <a16:creationId xmlns:a16="http://schemas.microsoft.com/office/drawing/2014/main" id="{B72E6C3C-EB00-0405-1877-3E2823F24C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6CB1C7-AD64-E190-DA75-FB3D292B1DBA}"/>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1686319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D4A98-D7ED-77EB-3CB6-4FC277D61E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5F3FFC-1698-44A5-D3E5-8B24CADB2F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B2CDAB-22B1-6B93-5609-5DE1F093DE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3EB3F1-3432-18CF-FEAD-AE975AF2EA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52158-1B2C-846E-4FE9-38253A1560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918FAC-A76F-5BA9-B1B4-912A495893EE}"/>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8" name="Footer Placeholder 7">
            <a:extLst>
              <a:ext uri="{FF2B5EF4-FFF2-40B4-BE49-F238E27FC236}">
                <a16:creationId xmlns:a16="http://schemas.microsoft.com/office/drawing/2014/main" id="{09FF2B9A-B3CA-4258-B759-6F28AF9188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C72CD6-A686-EFE2-DEB1-4CC0490187CB}"/>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83053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4095-5238-F8E0-ED52-E66645B20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4B3C335-5479-24AF-40CC-B5E2AEBAAB19}"/>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4" name="Footer Placeholder 3">
            <a:extLst>
              <a:ext uri="{FF2B5EF4-FFF2-40B4-BE49-F238E27FC236}">
                <a16:creationId xmlns:a16="http://schemas.microsoft.com/office/drawing/2014/main" id="{8B6D9739-6521-7718-20F2-215B0315E2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3B9177-13E7-4171-38D5-18A980A339D0}"/>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44766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E9AEF-D2B2-457C-C6D9-F608EB3FFCCF}"/>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3" name="Footer Placeholder 2">
            <a:extLst>
              <a:ext uri="{FF2B5EF4-FFF2-40B4-BE49-F238E27FC236}">
                <a16:creationId xmlns:a16="http://schemas.microsoft.com/office/drawing/2014/main" id="{41B63B8A-0053-846B-7EB8-9538DCD717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D674ED-ED1E-41CB-016E-7C131C308880}"/>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367682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317E-7CA5-4FBB-0862-8B6D85AE6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DD7279-0F30-BBCC-6D23-D3F3B39C74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60D7F7-5D12-06DE-2646-6FCD33AAD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1868F-D7F1-0EBA-E24D-099D194578FA}"/>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6" name="Footer Placeholder 5">
            <a:extLst>
              <a:ext uri="{FF2B5EF4-FFF2-40B4-BE49-F238E27FC236}">
                <a16:creationId xmlns:a16="http://schemas.microsoft.com/office/drawing/2014/main" id="{F33E1242-3DA2-A2E6-30EA-2A3669E09A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E76B18-6ADE-D71A-886B-6642F4BC3727}"/>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373475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09FF-BD8D-86F5-9B69-11CE0FE29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B12004-CEDB-AA87-4187-177803E27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733F677-1008-B486-AD1F-AFE528258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AB389-526C-B545-DF53-D3FBBFA41902}"/>
              </a:ext>
            </a:extLst>
          </p:cNvPr>
          <p:cNvSpPr>
            <a:spLocks noGrp="1"/>
          </p:cNvSpPr>
          <p:nvPr>
            <p:ph type="dt" sz="half" idx="10"/>
          </p:nvPr>
        </p:nvSpPr>
        <p:spPr/>
        <p:txBody>
          <a:bodyPr/>
          <a:lstStyle/>
          <a:p>
            <a:fld id="{DB3FEA13-0264-4317-B625-111DC78A6621}" type="datetimeFigureOut">
              <a:rPr lang="en-GB" smtClean="0"/>
              <a:t>18/07/2025</a:t>
            </a:fld>
            <a:endParaRPr lang="en-GB"/>
          </a:p>
        </p:txBody>
      </p:sp>
      <p:sp>
        <p:nvSpPr>
          <p:cNvPr id="6" name="Footer Placeholder 5">
            <a:extLst>
              <a:ext uri="{FF2B5EF4-FFF2-40B4-BE49-F238E27FC236}">
                <a16:creationId xmlns:a16="http://schemas.microsoft.com/office/drawing/2014/main" id="{2E7D9107-DAC5-C619-C111-D61C0B34F5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5B0A58-2CFB-9917-C6D0-EE2C1E01F67E}"/>
              </a:ext>
            </a:extLst>
          </p:cNvPr>
          <p:cNvSpPr>
            <a:spLocks noGrp="1"/>
          </p:cNvSpPr>
          <p:nvPr>
            <p:ph type="sldNum" sz="quarter" idx="12"/>
          </p:nvPr>
        </p:nvSpPr>
        <p:spPr/>
        <p:txBody>
          <a:bodyPr/>
          <a:lstStyle/>
          <a:p>
            <a:fld id="{D85B79E4-2A65-4E59-A9BA-C3D3BCD8DF69}" type="slidenum">
              <a:rPr lang="en-GB" smtClean="0"/>
              <a:t>‹#›</a:t>
            </a:fld>
            <a:endParaRPr lang="en-GB"/>
          </a:p>
        </p:txBody>
      </p:sp>
    </p:spTree>
    <p:extLst>
      <p:ext uri="{BB962C8B-B14F-4D97-AF65-F5344CB8AC3E}">
        <p14:creationId xmlns:p14="http://schemas.microsoft.com/office/powerpoint/2010/main" val="96205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F65AD-86EB-06DC-3F23-0F47AA6718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25B309A-3C0C-7A04-ABAA-96199F8860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46E329E-22AB-4108-5964-7E9EA1F01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FEA13-0264-4317-B625-111DC78A6621}" type="datetimeFigureOut">
              <a:rPr lang="en-GB" smtClean="0"/>
              <a:t>18/07/2025</a:t>
            </a:fld>
            <a:endParaRPr lang="en-GB"/>
          </a:p>
        </p:txBody>
      </p:sp>
      <p:sp>
        <p:nvSpPr>
          <p:cNvPr id="5" name="Footer Placeholder 4">
            <a:extLst>
              <a:ext uri="{FF2B5EF4-FFF2-40B4-BE49-F238E27FC236}">
                <a16:creationId xmlns:a16="http://schemas.microsoft.com/office/drawing/2014/main" id="{872A371F-FFDF-68B2-F583-6C8D9F250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86E90C-8295-50CD-1B8B-00F38F035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B79E4-2A65-4E59-A9BA-C3D3BCD8DF69}" type="slidenum">
              <a:rPr lang="en-GB" smtClean="0"/>
              <a:t>‹#›</a:t>
            </a:fld>
            <a:endParaRPr lang="en-GB"/>
          </a:p>
        </p:txBody>
      </p:sp>
    </p:spTree>
    <p:extLst>
      <p:ext uri="{BB962C8B-B14F-4D97-AF65-F5344CB8AC3E}">
        <p14:creationId xmlns:p14="http://schemas.microsoft.com/office/powerpoint/2010/main" val="323813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Berlin Sans FB" panose="020E06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8.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11.xml"/><Relationship Id="rId5" Type="http://schemas.openxmlformats.org/officeDocument/2006/relationships/image" Target="../media/image18.png"/><Relationship Id="rId10" Type="http://schemas.openxmlformats.org/officeDocument/2006/relationships/slide" Target="slide8.xml"/><Relationship Id="rId4" Type="http://schemas.openxmlformats.org/officeDocument/2006/relationships/image" Target="../media/image2.sv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jpeg"/><Relationship Id="rId7"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jpe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C405EB0F-50DC-FF0B-E670-8238CBD8BB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17" name="Graphic 16">
            <a:extLst>
              <a:ext uri="{FF2B5EF4-FFF2-40B4-BE49-F238E27FC236}">
                <a16:creationId xmlns:a16="http://schemas.microsoft.com/office/drawing/2014/main" id="{D6C9D61E-F61E-3656-EC9E-567B03DD0BAA}"/>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624" t="28093" r="28752" b="24076"/>
          <a:stretch/>
        </p:blipFill>
        <p:spPr>
          <a:xfrm>
            <a:off x="118929" y="-53511"/>
            <a:ext cx="12073071" cy="6858000"/>
          </a:xfrm>
          <a:prstGeom prst="rect">
            <a:avLst/>
          </a:prstGeom>
        </p:spPr>
      </p:pic>
      <p:pic>
        <p:nvPicPr>
          <p:cNvPr id="6" name="Graphic 5">
            <a:extLst>
              <a:ext uri="{FF2B5EF4-FFF2-40B4-BE49-F238E27FC236}">
                <a16:creationId xmlns:a16="http://schemas.microsoft.com/office/drawing/2014/main" id="{DEEBEEE1-45B2-3961-F1A3-2BACDDA3AD75}"/>
              </a:ext>
            </a:extLst>
          </p:cNvPr>
          <p:cNvPicPr>
            <a:picLocks noChangeAspect="1"/>
          </p:cNvPicPr>
          <p:nvPr/>
        </p:nvPicPr>
        <p:blipFill rotWithShape="1">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b="18922"/>
          <a:stretch/>
        </p:blipFill>
        <p:spPr>
          <a:xfrm>
            <a:off x="0" y="5615517"/>
            <a:ext cx="12192000" cy="1242484"/>
          </a:xfrm>
          <a:prstGeom prst="rect">
            <a:avLst/>
          </a:prstGeom>
        </p:spPr>
      </p:pic>
      <p:pic>
        <p:nvPicPr>
          <p:cNvPr id="7" name="Graphic 6">
            <a:extLst>
              <a:ext uri="{FF2B5EF4-FFF2-40B4-BE49-F238E27FC236}">
                <a16:creationId xmlns:a16="http://schemas.microsoft.com/office/drawing/2014/main" id="{D7F89750-0761-142B-BFEB-779A8F76D66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339023" y="6097817"/>
            <a:ext cx="1337041" cy="525839"/>
          </a:xfrm>
          <a:prstGeom prst="rect">
            <a:avLst/>
          </a:prstGeom>
        </p:spPr>
      </p:pic>
      <p:pic>
        <p:nvPicPr>
          <p:cNvPr id="8" name="Graphic 7">
            <a:extLst>
              <a:ext uri="{FF2B5EF4-FFF2-40B4-BE49-F238E27FC236}">
                <a16:creationId xmlns:a16="http://schemas.microsoft.com/office/drawing/2014/main" id="{71F744CA-E9C6-0BC6-1A12-4625B5E45306}"/>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69858" y="234344"/>
            <a:ext cx="1705397" cy="530300"/>
          </a:xfrm>
          <a:prstGeom prst="rect">
            <a:avLst/>
          </a:prstGeom>
        </p:spPr>
      </p:pic>
      <p:sp>
        <p:nvSpPr>
          <p:cNvPr id="18" name="Title 1">
            <a:extLst>
              <a:ext uri="{FF2B5EF4-FFF2-40B4-BE49-F238E27FC236}">
                <a16:creationId xmlns:a16="http://schemas.microsoft.com/office/drawing/2014/main" id="{E134B13A-0875-7EEB-44A5-CCA47BE051C7}"/>
              </a:ext>
            </a:extLst>
          </p:cNvPr>
          <p:cNvSpPr txBox="1">
            <a:spLocks/>
          </p:cNvSpPr>
          <p:nvPr/>
        </p:nvSpPr>
        <p:spPr>
          <a:xfrm>
            <a:off x="666377" y="874900"/>
            <a:ext cx="5667188" cy="3022485"/>
          </a:xfrm>
          <a:prstGeom prst="rect">
            <a:avLst/>
          </a:prstGeom>
        </p:spPr>
        <p:txBody>
          <a:bodyPr vert="horz" lIns="0" tIns="0" rIns="0" bIns="0" rtlCol="0" anchor="t">
            <a:normAutofit lnSpcReduction="10000"/>
          </a:bodyPr>
          <a:lstStyle>
            <a:lvl1pPr algn="l" defTabSz="914400" rtl="0" eaLnBrk="1" latinLnBrk="0" hangingPunct="1">
              <a:lnSpc>
                <a:spcPct val="100000"/>
              </a:lnSpc>
              <a:spcBef>
                <a:spcPct val="0"/>
              </a:spcBef>
              <a:buNone/>
              <a:defRPr sz="3600" kern="1200">
                <a:solidFill>
                  <a:schemeClr val="bg1"/>
                </a:solidFill>
                <a:latin typeface="Lora Medium" pitchFamily="2" charset="0"/>
                <a:ea typeface="+mj-ea"/>
                <a:cs typeface="+mj-cs"/>
              </a:defRPr>
            </a:lvl1pPr>
          </a:lstStyle>
          <a:p>
            <a:r>
              <a:rPr lang="en-US" dirty="0">
                <a:solidFill>
                  <a:schemeClr val="tx1"/>
                </a:solidFill>
              </a:rPr>
              <a:t>“I don’t feel things like a normal person”: Exploring the experiences of neurodivergent staff working in a prison setting.</a:t>
            </a:r>
          </a:p>
        </p:txBody>
      </p:sp>
      <p:sp>
        <p:nvSpPr>
          <p:cNvPr id="19" name="Subtitle 2">
            <a:extLst>
              <a:ext uri="{FF2B5EF4-FFF2-40B4-BE49-F238E27FC236}">
                <a16:creationId xmlns:a16="http://schemas.microsoft.com/office/drawing/2014/main" id="{B7E83A97-B8E6-1119-FB03-38AEB7C2FED5}"/>
              </a:ext>
            </a:extLst>
          </p:cNvPr>
          <p:cNvSpPr txBox="1">
            <a:spLocks/>
          </p:cNvSpPr>
          <p:nvPr/>
        </p:nvSpPr>
        <p:spPr>
          <a:xfrm>
            <a:off x="666377" y="4613294"/>
            <a:ext cx="11406694" cy="136980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venirNext LT Pro Regular" panose="020B0504020202020204" pitchFamily="34" charset="0"/>
                <a:ea typeface="+mn-ea"/>
                <a:cs typeface="+mn-cs"/>
              </a:defRPr>
            </a:lvl1pPr>
            <a:lvl2pPr marL="457193"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Berlin Sans FB" panose="020E0602020502020306" pitchFamily="34" charset="0"/>
                <a:ea typeface="+mn-ea"/>
                <a:cs typeface="+mn-cs"/>
              </a:defRPr>
            </a:lvl2pPr>
            <a:lvl3pPr marL="914386"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Berlin Sans FB" panose="020E0602020502020306" pitchFamily="34" charset="0"/>
                <a:ea typeface="+mn-ea"/>
                <a:cs typeface="+mn-cs"/>
              </a:defRPr>
            </a:lvl3pPr>
            <a:lvl4pPr marL="137157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erlin Sans FB" panose="020E0602020502020306" pitchFamily="34" charset="0"/>
                <a:ea typeface="+mn-ea"/>
                <a:cs typeface="+mn-cs"/>
              </a:defRPr>
            </a:lvl4pPr>
            <a:lvl5pPr marL="1828772"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erlin Sans FB" panose="020E0602020502020306" pitchFamily="34" charset="0"/>
                <a:ea typeface="+mn-ea"/>
                <a:cs typeface="+mn-cs"/>
              </a:defRPr>
            </a:lvl5pPr>
            <a:lvl6pPr marL="2285965"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58"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5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4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dirty="0">
                <a:solidFill>
                  <a:schemeClr val="tx1"/>
                </a:solidFill>
              </a:rPr>
              <a:t>Adam Fedorniak (Forensic Psychologist in Training)</a:t>
            </a:r>
          </a:p>
          <a:p>
            <a:pPr>
              <a:spcBef>
                <a:spcPts val="600"/>
              </a:spcBef>
            </a:pPr>
            <a:r>
              <a:rPr lang="en-US" dirty="0">
                <a:solidFill>
                  <a:schemeClr val="tx1"/>
                </a:solidFill>
              </a:rPr>
              <a:t>Supervised by Dr Luke P Vinter (Senior Lecturer in Applied Criminology</a:t>
            </a:r>
            <a:r>
              <a:rPr lang="en-US">
                <a:solidFill>
                  <a:schemeClr val="tx1"/>
                </a:solidFill>
              </a:rPr>
              <a:t>, University </a:t>
            </a:r>
            <a:r>
              <a:rPr lang="en-US" dirty="0">
                <a:solidFill>
                  <a:schemeClr val="tx1"/>
                </a:solidFill>
              </a:rPr>
              <a:t>of Derby)</a:t>
            </a:r>
          </a:p>
        </p:txBody>
      </p:sp>
    </p:spTree>
    <p:extLst>
      <p:ext uri="{BB962C8B-B14F-4D97-AF65-F5344CB8AC3E}">
        <p14:creationId xmlns:p14="http://schemas.microsoft.com/office/powerpoint/2010/main" val="19828585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12CE716-EC27-F3D0-D73B-E88658E341FE}"/>
              </a:ext>
            </a:extLst>
          </p:cNvPr>
          <p:cNvSpPr/>
          <p:nvPr/>
        </p:nvSpPr>
        <p:spPr>
          <a:xfrm>
            <a:off x="-14514" y="537029"/>
            <a:ext cx="11275566" cy="6024022"/>
          </a:xfrm>
          <a:custGeom>
            <a:avLst/>
            <a:gdLst>
              <a:gd name="connsiteX0" fmla="*/ 0 w 11275566"/>
              <a:gd name="connsiteY0" fmla="*/ 4934857 h 6024022"/>
              <a:gd name="connsiteX1" fmla="*/ 1843314 w 11275566"/>
              <a:gd name="connsiteY1" fmla="*/ 4542971 h 6024022"/>
              <a:gd name="connsiteX2" fmla="*/ 6081485 w 11275566"/>
              <a:gd name="connsiteY2" fmla="*/ 6023428 h 6024022"/>
              <a:gd name="connsiteX3" fmla="*/ 8302171 w 11275566"/>
              <a:gd name="connsiteY3" fmla="*/ 4702628 h 6024022"/>
              <a:gd name="connsiteX4" fmla="*/ 6763657 w 11275566"/>
              <a:gd name="connsiteY4" fmla="*/ 3178628 h 6024022"/>
              <a:gd name="connsiteX5" fmla="*/ 4673600 w 11275566"/>
              <a:gd name="connsiteY5" fmla="*/ 3323771 h 6024022"/>
              <a:gd name="connsiteX6" fmla="*/ 1814285 w 11275566"/>
              <a:gd name="connsiteY6" fmla="*/ 2307771 h 6024022"/>
              <a:gd name="connsiteX7" fmla="*/ 4702628 w 11275566"/>
              <a:gd name="connsiteY7" fmla="*/ 914400 h 6024022"/>
              <a:gd name="connsiteX8" fmla="*/ 6691085 w 11275566"/>
              <a:gd name="connsiteY8" fmla="*/ 1828800 h 6024022"/>
              <a:gd name="connsiteX9" fmla="*/ 11074400 w 11275566"/>
              <a:gd name="connsiteY9" fmla="*/ 1233714 h 6024022"/>
              <a:gd name="connsiteX10" fmla="*/ 10130971 w 11275566"/>
              <a:gd name="connsiteY10" fmla="*/ 0 h 60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75566" h="6024022">
                <a:moveTo>
                  <a:pt x="0" y="4934857"/>
                </a:moveTo>
                <a:cubicBezTo>
                  <a:pt x="414866" y="4648199"/>
                  <a:pt x="829733" y="4361542"/>
                  <a:pt x="1843314" y="4542971"/>
                </a:cubicBezTo>
                <a:cubicBezTo>
                  <a:pt x="2856895" y="4724399"/>
                  <a:pt x="5005009" y="5996819"/>
                  <a:pt x="6081485" y="6023428"/>
                </a:cubicBezTo>
                <a:cubicBezTo>
                  <a:pt x="7157961" y="6050037"/>
                  <a:pt x="8188476" y="5176761"/>
                  <a:pt x="8302171" y="4702628"/>
                </a:cubicBezTo>
                <a:cubicBezTo>
                  <a:pt x="8415866" y="4228495"/>
                  <a:pt x="7368419" y="3408437"/>
                  <a:pt x="6763657" y="3178628"/>
                </a:cubicBezTo>
                <a:cubicBezTo>
                  <a:pt x="6158895" y="2948819"/>
                  <a:pt x="5498495" y="3468914"/>
                  <a:pt x="4673600" y="3323771"/>
                </a:cubicBezTo>
                <a:cubicBezTo>
                  <a:pt x="3848705" y="3178628"/>
                  <a:pt x="1809447" y="2709333"/>
                  <a:pt x="1814285" y="2307771"/>
                </a:cubicBezTo>
                <a:cubicBezTo>
                  <a:pt x="1819123" y="1906209"/>
                  <a:pt x="3889828" y="994228"/>
                  <a:pt x="4702628" y="914400"/>
                </a:cubicBezTo>
                <a:cubicBezTo>
                  <a:pt x="5515428" y="834572"/>
                  <a:pt x="5629123" y="1775581"/>
                  <a:pt x="6691085" y="1828800"/>
                </a:cubicBezTo>
                <a:cubicBezTo>
                  <a:pt x="7753047" y="1882019"/>
                  <a:pt x="10501086" y="1538514"/>
                  <a:pt x="11074400" y="1233714"/>
                </a:cubicBezTo>
                <a:cubicBezTo>
                  <a:pt x="11647714" y="928914"/>
                  <a:pt x="10889342" y="464457"/>
                  <a:pt x="10130971"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07518E-15A4-EACB-14F1-DC176CD61975}"/>
              </a:ext>
            </a:extLst>
          </p:cNvPr>
          <p:cNvSpPr>
            <a:spLocks noGrp="1"/>
          </p:cNvSpPr>
          <p:nvPr>
            <p:ph type="title"/>
          </p:nvPr>
        </p:nvSpPr>
        <p:spPr>
          <a:xfrm>
            <a:off x="106695" y="279986"/>
            <a:ext cx="5989305" cy="1325563"/>
          </a:xfrm>
        </p:spPr>
        <p:txBody>
          <a:bodyPr>
            <a:noAutofit/>
          </a:bodyPr>
          <a:lstStyle/>
          <a:p>
            <a:r>
              <a:rPr lang="en-GB" sz="3200" dirty="0">
                <a:latin typeface="Lora Medium" pitchFamily="2" charset="0"/>
              </a:rPr>
              <a:t>Treading Carefully &amp; Connecting Through Difference</a:t>
            </a:r>
          </a:p>
        </p:txBody>
      </p:sp>
      <p:sp>
        <p:nvSpPr>
          <p:cNvPr id="6" name="Speech Bubble: Rectangle with Corners Rounded 5">
            <a:extLst>
              <a:ext uri="{FF2B5EF4-FFF2-40B4-BE49-F238E27FC236}">
                <a16:creationId xmlns:a16="http://schemas.microsoft.com/office/drawing/2014/main" id="{1430F1BA-567B-DA64-B1B6-C9B2830BAF24}"/>
              </a:ext>
            </a:extLst>
          </p:cNvPr>
          <p:cNvSpPr/>
          <p:nvPr/>
        </p:nvSpPr>
        <p:spPr>
          <a:xfrm>
            <a:off x="807199" y="2361872"/>
            <a:ext cx="4588296" cy="2081887"/>
          </a:xfrm>
          <a:prstGeom prst="wedgeRoundRectCallout">
            <a:avLst>
              <a:gd name="adj1" fmla="val 56036"/>
              <a:gd name="adj2" fmla="val 31127"/>
              <a:gd name="adj3" fmla="val 16667"/>
            </a:avLst>
          </a:prstGeom>
          <a:solidFill>
            <a:srgbClr val="FFA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“I think a large portion of it for me is that communication side of it, because it does just help me tap into different people, different experiences and if anything, give me a bit more empathy with people that gives you that connection to” Leslie</a:t>
            </a:r>
          </a:p>
        </p:txBody>
      </p:sp>
      <p:sp>
        <p:nvSpPr>
          <p:cNvPr id="7" name="Speech Bubble: Rectangle with Corners Rounded 6">
            <a:extLst>
              <a:ext uri="{FF2B5EF4-FFF2-40B4-BE49-F238E27FC236}">
                <a16:creationId xmlns:a16="http://schemas.microsoft.com/office/drawing/2014/main" id="{3F30867B-81DC-3B11-72AD-799E172E09F2}"/>
              </a:ext>
            </a:extLst>
          </p:cNvPr>
          <p:cNvSpPr/>
          <p:nvPr/>
        </p:nvSpPr>
        <p:spPr>
          <a:xfrm>
            <a:off x="7210468" y="942767"/>
            <a:ext cx="4504292" cy="2081886"/>
          </a:xfrm>
          <a:prstGeom prst="wedgeRoundRectCallout">
            <a:avLst>
              <a:gd name="adj1" fmla="val -33728"/>
              <a:gd name="adj2" fmla="val 67982"/>
              <a:gd name="adj3" fmla="val 16667"/>
            </a:avLst>
          </a:prstGeom>
          <a:solidFill>
            <a:srgbClr val="8F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“I think you get a bit more respect from them, when you've actually picked up on it because I don't know why it is but it seems to be sort of magnetism that people with different neurodivergences can actually see it in other people” Sam</a:t>
            </a:r>
            <a:endParaRPr lang="en-GB" dirty="0">
              <a:solidFill>
                <a:schemeClr val="tx1">
                  <a:lumMod val="65000"/>
                  <a:lumOff val="35000"/>
                </a:schemeClr>
              </a:solidFill>
              <a:latin typeface="AvenirNext LT Pro Regular" panose="020B0504020202020204" pitchFamily="34" charset="0"/>
            </a:endParaRPr>
          </a:p>
        </p:txBody>
      </p:sp>
      <p:sp>
        <p:nvSpPr>
          <p:cNvPr id="3" name="Graphic 2">
            <a:extLst>
              <a:ext uri="{FF2B5EF4-FFF2-40B4-BE49-F238E27FC236}">
                <a16:creationId xmlns:a16="http://schemas.microsoft.com/office/drawing/2014/main" id="{61055554-9CAB-EE48-1D21-F0F5F1C94179}"/>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8" name="Group 7">
            <a:extLst>
              <a:ext uri="{FF2B5EF4-FFF2-40B4-BE49-F238E27FC236}">
                <a16:creationId xmlns:a16="http://schemas.microsoft.com/office/drawing/2014/main" id="{9B060E53-4900-D312-C5F9-5587D3B9BBB5}"/>
              </a:ext>
            </a:extLst>
          </p:cNvPr>
          <p:cNvGrpSpPr/>
          <p:nvPr/>
        </p:nvGrpSpPr>
        <p:grpSpPr>
          <a:xfrm>
            <a:off x="11280459" y="6422772"/>
            <a:ext cx="692424" cy="214694"/>
            <a:chOff x="11280459" y="6422772"/>
            <a:chExt cx="692424" cy="214694"/>
          </a:xfrm>
          <a:solidFill>
            <a:schemeClr val="bg1"/>
          </a:solidFill>
        </p:grpSpPr>
        <p:sp>
          <p:nvSpPr>
            <p:cNvPr id="9" name="Freeform: Shape 8">
              <a:extLst>
                <a:ext uri="{FF2B5EF4-FFF2-40B4-BE49-F238E27FC236}">
                  <a16:creationId xmlns:a16="http://schemas.microsoft.com/office/drawing/2014/main" id="{4EFF2105-C036-CC0C-3A6C-99A3504036C3}"/>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F03087F2-7F7E-AC9E-4481-1CAD726125DB}"/>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E1040587-A8F5-9931-0BEB-2C7B9D30AD22}"/>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F49E4046-BC71-35E8-1D18-5A2BBF09AA25}"/>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068EF7BA-F8D6-9D7F-7447-C49D50062549}"/>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929A6521-61DB-EAD3-5007-5FA35DACA0A3}"/>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7" name="Speech Bubble: Rectangle with Corners Rounded 16">
            <a:extLst>
              <a:ext uri="{FF2B5EF4-FFF2-40B4-BE49-F238E27FC236}">
                <a16:creationId xmlns:a16="http://schemas.microsoft.com/office/drawing/2014/main" id="{08EE887E-B7D3-2E4F-6914-A21C86E5891D}"/>
              </a:ext>
            </a:extLst>
          </p:cNvPr>
          <p:cNvSpPr/>
          <p:nvPr/>
        </p:nvSpPr>
        <p:spPr>
          <a:xfrm>
            <a:off x="324410" y="4739856"/>
            <a:ext cx="4588297" cy="771031"/>
          </a:xfrm>
          <a:prstGeom prst="wedgeRoundRectCallout">
            <a:avLst>
              <a:gd name="adj1" fmla="val 54100"/>
              <a:gd name="adj2" fmla="val 34123"/>
              <a:gd name="adj3" fmla="val 16667"/>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“you're almost, almost risk assessing conversations with people” Ashley</a:t>
            </a:r>
            <a:endParaRPr lang="en-GB" dirty="0">
              <a:solidFill>
                <a:schemeClr val="tx1">
                  <a:lumMod val="65000"/>
                  <a:lumOff val="35000"/>
                </a:schemeClr>
              </a:solidFill>
              <a:latin typeface="AvenirNext LT Pro Regular" panose="020B0504020202020204" pitchFamily="34" charset="0"/>
            </a:endParaRPr>
          </a:p>
        </p:txBody>
      </p:sp>
      <p:sp>
        <p:nvSpPr>
          <p:cNvPr id="18" name="Speech Bubble: Rectangle with Corners Rounded 17">
            <a:extLst>
              <a:ext uri="{FF2B5EF4-FFF2-40B4-BE49-F238E27FC236}">
                <a16:creationId xmlns:a16="http://schemas.microsoft.com/office/drawing/2014/main" id="{AAA1C234-81E9-2797-A38F-935430454EBC}"/>
              </a:ext>
            </a:extLst>
          </p:cNvPr>
          <p:cNvSpPr/>
          <p:nvPr/>
        </p:nvSpPr>
        <p:spPr>
          <a:xfrm>
            <a:off x="6096000" y="4674220"/>
            <a:ext cx="4588298" cy="1586648"/>
          </a:xfrm>
          <a:prstGeom prst="wedgeRoundRectCallout">
            <a:avLst>
              <a:gd name="adj1" fmla="val -56432"/>
              <a:gd name="adj2" fmla="val 30012"/>
              <a:gd name="adj3" fmla="val 16667"/>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“it then becomes like a massive negative like I did feel like I took quite a lot home. I do feel like, where I have the kind of social anxiety that I've tried to push through and overcome.” </a:t>
            </a: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Bailey</a:t>
            </a:r>
            <a:endParaRPr lang="en-GB" dirty="0">
              <a:solidFill>
                <a:schemeClr val="tx1">
                  <a:lumMod val="65000"/>
                  <a:lumOff val="35000"/>
                </a:schemeClr>
              </a:solidFill>
              <a:latin typeface="AvenirNext LT Pro Regular" panose="020B0504020202020204" pitchFamily="34" charset="0"/>
            </a:endParaRPr>
          </a:p>
        </p:txBody>
      </p:sp>
      <p:sp>
        <p:nvSpPr>
          <p:cNvPr id="19" name="Oval 18">
            <a:extLst>
              <a:ext uri="{FF2B5EF4-FFF2-40B4-BE49-F238E27FC236}">
                <a16:creationId xmlns:a16="http://schemas.microsoft.com/office/drawing/2014/main" id="{CCD2372A-AF0F-E41C-EAB2-EE7CE3B4414F}"/>
              </a:ext>
            </a:extLst>
          </p:cNvPr>
          <p:cNvSpPr/>
          <p:nvPr/>
        </p:nvSpPr>
        <p:spPr>
          <a:xfrm>
            <a:off x="9941292" y="279986"/>
            <a:ext cx="391886" cy="41637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86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alarm light with people on the background">
            <a:extLst>
              <a:ext uri="{FF2B5EF4-FFF2-40B4-BE49-F238E27FC236}">
                <a16:creationId xmlns:a16="http://schemas.microsoft.com/office/drawing/2014/main" id="{083268A3-53D5-C625-4095-3B117AC95EF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r="-1" b="15708"/>
          <a:stretch/>
        </p:blipFill>
        <p:spPr>
          <a:xfrm>
            <a:off x="20" y="10"/>
            <a:ext cx="12188930" cy="6857990"/>
          </a:xfrm>
          <a:prstGeom prst="rect">
            <a:avLst/>
          </a:prstGeom>
        </p:spPr>
      </p:pic>
      <p:sp>
        <p:nvSpPr>
          <p:cNvPr id="2" name="Title 1">
            <a:extLst>
              <a:ext uri="{FF2B5EF4-FFF2-40B4-BE49-F238E27FC236}">
                <a16:creationId xmlns:a16="http://schemas.microsoft.com/office/drawing/2014/main" id="{3B640551-DF51-5F0E-9400-930F06B8E075}"/>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9600" dirty="0">
                <a:solidFill>
                  <a:schemeClr val="bg1"/>
                </a:solidFill>
                <a:latin typeface="Lora Medium" pitchFamily="2" charset="0"/>
              </a:rPr>
              <a:t>Navigating the Workplace</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800C911-1CCB-B28E-A7AF-78BBF69A62BB}"/>
              </a:ext>
            </a:extLst>
          </p:cNvPr>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18922"/>
          <a:stretch/>
        </p:blipFill>
        <p:spPr>
          <a:xfrm>
            <a:off x="0" y="5615517"/>
            <a:ext cx="12192000" cy="1242484"/>
          </a:xfrm>
          <a:prstGeom prst="rect">
            <a:avLst/>
          </a:prstGeom>
        </p:spPr>
      </p:pic>
      <p:pic>
        <p:nvPicPr>
          <p:cNvPr id="4" name="Graphic 3">
            <a:extLst>
              <a:ext uri="{FF2B5EF4-FFF2-40B4-BE49-F238E27FC236}">
                <a16:creationId xmlns:a16="http://schemas.microsoft.com/office/drawing/2014/main" id="{F9FA8018-55CE-21A9-3CAD-02C511E56B26}"/>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9023" y="6097817"/>
            <a:ext cx="1337041" cy="525839"/>
          </a:xfrm>
          <a:prstGeom prst="rect">
            <a:avLst/>
          </a:prstGeom>
        </p:spPr>
      </p:pic>
      <p:pic>
        <p:nvPicPr>
          <p:cNvPr id="6" name="Graphic 5">
            <a:extLst>
              <a:ext uri="{FF2B5EF4-FFF2-40B4-BE49-F238E27FC236}">
                <a16:creationId xmlns:a16="http://schemas.microsoft.com/office/drawing/2014/main" id="{CD420190-8942-402E-6C4A-9055014394C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68000" y="257576"/>
            <a:ext cx="1337040" cy="415758"/>
          </a:xfrm>
          <a:prstGeom prst="rect">
            <a:avLst/>
          </a:prstGeom>
        </p:spPr>
      </p:pic>
    </p:spTree>
    <p:extLst>
      <p:ext uri="{BB962C8B-B14F-4D97-AF65-F5344CB8AC3E}">
        <p14:creationId xmlns:p14="http://schemas.microsoft.com/office/powerpoint/2010/main" val="307194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2388C15-4997-C413-147E-C5A6BBBFD40A}"/>
              </a:ext>
            </a:extLst>
          </p:cNvPr>
          <p:cNvSpPr/>
          <p:nvPr/>
        </p:nvSpPr>
        <p:spPr>
          <a:xfrm>
            <a:off x="3203915" y="399975"/>
            <a:ext cx="8988085" cy="6150400"/>
          </a:xfrm>
          <a:custGeom>
            <a:avLst/>
            <a:gdLst>
              <a:gd name="connsiteX0" fmla="*/ 395628 w 9452542"/>
              <a:gd name="connsiteY0" fmla="*/ 2023911 h 6150400"/>
              <a:gd name="connsiteX1" fmla="*/ 3443628 w 9452542"/>
              <a:gd name="connsiteY1" fmla="*/ 906311 h 6150400"/>
              <a:gd name="connsiteX2" fmla="*/ 5069228 w 9452542"/>
              <a:gd name="connsiteY2" fmla="*/ 6425 h 6150400"/>
              <a:gd name="connsiteX3" fmla="*/ 5867514 w 9452542"/>
              <a:gd name="connsiteY3" fmla="*/ 1370768 h 6150400"/>
              <a:gd name="connsiteX4" fmla="*/ 6041685 w 9452542"/>
              <a:gd name="connsiteY4" fmla="*/ 3112482 h 6150400"/>
              <a:gd name="connsiteX5" fmla="*/ 1280999 w 9452542"/>
              <a:gd name="connsiteY5" fmla="*/ 3359225 h 6150400"/>
              <a:gd name="connsiteX6" fmla="*/ 3742 w 9452542"/>
              <a:gd name="connsiteY6" fmla="*/ 4230082 h 6150400"/>
              <a:gd name="connsiteX7" fmla="*/ 1019742 w 9452542"/>
              <a:gd name="connsiteY7" fmla="*/ 5957282 h 6150400"/>
              <a:gd name="connsiteX8" fmla="*/ 4343514 w 9452542"/>
              <a:gd name="connsiteY8" fmla="*/ 5942768 h 6150400"/>
              <a:gd name="connsiteX9" fmla="*/ 7406028 w 9452542"/>
              <a:gd name="connsiteY9" fmla="*/ 4476825 h 6150400"/>
              <a:gd name="connsiteX10" fmla="*/ 8451056 w 9452542"/>
              <a:gd name="connsiteY10" fmla="*/ 2575454 h 6150400"/>
              <a:gd name="connsiteX11" fmla="*/ 9452542 w 9452542"/>
              <a:gd name="connsiteY11" fmla="*/ 2125511 h 61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52542" h="6150400">
                <a:moveTo>
                  <a:pt x="395628" y="2023911"/>
                </a:moveTo>
                <a:cubicBezTo>
                  <a:pt x="1530161" y="1633235"/>
                  <a:pt x="2664695" y="1242559"/>
                  <a:pt x="3443628" y="906311"/>
                </a:cubicBezTo>
                <a:cubicBezTo>
                  <a:pt x="4222561" y="570063"/>
                  <a:pt x="4665247" y="-70984"/>
                  <a:pt x="5069228" y="6425"/>
                </a:cubicBezTo>
                <a:cubicBezTo>
                  <a:pt x="5473209" y="83834"/>
                  <a:pt x="5705438" y="853092"/>
                  <a:pt x="5867514" y="1370768"/>
                </a:cubicBezTo>
                <a:cubicBezTo>
                  <a:pt x="6029590" y="1888444"/>
                  <a:pt x="6806104" y="2781073"/>
                  <a:pt x="6041685" y="3112482"/>
                </a:cubicBezTo>
                <a:cubicBezTo>
                  <a:pt x="5277266" y="3443891"/>
                  <a:pt x="2287323" y="3172958"/>
                  <a:pt x="1280999" y="3359225"/>
                </a:cubicBezTo>
                <a:cubicBezTo>
                  <a:pt x="274675" y="3545492"/>
                  <a:pt x="47285" y="3797073"/>
                  <a:pt x="3742" y="4230082"/>
                </a:cubicBezTo>
                <a:cubicBezTo>
                  <a:pt x="-39801" y="4663092"/>
                  <a:pt x="296447" y="5671834"/>
                  <a:pt x="1019742" y="5957282"/>
                </a:cubicBezTo>
                <a:cubicBezTo>
                  <a:pt x="1743037" y="6242730"/>
                  <a:pt x="3279133" y="6189511"/>
                  <a:pt x="4343514" y="5942768"/>
                </a:cubicBezTo>
                <a:cubicBezTo>
                  <a:pt x="5407895" y="5696025"/>
                  <a:pt x="6721438" y="5038044"/>
                  <a:pt x="7406028" y="4476825"/>
                </a:cubicBezTo>
                <a:cubicBezTo>
                  <a:pt x="8090618" y="3915606"/>
                  <a:pt x="8109970" y="2967340"/>
                  <a:pt x="8451056" y="2575454"/>
                </a:cubicBezTo>
                <a:cubicBezTo>
                  <a:pt x="8792142" y="2183568"/>
                  <a:pt x="9292885" y="2149702"/>
                  <a:pt x="9452542" y="212551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07518E-15A4-EACB-14F1-DC176CD61975}"/>
              </a:ext>
            </a:extLst>
          </p:cNvPr>
          <p:cNvSpPr>
            <a:spLocks noGrp="1"/>
          </p:cNvSpPr>
          <p:nvPr>
            <p:ph type="title"/>
          </p:nvPr>
        </p:nvSpPr>
        <p:spPr>
          <a:xfrm>
            <a:off x="0" y="92163"/>
            <a:ext cx="6096000" cy="1325563"/>
          </a:xfrm>
        </p:spPr>
        <p:txBody>
          <a:bodyPr>
            <a:normAutofit fontScale="90000"/>
          </a:bodyPr>
          <a:lstStyle/>
          <a:p>
            <a:r>
              <a:rPr lang="en-GB" sz="3600" dirty="0">
                <a:latin typeface="Lora Medium" pitchFamily="2" charset="0"/>
              </a:rPr>
              <a:t>Sensory Overload &amp; Workload, Adjustments and Support</a:t>
            </a:r>
          </a:p>
        </p:txBody>
      </p:sp>
      <p:sp>
        <p:nvSpPr>
          <p:cNvPr id="7" name="Speech Bubble: Rectangle with Corners Rounded 6">
            <a:extLst>
              <a:ext uri="{FF2B5EF4-FFF2-40B4-BE49-F238E27FC236}">
                <a16:creationId xmlns:a16="http://schemas.microsoft.com/office/drawing/2014/main" id="{8E5D1DFF-A43E-716E-5901-DEDD850F8980}"/>
              </a:ext>
            </a:extLst>
          </p:cNvPr>
          <p:cNvSpPr/>
          <p:nvPr/>
        </p:nvSpPr>
        <p:spPr>
          <a:xfrm>
            <a:off x="7447095" y="627510"/>
            <a:ext cx="4588296" cy="1825746"/>
          </a:xfrm>
          <a:prstGeom prst="wedgeRoundRectCallout">
            <a:avLst>
              <a:gd name="adj1" fmla="val -56329"/>
              <a:gd name="adj2" fmla="val 23028"/>
              <a:gd name="adj3" fmla="val 16667"/>
            </a:avLst>
          </a:prstGeom>
          <a:solidFill>
            <a:srgbClr val="8F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“I know you’ve got some silly stupid things, sensory, when you're having a bad day and that and you hit that red button in the morning and you've got to get, the rub down done. I'm particularly sick with that” Sam</a:t>
            </a:r>
            <a:endParaRPr lang="en-GB" dirty="0">
              <a:solidFill>
                <a:schemeClr val="tx1">
                  <a:lumMod val="65000"/>
                  <a:lumOff val="35000"/>
                </a:schemeClr>
              </a:solidFill>
              <a:latin typeface="AvenirNext LT Pro Regular" panose="020B0504020202020204" pitchFamily="34" charset="0"/>
            </a:endParaRPr>
          </a:p>
        </p:txBody>
      </p:sp>
      <p:sp>
        <p:nvSpPr>
          <p:cNvPr id="4" name="Speech Bubble: Rectangle with Corners Rounded 3">
            <a:extLst>
              <a:ext uri="{FF2B5EF4-FFF2-40B4-BE49-F238E27FC236}">
                <a16:creationId xmlns:a16="http://schemas.microsoft.com/office/drawing/2014/main" id="{5A0FD5BB-58E7-2445-2D40-0187A1C181C7}"/>
              </a:ext>
            </a:extLst>
          </p:cNvPr>
          <p:cNvSpPr/>
          <p:nvPr/>
        </p:nvSpPr>
        <p:spPr>
          <a:xfrm>
            <a:off x="149243" y="1417726"/>
            <a:ext cx="4588296" cy="1502228"/>
          </a:xfrm>
          <a:prstGeom prst="wedgeRoundRectCallout">
            <a:avLst>
              <a:gd name="adj1" fmla="val 55736"/>
              <a:gd name="adj2" fmla="val 31111"/>
              <a:gd name="adj3" fmla="val 16667"/>
            </a:avLst>
          </a:prstGeom>
          <a:solidFill>
            <a:srgbClr val="F6B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dirty="0">
                <a:solidFill>
                  <a:schemeClr val="tx1">
                    <a:lumMod val="65000"/>
                    <a:lumOff val="35000"/>
                  </a:schemeClr>
                </a:solidFill>
                <a:latin typeface="AvenirNext LT Pro Regular" panose="020B0504020202020204" pitchFamily="34" charset="0"/>
              </a:rPr>
              <a:t>“I need absolute silence to be able to type so the difficult side of that is actually finding somewhere quiet because prison is very busy and very loud all the time.” Charlie</a:t>
            </a:r>
          </a:p>
        </p:txBody>
      </p:sp>
      <p:sp>
        <p:nvSpPr>
          <p:cNvPr id="3" name="Graphic 2">
            <a:extLst>
              <a:ext uri="{FF2B5EF4-FFF2-40B4-BE49-F238E27FC236}">
                <a16:creationId xmlns:a16="http://schemas.microsoft.com/office/drawing/2014/main" id="{55B33595-97FA-1AF1-4187-58E00A4C8CAC}"/>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8" name="Group 7">
            <a:extLst>
              <a:ext uri="{FF2B5EF4-FFF2-40B4-BE49-F238E27FC236}">
                <a16:creationId xmlns:a16="http://schemas.microsoft.com/office/drawing/2014/main" id="{8C0A8841-1C79-18AE-C97D-F03CB9965017}"/>
              </a:ext>
            </a:extLst>
          </p:cNvPr>
          <p:cNvGrpSpPr/>
          <p:nvPr/>
        </p:nvGrpSpPr>
        <p:grpSpPr>
          <a:xfrm>
            <a:off x="11280459" y="6422772"/>
            <a:ext cx="692424" cy="214694"/>
            <a:chOff x="11280459" y="6422772"/>
            <a:chExt cx="692424" cy="214694"/>
          </a:xfrm>
          <a:solidFill>
            <a:schemeClr val="bg1"/>
          </a:solidFill>
        </p:grpSpPr>
        <p:sp>
          <p:nvSpPr>
            <p:cNvPr id="9" name="Freeform: Shape 8">
              <a:extLst>
                <a:ext uri="{FF2B5EF4-FFF2-40B4-BE49-F238E27FC236}">
                  <a16:creationId xmlns:a16="http://schemas.microsoft.com/office/drawing/2014/main" id="{B72207CA-1DE8-19DF-89CF-1849296BDA9C}"/>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FFDBFCE0-6421-4C46-61FE-DD26B783EFB9}"/>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7E18B6CA-3B8B-6336-89FB-42292C030AEA}"/>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0B1F740B-175A-EE34-6856-C39A4FFC6BC3}"/>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2B1563BE-689D-AE72-5176-B2520E0F4E03}"/>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497B0C4B-BBB9-996E-C042-CDC020CE3BE1}"/>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25" name="Speech Bubble: Rectangle with Corners Rounded 24">
            <a:extLst>
              <a:ext uri="{FF2B5EF4-FFF2-40B4-BE49-F238E27FC236}">
                <a16:creationId xmlns:a16="http://schemas.microsoft.com/office/drawing/2014/main" id="{AC0A003E-FA71-74E6-A882-F17CC57089C9}"/>
              </a:ext>
            </a:extLst>
          </p:cNvPr>
          <p:cNvSpPr/>
          <p:nvPr/>
        </p:nvSpPr>
        <p:spPr>
          <a:xfrm>
            <a:off x="3488269" y="3366141"/>
            <a:ext cx="4582249" cy="1235818"/>
          </a:xfrm>
          <a:prstGeom prst="wedgeRoundRectCallout">
            <a:avLst>
              <a:gd name="adj1" fmla="val 56666"/>
              <a:gd name="adj2" fmla="val 33239"/>
              <a:gd name="adj3" fmla="val 16667"/>
            </a:avLst>
          </a:prstGeom>
          <a:solidFill>
            <a:srgbClr val="8F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“I’m in the spotlight. It’s a lot of pressure. So you think kind of can I actually afford to take the leave next week?” Sam</a:t>
            </a:r>
            <a:endParaRPr lang="en-GB" dirty="0">
              <a:solidFill>
                <a:schemeClr val="tx1">
                  <a:lumMod val="65000"/>
                  <a:lumOff val="35000"/>
                </a:schemeClr>
              </a:solidFill>
              <a:latin typeface="AvenirNext LT Pro Regular" panose="020B0504020202020204" pitchFamily="34" charset="0"/>
            </a:endParaRPr>
          </a:p>
        </p:txBody>
      </p:sp>
      <p:sp>
        <p:nvSpPr>
          <p:cNvPr id="26" name="Speech Bubble: Rectangle with Corners Rounded 25">
            <a:extLst>
              <a:ext uri="{FF2B5EF4-FFF2-40B4-BE49-F238E27FC236}">
                <a16:creationId xmlns:a16="http://schemas.microsoft.com/office/drawing/2014/main" id="{C82FE094-B2DB-25CF-718D-3060D0B9225D}"/>
              </a:ext>
            </a:extLst>
          </p:cNvPr>
          <p:cNvSpPr/>
          <p:nvPr/>
        </p:nvSpPr>
        <p:spPr>
          <a:xfrm>
            <a:off x="5814900" y="5112411"/>
            <a:ext cx="4582249" cy="1064327"/>
          </a:xfrm>
          <a:prstGeom prst="wedgeRoundRectCallout">
            <a:avLst>
              <a:gd name="adj1" fmla="val 55565"/>
              <a:gd name="adj2" fmla="val 27499"/>
              <a:gd name="adj3" fmla="val 16667"/>
            </a:avLst>
          </a:prstGeom>
          <a:solidFill>
            <a:srgbClr val="F6B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“I would just send all the emails and then on my days off I would cover it and I would just not switch off from work.” Charlie</a:t>
            </a:r>
            <a:endParaRPr lang="en-GB" dirty="0">
              <a:solidFill>
                <a:schemeClr val="tx1">
                  <a:lumMod val="65000"/>
                  <a:lumOff val="35000"/>
                </a:schemeClr>
              </a:solidFill>
              <a:latin typeface="AvenirNext LT Pro Regular" panose="020B0504020202020204" pitchFamily="34" charset="0"/>
            </a:endParaRPr>
          </a:p>
        </p:txBody>
      </p:sp>
    </p:spTree>
    <p:extLst>
      <p:ext uri="{BB962C8B-B14F-4D97-AF65-F5344CB8AC3E}">
        <p14:creationId xmlns:p14="http://schemas.microsoft.com/office/powerpoint/2010/main" val="34963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518E-15A4-EACB-14F1-DC176CD61975}"/>
              </a:ext>
            </a:extLst>
          </p:cNvPr>
          <p:cNvSpPr>
            <a:spLocks noGrp="1"/>
          </p:cNvSpPr>
          <p:nvPr>
            <p:ph type="title"/>
          </p:nvPr>
        </p:nvSpPr>
        <p:spPr>
          <a:xfrm>
            <a:off x="5866002" y="220534"/>
            <a:ext cx="6325998" cy="1325563"/>
          </a:xfrm>
        </p:spPr>
        <p:txBody>
          <a:bodyPr>
            <a:normAutofit fontScale="90000"/>
          </a:bodyPr>
          <a:lstStyle/>
          <a:p>
            <a:pPr algn="r"/>
            <a:r>
              <a:rPr lang="en-GB" sz="3600" dirty="0">
                <a:latin typeface="Lora Medium" pitchFamily="2" charset="0"/>
              </a:rPr>
              <a:t>Justice Sensitivity, Professionalism and Responsibility</a:t>
            </a:r>
          </a:p>
        </p:txBody>
      </p:sp>
      <p:sp>
        <p:nvSpPr>
          <p:cNvPr id="18" name="Freeform: Shape 17">
            <a:extLst>
              <a:ext uri="{FF2B5EF4-FFF2-40B4-BE49-F238E27FC236}">
                <a16:creationId xmlns:a16="http://schemas.microsoft.com/office/drawing/2014/main" id="{A615BCE1-5EDD-4B7E-1448-9E312E7237E2}"/>
              </a:ext>
            </a:extLst>
          </p:cNvPr>
          <p:cNvSpPr/>
          <p:nvPr/>
        </p:nvSpPr>
        <p:spPr>
          <a:xfrm>
            <a:off x="0" y="984808"/>
            <a:ext cx="9282015" cy="4945540"/>
          </a:xfrm>
          <a:custGeom>
            <a:avLst/>
            <a:gdLst>
              <a:gd name="connsiteX0" fmla="*/ 0 w 9282015"/>
              <a:gd name="connsiteY0" fmla="*/ 1250392 h 4945540"/>
              <a:gd name="connsiteX1" fmla="*/ 899886 w 9282015"/>
              <a:gd name="connsiteY1" fmla="*/ 771421 h 4945540"/>
              <a:gd name="connsiteX2" fmla="*/ 4368800 w 9282015"/>
              <a:gd name="connsiteY2" fmla="*/ 2077706 h 4945540"/>
              <a:gd name="connsiteX3" fmla="*/ 6807200 w 9282015"/>
              <a:gd name="connsiteY3" fmla="*/ 2163 h 4945540"/>
              <a:gd name="connsiteX4" fmla="*/ 9231086 w 9282015"/>
              <a:gd name="connsiteY4" fmla="*/ 2542163 h 4945540"/>
              <a:gd name="connsiteX5" fmla="*/ 8186057 w 9282015"/>
              <a:gd name="connsiteY5" fmla="*/ 4835421 h 4945540"/>
              <a:gd name="connsiteX6" fmla="*/ 5080000 w 9282015"/>
              <a:gd name="connsiteY6" fmla="*/ 4370963 h 494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2015" h="4945540">
                <a:moveTo>
                  <a:pt x="0" y="1250392"/>
                </a:moveTo>
                <a:cubicBezTo>
                  <a:pt x="85876" y="941963"/>
                  <a:pt x="171753" y="633535"/>
                  <a:pt x="899886" y="771421"/>
                </a:cubicBezTo>
                <a:cubicBezTo>
                  <a:pt x="1628019" y="909307"/>
                  <a:pt x="3384248" y="2205916"/>
                  <a:pt x="4368800" y="2077706"/>
                </a:cubicBezTo>
                <a:cubicBezTo>
                  <a:pt x="5353352" y="1949496"/>
                  <a:pt x="5996819" y="-75247"/>
                  <a:pt x="6807200" y="2163"/>
                </a:cubicBezTo>
                <a:cubicBezTo>
                  <a:pt x="7617581" y="79572"/>
                  <a:pt x="9001277" y="1736620"/>
                  <a:pt x="9231086" y="2542163"/>
                </a:cubicBezTo>
                <a:cubicBezTo>
                  <a:pt x="9460896" y="3347706"/>
                  <a:pt x="8877905" y="4530621"/>
                  <a:pt x="8186057" y="4835421"/>
                </a:cubicBezTo>
                <a:cubicBezTo>
                  <a:pt x="7494209" y="5140221"/>
                  <a:pt x="6287104" y="4755592"/>
                  <a:pt x="5080000" y="437096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Graphic 2">
            <a:extLst>
              <a:ext uri="{FF2B5EF4-FFF2-40B4-BE49-F238E27FC236}">
                <a16:creationId xmlns:a16="http://schemas.microsoft.com/office/drawing/2014/main" id="{470FA8F1-7C00-8868-6956-D22ABAA66A97}"/>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8" name="Group 7">
            <a:extLst>
              <a:ext uri="{FF2B5EF4-FFF2-40B4-BE49-F238E27FC236}">
                <a16:creationId xmlns:a16="http://schemas.microsoft.com/office/drawing/2014/main" id="{E918DAD5-2F4B-0938-C509-D81CA8712A74}"/>
              </a:ext>
            </a:extLst>
          </p:cNvPr>
          <p:cNvGrpSpPr/>
          <p:nvPr/>
        </p:nvGrpSpPr>
        <p:grpSpPr>
          <a:xfrm>
            <a:off x="11280459" y="6422772"/>
            <a:ext cx="692424" cy="214694"/>
            <a:chOff x="11280459" y="6422772"/>
            <a:chExt cx="692424" cy="214694"/>
          </a:xfrm>
          <a:solidFill>
            <a:schemeClr val="bg1"/>
          </a:solidFill>
        </p:grpSpPr>
        <p:sp>
          <p:nvSpPr>
            <p:cNvPr id="9" name="Freeform: Shape 8">
              <a:extLst>
                <a:ext uri="{FF2B5EF4-FFF2-40B4-BE49-F238E27FC236}">
                  <a16:creationId xmlns:a16="http://schemas.microsoft.com/office/drawing/2014/main" id="{1B73709E-04A7-7B11-A258-219850D35641}"/>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C4339B21-1ADF-A932-2973-422141ACCB80}"/>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961FFDB9-3E0F-DCC2-76A0-FB66F6878661}"/>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FB5F0F10-82FE-3624-081E-4925B4490D15}"/>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DD8A4229-1B0F-F23D-D741-C1AC07D1E87D}"/>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06AEB529-18E5-87B6-B4C2-D1E9A0B00CED}"/>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6" name="Speech Bubble: Rectangle with Corners Rounded 15">
            <a:extLst>
              <a:ext uri="{FF2B5EF4-FFF2-40B4-BE49-F238E27FC236}">
                <a16:creationId xmlns:a16="http://schemas.microsoft.com/office/drawing/2014/main" id="{FA918404-0842-24C1-570B-CFE2C469E2F7}"/>
              </a:ext>
            </a:extLst>
          </p:cNvPr>
          <p:cNvSpPr/>
          <p:nvPr/>
        </p:nvSpPr>
        <p:spPr>
          <a:xfrm>
            <a:off x="527799" y="1468023"/>
            <a:ext cx="4588296" cy="1960977"/>
          </a:xfrm>
          <a:prstGeom prst="wedgeRoundRectCallout">
            <a:avLst>
              <a:gd name="adj1" fmla="val 57012"/>
              <a:gd name="adj2" fmla="val 31730"/>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lumMod val="65000"/>
                    <a:lumOff val="35000"/>
                  </a:schemeClr>
                </a:solidFill>
                <a:latin typeface="AvenirNext LT Pro Regular" panose="020B0504020202020204" pitchFamily="34" charset="0"/>
                <a:ea typeface="Segoe UI" panose="020B0502040204020203" pitchFamily="34" charset="0"/>
              </a:rPr>
              <a:t>“I find it difficult to just stick to my job and not do the job of everybody else. I think working in a prison, it's ironic how I got here because I have such a strong sense of justice and I've ended up in the justice system.” </a:t>
            </a: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Cameron</a:t>
            </a:r>
            <a:endParaRPr lang="en-GB" dirty="0">
              <a:solidFill>
                <a:schemeClr val="tx1">
                  <a:lumMod val="65000"/>
                  <a:lumOff val="35000"/>
                </a:schemeClr>
              </a:solidFill>
              <a:latin typeface="AvenirNext LT Pro Regular" panose="020B0504020202020204" pitchFamily="34" charset="0"/>
            </a:endParaRPr>
          </a:p>
        </p:txBody>
      </p:sp>
      <p:sp>
        <p:nvSpPr>
          <p:cNvPr id="17" name="Speech Bubble: Rectangle with Corners Rounded 16">
            <a:extLst>
              <a:ext uri="{FF2B5EF4-FFF2-40B4-BE49-F238E27FC236}">
                <a16:creationId xmlns:a16="http://schemas.microsoft.com/office/drawing/2014/main" id="{51BB0B74-D3DC-DE67-E91B-8374B3E27ADC}"/>
              </a:ext>
            </a:extLst>
          </p:cNvPr>
          <p:cNvSpPr/>
          <p:nvPr/>
        </p:nvSpPr>
        <p:spPr>
          <a:xfrm>
            <a:off x="7043981" y="2876595"/>
            <a:ext cx="4588296" cy="1566893"/>
          </a:xfrm>
          <a:prstGeom prst="wedgeRoundRectCallout">
            <a:avLst>
              <a:gd name="adj1" fmla="val -55234"/>
              <a:gd name="adj2" fmla="val 24166"/>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“because of all the pressure that I've been put on myself with that. And then the mental health, it ended. It sent me into a breakdown in the end. Like, I had to take time off.” </a:t>
            </a: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Ashley</a:t>
            </a:r>
            <a:endParaRPr lang="en-GB" dirty="0">
              <a:solidFill>
                <a:schemeClr val="tx1">
                  <a:lumMod val="65000"/>
                  <a:lumOff val="35000"/>
                </a:schemeClr>
              </a:solidFill>
              <a:latin typeface="AvenirNext LT Pro Regular" panose="020B0504020202020204" pitchFamily="34" charset="0"/>
            </a:endParaRPr>
          </a:p>
        </p:txBody>
      </p:sp>
      <p:sp>
        <p:nvSpPr>
          <p:cNvPr id="19" name="Oval 18">
            <a:extLst>
              <a:ext uri="{FF2B5EF4-FFF2-40B4-BE49-F238E27FC236}">
                <a16:creationId xmlns:a16="http://schemas.microsoft.com/office/drawing/2014/main" id="{84506F3C-4701-4326-6F9D-9549F646094C}"/>
              </a:ext>
            </a:extLst>
          </p:cNvPr>
          <p:cNvSpPr/>
          <p:nvPr/>
        </p:nvSpPr>
        <p:spPr>
          <a:xfrm>
            <a:off x="4920152" y="5181787"/>
            <a:ext cx="391886" cy="41637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52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07ED513-7252-E04A-06F6-1BE9A24D80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7" name="Picture 6" descr="A black and purple background">
            <a:extLst>
              <a:ext uri="{FF2B5EF4-FFF2-40B4-BE49-F238E27FC236}">
                <a16:creationId xmlns:a16="http://schemas.microsoft.com/office/drawing/2014/main" id="{D2191E83-35EA-E9C8-03F2-846F3811C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 y="0"/>
            <a:ext cx="12190354" cy="6858000"/>
          </a:xfrm>
          <a:prstGeom prst="rect">
            <a:avLst/>
          </a:prstGeom>
        </p:spPr>
      </p:pic>
      <p:sp>
        <p:nvSpPr>
          <p:cNvPr id="2" name="Title 1">
            <a:extLst>
              <a:ext uri="{FF2B5EF4-FFF2-40B4-BE49-F238E27FC236}">
                <a16:creationId xmlns:a16="http://schemas.microsoft.com/office/drawing/2014/main" id="{1464D27E-DE23-7BEE-76BF-4D77AEDB0FA3}"/>
              </a:ext>
            </a:extLst>
          </p:cNvPr>
          <p:cNvSpPr>
            <a:spLocks noGrp="1"/>
          </p:cNvSpPr>
          <p:nvPr>
            <p:ph type="title"/>
          </p:nvPr>
        </p:nvSpPr>
        <p:spPr/>
        <p:txBody>
          <a:bodyPr/>
          <a:lstStyle/>
          <a:p>
            <a:r>
              <a:rPr lang="en-GB" dirty="0">
                <a:solidFill>
                  <a:schemeClr val="bg1"/>
                </a:solidFill>
                <a:latin typeface="Lora Medium" pitchFamily="2" charset="0"/>
              </a:rPr>
              <a:t>Discussion</a:t>
            </a:r>
          </a:p>
        </p:txBody>
      </p:sp>
      <p:sp>
        <p:nvSpPr>
          <p:cNvPr id="3" name="Content Placeholder 2">
            <a:extLst>
              <a:ext uri="{FF2B5EF4-FFF2-40B4-BE49-F238E27FC236}">
                <a16:creationId xmlns:a16="http://schemas.microsoft.com/office/drawing/2014/main" id="{16BBFC05-AEC4-3B3C-E77D-12CDBB6E5441}"/>
              </a:ext>
            </a:extLst>
          </p:cNvPr>
          <p:cNvSpPr>
            <a:spLocks noGrp="1"/>
          </p:cNvSpPr>
          <p:nvPr>
            <p:ph idx="1"/>
          </p:nvPr>
        </p:nvSpPr>
        <p:spPr/>
        <p:txBody>
          <a:bodyPr>
            <a:normAutofit/>
          </a:bodyPr>
          <a:lstStyle/>
          <a:p>
            <a:r>
              <a:rPr lang="en-GB" sz="1800" dirty="0">
                <a:solidFill>
                  <a:schemeClr val="bg1"/>
                </a:solidFill>
                <a:latin typeface="AvenirNext LT Pro Regular" panose="020B0504020202020204" pitchFamily="34" charset="0"/>
                <a:ea typeface="Times New Roman" panose="02020603050405020304" pitchFamily="18" charset="0"/>
              </a:rPr>
              <a:t>Adds to body of research into impact of workplace environment for staff </a:t>
            </a:r>
            <a:r>
              <a:rPr lang="en-GB" sz="1800" dirty="0">
                <a:solidFill>
                  <a:schemeClr val="bg1"/>
                </a:solidFill>
                <a:effectLst/>
                <a:latin typeface="AvenirNext LT Pro Regular" panose="020B0504020202020204" pitchFamily="34" charset="0"/>
                <a:ea typeface="Times New Roman" panose="02020603050405020304" pitchFamily="18" charset="0"/>
              </a:rPr>
              <a:t>(Burton et al., 2022; Marshall, 2022).</a:t>
            </a:r>
          </a:p>
          <a:p>
            <a:r>
              <a:rPr lang="en-GB" sz="1800" dirty="0">
                <a:solidFill>
                  <a:schemeClr val="bg1"/>
                </a:solidFill>
                <a:latin typeface="AvenirNext LT Pro Regular" panose="020B0504020202020204" pitchFamily="34" charset="0"/>
              </a:rPr>
              <a:t>Emergence of research relating to emergency service roles and secure environments (</a:t>
            </a:r>
            <a:r>
              <a:rPr lang="en-GB" sz="1800" dirty="0" err="1">
                <a:solidFill>
                  <a:schemeClr val="bg1"/>
                </a:solidFill>
                <a:latin typeface="AvenirNext LT Pro Regular" panose="020B0504020202020204" pitchFamily="34" charset="0"/>
              </a:rPr>
              <a:t>Tromans</a:t>
            </a:r>
            <a:r>
              <a:rPr lang="en-GB" sz="1800" dirty="0">
                <a:solidFill>
                  <a:schemeClr val="bg1"/>
                </a:solidFill>
                <a:latin typeface="AvenirNext LT Pro Regular" panose="020B0504020202020204" pitchFamily="34" charset="0"/>
              </a:rPr>
              <a:t> et al., 2023; Walker et al., 2024).</a:t>
            </a:r>
          </a:p>
          <a:p>
            <a:r>
              <a:rPr lang="en-GB" sz="1800" dirty="0">
                <a:solidFill>
                  <a:schemeClr val="bg1"/>
                </a:solidFill>
                <a:latin typeface="AvenirNext LT Pro Regular" panose="020B0504020202020204" pitchFamily="34" charset="0"/>
              </a:rPr>
              <a:t>Only conducted at a single </a:t>
            </a:r>
            <a:r>
              <a:rPr lang="en-GB" sz="1800">
                <a:solidFill>
                  <a:schemeClr val="bg1"/>
                </a:solidFill>
                <a:latin typeface="AvenirNext LT Pro Regular" panose="020B0504020202020204" pitchFamily="34" charset="0"/>
              </a:rPr>
              <a:t>prison site, </a:t>
            </a:r>
            <a:r>
              <a:rPr lang="en-GB" sz="1800" dirty="0">
                <a:solidFill>
                  <a:schemeClr val="bg1"/>
                </a:solidFill>
                <a:latin typeface="AvenirNext LT Pro Regular" panose="020B0504020202020204" pitchFamily="34" charset="0"/>
              </a:rPr>
              <a:t>which is a remand site.</a:t>
            </a:r>
          </a:p>
          <a:p>
            <a:r>
              <a:rPr lang="en-GB" sz="1800" dirty="0">
                <a:solidFill>
                  <a:schemeClr val="bg1"/>
                </a:solidFill>
                <a:latin typeface="AvenirNext LT Pro Regular" panose="020B0504020202020204" pitchFamily="34" charset="0"/>
              </a:rPr>
              <a:t>Limited to staff in prisoner-facing roles.</a:t>
            </a:r>
          </a:p>
          <a:p>
            <a:r>
              <a:rPr lang="en-GB" sz="1800" dirty="0">
                <a:solidFill>
                  <a:schemeClr val="bg1"/>
                </a:solidFill>
                <a:latin typeface="AvenirNext LT Pro Regular" panose="020B0504020202020204" pitchFamily="34" charset="0"/>
              </a:rPr>
              <a:t>Further research to include an exploration of other custodial settings or secure settings.</a:t>
            </a:r>
          </a:p>
          <a:p>
            <a:r>
              <a:rPr lang="en-GB" sz="1800" dirty="0">
                <a:solidFill>
                  <a:schemeClr val="bg1"/>
                </a:solidFill>
                <a:latin typeface="AvenirNext LT Pro Regular" panose="020B0504020202020204" pitchFamily="34" charset="0"/>
              </a:rPr>
              <a:t>Or, research could explore perceived organisational readiness for neuroinclusive practices and evaluation of interventions aimed at improving workplace accessibility.</a:t>
            </a:r>
          </a:p>
          <a:p>
            <a:endParaRPr lang="en-GB" sz="1800" dirty="0">
              <a:solidFill>
                <a:schemeClr val="bg1"/>
              </a:solidFill>
              <a:latin typeface="AvenirNext LT Pro Regular" panose="020B0504020202020204" pitchFamily="34" charset="0"/>
            </a:endParaRPr>
          </a:p>
        </p:txBody>
      </p:sp>
    </p:spTree>
    <p:extLst>
      <p:ext uri="{BB962C8B-B14F-4D97-AF65-F5344CB8AC3E}">
        <p14:creationId xmlns:p14="http://schemas.microsoft.com/office/powerpoint/2010/main" val="2051230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closeup of an escalator">
            <a:extLst>
              <a:ext uri="{FF2B5EF4-FFF2-40B4-BE49-F238E27FC236}">
                <a16:creationId xmlns:a16="http://schemas.microsoft.com/office/drawing/2014/main" id="{45088696-F6B4-348A-3940-5610041060A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500" r="4382" b="-1"/>
          <a:stretch/>
        </p:blipFill>
        <p:spPr>
          <a:xfrm>
            <a:off x="1" y="10"/>
            <a:ext cx="9669642" cy="6857990"/>
          </a:xfrm>
          <a:prstGeom prst="rect">
            <a:avLst/>
          </a:prstGeom>
        </p:spPr>
      </p:pic>
      <p:sp>
        <p:nvSpPr>
          <p:cNvPr id="54" name="Rectangle 5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F028-424E-7A36-D7C6-6382CD8B7338}"/>
              </a:ext>
            </a:extLst>
          </p:cNvPr>
          <p:cNvSpPr>
            <a:spLocks noGrp="1"/>
          </p:cNvSpPr>
          <p:nvPr>
            <p:ph type="title"/>
          </p:nvPr>
        </p:nvSpPr>
        <p:spPr>
          <a:xfrm>
            <a:off x="7906872" y="134470"/>
            <a:ext cx="3998732" cy="831663"/>
          </a:xfrm>
          <a:noFill/>
        </p:spPr>
        <p:txBody>
          <a:bodyPr vert="horz" lIns="91440" tIns="45720" rIns="91440" bIns="45720" rtlCol="0" anchor="b">
            <a:normAutofit fontScale="90000"/>
          </a:bodyPr>
          <a:lstStyle/>
          <a:p>
            <a:pPr algn="r"/>
            <a:r>
              <a:rPr lang="en-US" sz="5200" dirty="0">
                <a:solidFill>
                  <a:schemeClr val="bg1"/>
                </a:solidFill>
                <a:latin typeface="Lora Medium" pitchFamily="2" charset="0"/>
              </a:rPr>
              <a:t>Next Steps…</a:t>
            </a:r>
          </a:p>
        </p:txBody>
      </p:sp>
      <p:sp>
        <p:nvSpPr>
          <p:cNvPr id="4" name="Text Placeholder 3">
            <a:extLst>
              <a:ext uri="{FF2B5EF4-FFF2-40B4-BE49-F238E27FC236}">
                <a16:creationId xmlns:a16="http://schemas.microsoft.com/office/drawing/2014/main" id="{22762955-387A-DA94-6378-A9A1E9B2A562}"/>
              </a:ext>
            </a:extLst>
          </p:cNvPr>
          <p:cNvSpPr>
            <a:spLocks noGrp="1"/>
          </p:cNvSpPr>
          <p:nvPr>
            <p:ph type="body" sz="half" idx="2"/>
          </p:nvPr>
        </p:nvSpPr>
        <p:spPr>
          <a:xfrm>
            <a:off x="8095083" y="1100593"/>
            <a:ext cx="3998732" cy="4716007"/>
          </a:xfrm>
        </p:spPr>
        <p:txBody>
          <a:bodyPr vert="horz" lIns="91440" tIns="45720" rIns="91440" bIns="45720" rtlCol="0">
            <a:normAutofit/>
          </a:bodyPr>
          <a:lstStyle/>
          <a:p>
            <a:pPr indent="-228600">
              <a:buFont typeface="Arial" panose="020B0604020202020204" pitchFamily="34" charset="0"/>
              <a:buChar char="•"/>
            </a:pPr>
            <a:r>
              <a:rPr lang="en-US" sz="2800" dirty="0">
                <a:solidFill>
                  <a:schemeClr val="bg1"/>
                </a:solidFill>
                <a:latin typeface="AvenirNext LT Pro Regular" panose="020B0504020202020204" pitchFamily="34" charset="0"/>
              </a:rPr>
              <a:t>Raising neurodiversity awareness</a:t>
            </a:r>
          </a:p>
          <a:p>
            <a:pPr indent="-228600">
              <a:buFont typeface="Arial" panose="020B0604020202020204" pitchFamily="34" charset="0"/>
              <a:buChar char="•"/>
            </a:pPr>
            <a:r>
              <a:rPr lang="en-US" sz="2800" dirty="0">
                <a:solidFill>
                  <a:schemeClr val="bg1"/>
                </a:solidFill>
                <a:latin typeface="AvenirNext LT Pro Regular" panose="020B0504020202020204" pitchFamily="34" charset="0"/>
              </a:rPr>
              <a:t>Improving support available and making reasonable adjustments</a:t>
            </a:r>
          </a:p>
          <a:p>
            <a:pPr indent="-228600">
              <a:buFont typeface="Arial" panose="020B0604020202020204" pitchFamily="34" charset="0"/>
              <a:buChar char="•"/>
            </a:pPr>
            <a:r>
              <a:rPr lang="en-US" sz="2800" dirty="0">
                <a:solidFill>
                  <a:schemeClr val="bg1"/>
                </a:solidFill>
                <a:latin typeface="AvenirNext LT Pro Regular" panose="020B0504020202020204" pitchFamily="34" charset="0"/>
              </a:rPr>
              <a:t>Developing a more inclusive working environment</a:t>
            </a:r>
          </a:p>
          <a:p>
            <a:pPr indent="-228600">
              <a:buFont typeface="Arial" panose="020B0604020202020204" pitchFamily="34" charset="0"/>
              <a:buChar char="•"/>
            </a:pPr>
            <a:r>
              <a:rPr lang="en-US" sz="2800" dirty="0">
                <a:solidFill>
                  <a:schemeClr val="bg1"/>
                </a:solidFill>
                <a:latin typeface="AvenirNext LT Pro Regular" panose="020B0504020202020204" pitchFamily="34" charset="0"/>
              </a:rPr>
              <a:t>Increased training for staff and managers</a:t>
            </a:r>
          </a:p>
        </p:txBody>
      </p:sp>
      <p:pic>
        <p:nvPicPr>
          <p:cNvPr id="14" name="Picture 13">
            <a:extLst>
              <a:ext uri="{FF2B5EF4-FFF2-40B4-BE49-F238E27FC236}">
                <a16:creationId xmlns:a16="http://schemas.microsoft.com/office/drawing/2014/main" id="{B8174D71-B80C-6BF0-2EF7-AEA69CA6F161}"/>
              </a:ext>
            </a:extLst>
          </p:cNvPr>
          <p:cNvPicPr>
            <a:picLocks noChangeAspect="1"/>
          </p:cNvPicPr>
          <p:nvPr/>
        </p:nvPicPr>
        <p:blipFill>
          <a:blip r:embed="rId4"/>
          <a:stretch>
            <a:fillRect/>
          </a:stretch>
        </p:blipFill>
        <p:spPr>
          <a:xfrm>
            <a:off x="8618277" y="847070"/>
            <a:ext cx="3429000" cy="238125"/>
          </a:xfrm>
          <a:prstGeom prst="rect">
            <a:avLst/>
          </a:prstGeom>
        </p:spPr>
      </p:pic>
      <p:pic>
        <p:nvPicPr>
          <p:cNvPr id="13" name="Graphic 12">
            <a:extLst>
              <a:ext uri="{FF2B5EF4-FFF2-40B4-BE49-F238E27FC236}">
                <a16:creationId xmlns:a16="http://schemas.microsoft.com/office/drawing/2014/main" id="{A978A0E0-8CCA-2899-D99A-FC1C25D09FB8}"/>
              </a:ext>
            </a:extLst>
          </p:cNvPr>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b="18922"/>
          <a:stretch/>
        </p:blipFill>
        <p:spPr>
          <a:xfrm>
            <a:off x="0" y="5831997"/>
            <a:ext cx="12192000" cy="1026003"/>
          </a:xfrm>
          <a:prstGeom prst="rect">
            <a:avLst/>
          </a:prstGeom>
        </p:spPr>
      </p:pic>
      <p:pic>
        <p:nvPicPr>
          <p:cNvPr id="15" name="Graphic 14">
            <a:extLst>
              <a:ext uri="{FF2B5EF4-FFF2-40B4-BE49-F238E27FC236}">
                <a16:creationId xmlns:a16="http://schemas.microsoft.com/office/drawing/2014/main" id="{0A571C27-303F-E554-E88D-B11878A2E0AD}"/>
              </a:ext>
            </a:extLst>
          </p:cNvPr>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9023" y="6097817"/>
            <a:ext cx="1337041" cy="525839"/>
          </a:xfrm>
          <a:prstGeom prst="rect">
            <a:avLst/>
          </a:prstGeom>
        </p:spPr>
      </p:pic>
    </p:spTree>
    <p:extLst>
      <p:ext uri="{BB962C8B-B14F-4D97-AF65-F5344CB8AC3E}">
        <p14:creationId xmlns:p14="http://schemas.microsoft.com/office/powerpoint/2010/main" val="146454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Quizzical burrowing owl looking forward">
            <a:extLst>
              <a:ext uri="{FF2B5EF4-FFF2-40B4-BE49-F238E27FC236}">
                <a16:creationId xmlns:a16="http://schemas.microsoft.com/office/drawing/2014/main" id="{DA025498-5114-49AF-4664-8AEFE4BFB442}"/>
              </a:ext>
            </a:extLst>
          </p:cNvPr>
          <p:cNvPicPr>
            <a:picLocks noChangeAspect="1"/>
          </p:cNvPicPr>
          <p:nvPr/>
        </p:nvPicPr>
        <p:blipFill>
          <a:blip r:embed="rId3">
            <a:extLst>
              <a:ext uri="{28A0092B-C50C-407E-A947-70E740481C1C}">
                <a14:useLocalDpi xmlns:a14="http://schemas.microsoft.com/office/drawing/2010/main" val="0"/>
              </a:ext>
            </a:extLst>
          </a:blip>
          <a:srcRect t="4194" b="14871"/>
          <a:stretch>
            <a:fill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F49EF37-4FB1-82B9-4111-C38891074F05}"/>
              </a:ext>
            </a:extLst>
          </p:cNvPr>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18922"/>
          <a:stretch/>
        </p:blipFill>
        <p:spPr>
          <a:xfrm>
            <a:off x="0" y="5831997"/>
            <a:ext cx="12192000" cy="1026003"/>
          </a:xfrm>
          <a:prstGeom prst="rect">
            <a:avLst/>
          </a:prstGeom>
        </p:spPr>
      </p:pic>
      <p:pic>
        <p:nvPicPr>
          <p:cNvPr id="8" name="Graphic 7">
            <a:extLst>
              <a:ext uri="{FF2B5EF4-FFF2-40B4-BE49-F238E27FC236}">
                <a16:creationId xmlns:a16="http://schemas.microsoft.com/office/drawing/2014/main" id="{C04902B3-2E56-0224-9B78-62E00F991E87}"/>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9023" y="6097817"/>
            <a:ext cx="1337041" cy="525839"/>
          </a:xfrm>
          <a:prstGeom prst="rect">
            <a:avLst/>
          </a:prstGeom>
        </p:spPr>
      </p:pic>
      <p:sp>
        <p:nvSpPr>
          <p:cNvPr id="9" name="Title 1">
            <a:extLst>
              <a:ext uri="{FF2B5EF4-FFF2-40B4-BE49-F238E27FC236}">
                <a16:creationId xmlns:a16="http://schemas.microsoft.com/office/drawing/2014/main" id="{8A423714-E356-5F39-40F3-00AD2F145F89}"/>
              </a:ext>
            </a:extLst>
          </p:cNvPr>
          <p:cNvSpPr txBox="1">
            <a:spLocks/>
          </p:cNvSpPr>
          <p:nvPr/>
        </p:nvSpPr>
        <p:spPr>
          <a:xfrm>
            <a:off x="6690408" y="-478972"/>
            <a:ext cx="6038622" cy="17693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Berlin Sans FB" panose="020E0602020502020306" pitchFamily="34" charset="0"/>
                <a:ea typeface="+mj-ea"/>
                <a:cs typeface="+mj-cs"/>
              </a:defRPr>
            </a:lvl1pPr>
          </a:lstStyle>
          <a:p>
            <a:r>
              <a:rPr lang="en-GB" sz="7200" dirty="0">
                <a:solidFill>
                  <a:srgbClr val="FFFFFF"/>
                </a:solidFill>
                <a:latin typeface="Lora Medium" pitchFamily="2" charset="0"/>
              </a:rPr>
              <a:t>Questions..?</a:t>
            </a:r>
          </a:p>
        </p:txBody>
      </p:sp>
      <p:sp>
        <p:nvSpPr>
          <p:cNvPr id="10" name="TextBox 9">
            <a:extLst>
              <a:ext uri="{FF2B5EF4-FFF2-40B4-BE49-F238E27FC236}">
                <a16:creationId xmlns:a16="http://schemas.microsoft.com/office/drawing/2014/main" id="{94F3E57E-D142-0F4C-FC3E-90B6A5E603F2}"/>
              </a:ext>
            </a:extLst>
          </p:cNvPr>
          <p:cNvSpPr txBox="1"/>
          <p:nvPr/>
        </p:nvSpPr>
        <p:spPr>
          <a:xfrm>
            <a:off x="6690408" y="4554636"/>
            <a:ext cx="4804906" cy="954107"/>
          </a:xfrm>
          <a:prstGeom prst="rect">
            <a:avLst/>
          </a:prstGeom>
          <a:noFill/>
        </p:spPr>
        <p:txBody>
          <a:bodyPr wrap="square" rtlCol="0">
            <a:spAutoFit/>
          </a:bodyPr>
          <a:lstStyle/>
          <a:p>
            <a:r>
              <a:rPr lang="en-GB" sz="2800" dirty="0">
                <a:solidFill>
                  <a:schemeClr val="bg1"/>
                </a:solidFill>
                <a:latin typeface="AvenirNext LT Pro Regular" panose="020B0504020202020204" pitchFamily="34" charset="0"/>
              </a:rPr>
              <a:t>Contact: adam.fedorniak@serco.com</a:t>
            </a:r>
          </a:p>
        </p:txBody>
      </p:sp>
    </p:spTree>
    <p:extLst>
      <p:ext uri="{BB962C8B-B14F-4D97-AF65-F5344CB8AC3E}">
        <p14:creationId xmlns:p14="http://schemas.microsoft.com/office/powerpoint/2010/main" val="127177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5A8451-8D46-F53C-5D80-48DDDC051D7F}"/>
              </a:ext>
            </a:extLst>
          </p:cNvPr>
          <p:cNvSpPr>
            <a:spLocks noGrp="1"/>
          </p:cNvSpPr>
          <p:nvPr>
            <p:ph idx="1"/>
          </p:nvPr>
        </p:nvSpPr>
        <p:spPr>
          <a:xfrm>
            <a:off x="289609" y="1237129"/>
            <a:ext cx="11385844" cy="4939834"/>
          </a:xfrm>
        </p:spPr>
        <p:txBody>
          <a:bodyPr>
            <a:normAutofit fontScale="62500" lnSpcReduction="20000"/>
          </a:bodyPr>
          <a:lstStyle/>
          <a:p>
            <a:pPr marL="0" indent="0" algn="just" fontAlgn="base">
              <a:lnSpc>
                <a:spcPct val="120000"/>
              </a:lnSpc>
              <a:spcBef>
                <a:spcPts val="0"/>
              </a:spcBef>
              <a:spcAft>
                <a:spcPts val="1200"/>
              </a:spcAft>
              <a:buNone/>
            </a:pP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Bondü</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R.,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Esser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G. (2015). Justice and rejection sensitivity in children and adolescents with ADHD symptoms.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European child &amp; adolescent psychiatry</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24</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185-198.</a:t>
            </a: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Botha, M., Hanlon, J., &amp; Williams, G. L. (2023). Does language matter? Identity-first versus person-first language use in autism research: A response to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Vivanti</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Journal of autism and developmental disorders, 53(2), 870-878.</a:t>
            </a: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Burton, L., Carss, V.,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Twumasi</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R. (2022). Listening to neurodiverse voices in the workplace.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Ought: The Journal of Autistic Culture</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3</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(2), 56-79.</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Crane, M. F., Searle, B. J., Kangas, M.,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Nwiran</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Y. (2019). How resilience is strengthened by exposure to stressors: The systematic self-reflection model of resilience strengthening.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Anxiety, Stress, &amp; Coping</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32</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(1), 1-17.</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Doyle, N. (2020). Neurodiversity at work: a biopsychosocial model and the impact on working adults. British Medical Bulletin, 135(1), 108.</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Doyle, N., Hough, L., Thorne, K., &amp; Banfield, T. (2022). Neurodiversity.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Challenging Bias in Forensic Psychological Assessment and Testing: Theoretical and Practical Approaches to Working with Diverse Populations</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329.</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Garfinkel, H. (1956). Conditions of successful degradation ceremonies.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American journal of Sociology</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61</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(5), 420-424.</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Griffin, M. L., Hogan, N. L., &amp; Lambert, E. G. (2012). Doing “people work” in the prison setting: An examination of the job characteristics model and correctional staff burnout.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Criminal justice and </a:t>
            </a:r>
            <a:r>
              <a:rPr lang="en-GB" sz="1800" i="1" dirty="0" err="1">
                <a:effectLst/>
                <a:latin typeface="AvenirNext LT Pro Regular" panose="020B0504020202020204" pitchFamily="34" charset="0"/>
                <a:ea typeface="Times New Roman" panose="02020603050405020304" pitchFamily="18" charset="0"/>
                <a:cs typeface="Calibri" panose="020F0502020204030204" pitchFamily="34" charset="0"/>
              </a:rPr>
              <a:t>behavior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39</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(9), 1131-1147.</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Harvey, J. (2014). Perceived physical health, psychological distress, and social support among prison officers.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The Prison Journal</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94</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(2), 242-259.</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Hazen, E. P., Stornelli, J. L., O’Rourke, J. A.,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Koesterer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K.,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McDougle</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C. J. (2014). Sensory symptoms in autism spectrum disorders.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Harvard review of psychiatry</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22</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(2), 112-124.</a:t>
            </a: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Kenny, L., Hattersley, C., Molins, B., Buckley, C., Povey, C.,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Pellicano</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E. (2016). Which terms should be used to describe autism? Perspectives from the UK autism community. Autism, 20(4), 442-462.</a:t>
            </a:r>
          </a:p>
        </p:txBody>
      </p:sp>
      <p:sp>
        <p:nvSpPr>
          <p:cNvPr id="6" name="Graphic 2">
            <a:extLst>
              <a:ext uri="{FF2B5EF4-FFF2-40B4-BE49-F238E27FC236}">
                <a16:creationId xmlns:a16="http://schemas.microsoft.com/office/drawing/2014/main" id="{E80A3634-FBED-59C3-68C3-2A65C5554302}"/>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7" name="Group 6">
            <a:extLst>
              <a:ext uri="{FF2B5EF4-FFF2-40B4-BE49-F238E27FC236}">
                <a16:creationId xmlns:a16="http://schemas.microsoft.com/office/drawing/2014/main" id="{E1E30410-AB36-FA47-268E-50B727873720}"/>
              </a:ext>
            </a:extLst>
          </p:cNvPr>
          <p:cNvGrpSpPr/>
          <p:nvPr/>
        </p:nvGrpSpPr>
        <p:grpSpPr>
          <a:xfrm>
            <a:off x="11280459" y="6422772"/>
            <a:ext cx="692424" cy="214694"/>
            <a:chOff x="11280459" y="6422772"/>
            <a:chExt cx="692424" cy="214694"/>
          </a:xfrm>
          <a:solidFill>
            <a:schemeClr val="bg1"/>
          </a:solidFill>
        </p:grpSpPr>
        <p:sp>
          <p:nvSpPr>
            <p:cNvPr id="8" name="Freeform: Shape 7">
              <a:extLst>
                <a:ext uri="{FF2B5EF4-FFF2-40B4-BE49-F238E27FC236}">
                  <a16:creationId xmlns:a16="http://schemas.microsoft.com/office/drawing/2014/main" id="{51495698-80F9-6B71-A60F-8C6354F09DF8}"/>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9" name="Freeform: Shape 8">
              <a:extLst>
                <a:ext uri="{FF2B5EF4-FFF2-40B4-BE49-F238E27FC236}">
                  <a16:creationId xmlns:a16="http://schemas.microsoft.com/office/drawing/2014/main" id="{22E7BFCB-2363-5DAA-86C1-08886F4D5122}"/>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D903BC5E-8389-00E1-4482-703D1A8D4455}"/>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0B7FF0C4-9440-71E7-F250-96A5CCD6947C}"/>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73BDD9E5-AF1A-1037-E0F9-36F06D6F634E}"/>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BA68A8FB-68BB-5029-E847-CF567F23F1D2}"/>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4" name="Title 1">
            <a:extLst>
              <a:ext uri="{FF2B5EF4-FFF2-40B4-BE49-F238E27FC236}">
                <a16:creationId xmlns:a16="http://schemas.microsoft.com/office/drawing/2014/main" id="{41B70228-D9B9-13E2-4913-1AC7A0BAB9F3}"/>
              </a:ext>
            </a:extLst>
          </p:cNvPr>
          <p:cNvSpPr txBox="1">
            <a:spLocks/>
          </p:cNvSpPr>
          <p:nvPr/>
        </p:nvSpPr>
        <p:spPr>
          <a:xfrm>
            <a:off x="289608" y="-357948"/>
            <a:ext cx="6038622" cy="17693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Berlin Sans FB" panose="020E0602020502020306" pitchFamily="34" charset="0"/>
                <a:ea typeface="+mj-ea"/>
                <a:cs typeface="+mj-cs"/>
              </a:defRPr>
            </a:lvl1pPr>
          </a:lstStyle>
          <a:p>
            <a:r>
              <a:rPr lang="en-GB" sz="7200" dirty="0">
                <a:latin typeface="Lora Medium" pitchFamily="2" charset="0"/>
              </a:rPr>
              <a:t>References</a:t>
            </a:r>
          </a:p>
        </p:txBody>
      </p:sp>
    </p:spTree>
    <p:extLst>
      <p:ext uri="{BB962C8B-B14F-4D97-AF65-F5344CB8AC3E}">
        <p14:creationId xmlns:p14="http://schemas.microsoft.com/office/powerpoint/2010/main" val="3036463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5A8451-8D46-F53C-5D80-48DDDC051D7F}"/>
              </a:ext>
            </a:extLst>
          </p:cNvPr>
          <p:cNvSpPr>
            <a:spLocks noGrp="1"/>
          </p:cNvSpPr>
          <p:nvPr>
            <p:ph idx="1"/>
          </p:nvPr>
        </p:nvSpPr>
        <p:spPr>
          <a:xfrm>
            <a:off x="289609" y="1237128"/>
            <a:ext cx="11385844" cy="5167105"/>
          </a:xfrm>
        </p:spPr>
        <p:txBody>
          <a:bodyPr>
            <a:normAutofit fontScale="55000" lnSpcReduction="20000"/>
          </a:bodyPr>
          <a:lstStyle/>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Kidwell, K. E., Clancy, R. L., &amp; Fisher, G. G. (2023). The devil you know versus the devil you don’t: Disclosure versus masking in the workplace.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Industrial and Organizational Psychology</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16</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(1), 55-60.</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Kirby, A. (2020). Rationale and evidence for taking a person-centred approach to screening in prison. CEO Do-IT Solutions.</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Kozar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C. J., &amp; Day, A. (2012). The therapeutic alliance in offending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behavior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programs: A necessary and sufficient condition for change?.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Aggression and Violent </a:t>
            </a:r>
            <a:r>
              <a:rPr lang="en-GB" sz="1800" i="1" dirty="0" err="1">
                <a:effectLst/>
                <a:latin typeface="AvenirNext LT Pro Regular" panose="020B0504020202020204" pitchFamily="34" charset="0"/>
                <a:ea typeface="Times New Roman" panose="02020603050405020304" pitchFamily="18" charset="0"/>
                <a:cs typeface="Calibri" panose="020F0502020204030204" pitchFamily="34" charset="0"/>
              </a:rPr>
              <a:t>Behavior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17</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(5), 482-487.</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Marshall, B. A. (2022).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Workplace neurodiversity: An exploratory study</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Alliant International University.</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Miller, D., Rees, J., &amp; Pearson, A. (2021). “Masking is life”: Experiences of masking in autistic and nonautistic adults.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Autism in Adulthood</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3</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(4), 330-338.</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Pines, A., &amp; Maslach, C. (1978). Characteristics of staff burnout in mental health settings.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Psychiatric services</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29</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(4), 233-237.</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Smith, J.A., Flowers, P. &amp; Larkin, M. (2022).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Interpretative phenomenological analysis: Theory, method and research </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(2nd ed). London: Sage.</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Tajfel, H., Turner, J. C., Austin, W. G., &amp;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Worchel</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S. (1979). An integrative theory of intergroup conflict.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Organizational identity: A reader</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56</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(65), 9780203505984-16.</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Tromans</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S. J.,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Drewett</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 Lee, P. H., &amp; O'Reilly, M. (2023). A survey of the workplace experiences of police force employees who are autistic and/or have attention deficit hyperactivity disorder. </a:t>
            </a:r>
            <a:r>
              <a:rPr lang="en-GB" sz="1800" i="1" dirty="0" err="1">
                <a:effectLst/>
                <a:latin typeface="AvenirNext LT Pro Regular" panose="020B0504020202020204" pitchFamily="34" charset="0"/>
                <a:ea typeface="Times New Roman" panose="02020603050405020304" pitchFamily="18" charset="0"/>
                <a:cs typeface="Calibri" panose="020F0502020204030204" pitchFamily="34" charset="0"/>
              </a:rPr>
              <a:t>BJPsych</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 Open</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9</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(4), e123.</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Vinter, L. P., Dillon, G., &amp; Winder, B. (2023). ‘People don’t like you when you’re different’: exploring the prison experiences of autistic individuals.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Psychology, Crime &amp; Law</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29</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(3), 243-262.</a:t>
            </a:r>
          </a:p>
          <a:p>
            <a:pPr marL="0" indent="0" algn="just" fontAlgn="base">
              <a:lnSpc>
                <a:spcPct val="120000"/>
              </a:lnSpc>
              <a:spcBef>
                <a:spcPts val="0"/>
              </a:spcBef>
              <a:spcAft>
                <a:spcPts val="1200"/>
              </a:spcAft>
              <a:buNone/>
            </a:pP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Vivanti</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G. (2020). Ask the editor: What is the most appropriate way to talk about individuals with a diagnosis of autism?. Journal of autism and developmental disorders, 50(2), 691-693.</a:t>
            </a: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Walker, F.,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Samya</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Sri, A., &amp; Murphy, D. (2024). An exploration into the prevalence and experience of neurodiversity among staff at a UK high‐secure psychiatric hospital.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Criminal Behaviour and Mental Health</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a:t>
            </a:r>
            <a:r>
              <a:rPr lang="en-GB" sz="1800" i="1" dirty="0">
                <a:effectLst/>
                <a:latin typeface="AvenirNext LT Pro Regular" panose="020B0504020202020204" pitchFamily="34" charset="0"/>
                <a:ea typeface="Times New Roman" panose="02020603050405020304" pitchFamily="18" charset="0"/>
                <a:cs typeface="Calibri" panose="020F0502020204030204" pitchFamily="34" charset="0"/>
              </a:rPr>
              <a:t>34</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(6), 510-524.</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a:p>
            <a:pPr marL="0" indent="0" algn="just" fontAlgn="base">
              <a:lnSpc>
                <a:spcPct val="120000"/>
              </a:lnSpc>
              <a:spcBef>
                <a:spcPts val="0"/>
              </a:spcBef>
              <a:spcAft>
                <a:spcPts val="1200"/>
              </a:spcAft>
              <a:buNone/>
            </a:pP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Young, S., González, R. A., Mullens, H.,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Mutch</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 L., </a:t>
            </a:r>
            <a:r>
              <a:rPr lang="en-GB" sz="1800" dirty="0" err="1">
                <a:effectLst/>
                <a:latin typeface="AvenirNext LT Pro Regular" panose="020B0504020202020204" pitchFamily="34" charset="0"/>
                <a:ea typeface="Times New Roman" panose="02020603050405020304" pitchFamily="18" charset="0"/>
                <a:cs typeface="Calibri" panose="020F0502020204030204" pitchFamily="34" charset="0"/>
              </a:rPr>
              <a:t>Malet</a:t>
            </a:r>
            <a:r>
              <a:rPr lang="en-GB" sz="1800" dirty="0">
                <a:effectLst/>
                <a:latin typeface="AvenirNext LT Pro Regular" panose="020B0504020202020204" pitchFamily="34" charset="0"/>
                <a:ea typeface="Times New Roman" panose="02020603050405020304" pitchFamily="18" charset="0"/>
                <a:cs typeface="Calibri" panose="020F0502020204030204" pitchFamily="34" charset="0"/>
              </a:rPr>
              <a:t>-Lambert, I., &amp; Gudjonsson, G. H. (2018a). Neurodevelopmental disorders in prison inmates: comorbidity and combined associations with psychiatric symptoms and behavioural disturbance. Psychiatry research, 261, 109-115.</a:t>
            </a:r>
            <a:endParaRPr lang="en-GB" sz="1800" dirty="0">
              <a:effectLst/>
              <a:latin typeface="AvenirNext LT Pro Regular" panose="020B0504020202020204" pitchFamily="34" charset="0"/>
              <a:ea typeface="Calibri" panose="020F0502020204030204" pitchFamily="34" charset="0"/>
              <a:cs typeface="Arial" panose="020B0604020202020204" pitchFamily="34" charset="0"/>
            </a:endParaRPr>
          </a:p>
        </p:txBody>
      </p:sp>
      <p:sp>
        <p:nvSpPr>
          <p:cNvPr id="6" name="Graphic 2">
            <a:extLst>
              <a:ext uri="{FF2B5EF4-FFF2-40B4-BE49-F238E27FC236}">
                <a16:creationId xmlns:a16="http://schemas.microsoft.com/office/drawing/2014/main" id="{E80A3634-FBED-59C3-68C3-2A65C5554302}"/>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7" name="Group 6">
            <a:extLst>
              <a:ext uri="{FF2B5EF4-FFF2-40B4-BE49-F238E27FC236}">
                <a16:creationId xmlns:a16="http://schemas.microsoft.com/office/drawing/2014/main" id="{E1E30410-AB36-FA47-268E-50B727873720}"/>
              </a:ext>
            </a:extLst>
          </p:cNvPr>
          <p:cNvGrpSpPr/>
          <p:nvPr/>
        </p:nvGrpSpPr>
        <p:grpSpPr>
          <a:xfrm>
            <a:off x="11280459" y="6422772"/>
            <a:ext cx="692424" cy="214694"/>
            <a:chOff x="11280459" y="6422772"/>
            <a:chExt cx="692424" cy="214694"/>
          </a:xfrm>
          <a:solidFill>
            <a:schemeClr val="bg1"/>
          </a:solidFill>
        </p:grpSpPr>
        <p:sp>
          <p:nvSpPr>
            <p:cNvPr id="8" name="Freeform: Shape 7">
              <a:extLst>
                <a:ext uri="{FF2B5EF4-FFF2-40B4-BE49-F238E27FC236}">
                  <a16:creationId xmlns:a16="http://schemas.microsoft.com/office/drawing/2014/main" id="{51495698-80F9-6B71-A60F-8C6354F09DF8}"/>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9" name="Freeform: Shape 8">
              <a:extLst>
                <a:ext uri="{FF2B5EF4-FFF2-40B4-BE49-F238E27FC236}">
                  <a16:creationId xmlns:a16="http://schemas.microsoft.com/office/drawing/2014/main" id="{22E7BFCB-2363-5DAA-86C1-08886F4D5122}"/>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D903BC5E-8389-00E1-4482-703D1A8D4455}"/>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0B7FF0C4-9440-71E7-F250-96A5CCD6947C}"/>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73BDD9E5-AF1A-1037-E0F9-36F06D6F634E}"/>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BA68A8FB-68BB-5029-E847-CF567F23F1D2}"/>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4" name="Title 1">
            <a:extLst>
              <a:ext uri="{FF2B5EF4-FFF2-40B4-BE49-F238E27FC236}">
                <a16:creationId xmlns:a16="http://schemas.microsoft.com/office/drawing/2014/main" id="{41B70228-D9B9-13E2-4913-1AC7A0BAB9F3}"/>
              </a:ext>
            </a:extLst>
          </p:cNvPr>
          <p:cNvSpPr txBox="1">
            <a:spLocks/>
          </p:cNvSpPr>
          <p:nvPr/>
        </p:nvSpPr>
        <p:spPr>
          <a:xfrm>
            <a:off x="289608" y="-357948"/>
            <a:ext cx="6038622" cy="176937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a:solidFill>
                  <a:schemeClr val="tx1"/>
                </a:solidFill>
                <a:latin typeface="Berlin Sans FB" panose="020E0602020502020306" pitchFamily="34" charset="0"/>
                <a:ea typeface="+mj-ea"/>
                <a:cs typeface="+mj-cs"/>
              </a:defRPr>
            </a:lvl1pPr>
          </a:lstStyle>
          <a:p>
            <a:r>
              <a:rPr lang="en-GB" sz="7200" dirty="0">
                <a:latin typeface="Lora Medium" pitchFamily="2" charset="0"/>
              </a:rPr>
              <a:t>References</a:t>
            </a:r>
          </a:p>
        </p:txBody>
      </p:sp>
    </p:spTree>
    <p:extLst>
      <p:ext uri="{BB962C8B-B14F-4D97-AF65-F5344CB8AC3E}">
        <p14:creationId xmlns:p14="http://schemas.microsoft.com/office/powerpoint/2010/main" val="927256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inbow umbrella in snowy park">
            <a:extLst>
              <a:ext uri="{FF2B5EF4-FFF2-40B4-BE49-F238E27FC236}">
                <a16:creationId xmlns:a16="http://schemas.microsoft.com/office/drawing/2014/main" id="{C452B097-863D-490D-9970-2B107948C283}"/>
              </a:ext>
            </a:extLst>
          </p:cNvPr>
          <p:cNvPicPr>
            <a:picLocks noChangeAspect="1"/>
          </p:cNvPicPr>
          <p:nvPr/>
        </p:nvPicPr>
        <p:blipFill>
          <a:blip r:embed="rId3">
            <a:extLst>
              <a:ext uri="{28A0092B-C50C-407E-A947-70E740481C1C}">
                <a14:useLocalDpi xmlns:a14="http://schemas.microsoft.com/office/drawing/2010/main" val="0"/>
              </a:ext>
            </a:extLst>
          </a:blip>
          <a:srcRect l="32987" r="30979"/>
          <a:stretch/>
        </p:blipFill>
        <p:spPr>
          <a:xfrm>
            <a:off x="0" y="0"/>
            <a:ext cx="3745345" cy="6858000"/>
          </a:xfrm>
          <a:prstGeom prst="rect">
            <a:avLst/>
          </a:prstGeom>
          <a:ln>
            <a:noFill/>
          </a:ln>
          <a:effectLst>
            <a:softEdge rad="112500"/>
          </a:effectLst>
        </p:spPr>
      </p:pic>
      <p:pic>
        <p:nvPicPr>
          <p:cNvPr id="7" name="Picture 6" descr="Crowd of people">
            <a:extLst>
              <a:ext uri="{FF2B5EF4-FFF2-40B4-BE49-F238E27FC236}">
                <a16:creationId xmlns:a16="http://schemas.microsoft.com/office/drawing/2014/main" id="{425934DC-0B03-F5C1-26C9-F9CE24986F8D}"/>
              </a:ext>
            </a:extLst>
          </p:cNvPr>
          <p:cNvPicPr>
            <a:picLocks noChangeAspect="1"/>
          </p:cNvPicPr>
          <p:nvPr/>
        </p:nvPicPr>
        <p:blipFill>
          <a:blip r:embed="rId4">
            <a:extLst>
              <a:ext uri="{28A0092B-C50C-407E-A947-70E740481C1C}">
                <a14:useLocalDpi xmlns:a14="http://schemas.microsoft.com/office/drawing/2010/main" val="0"/>
              </a:ext>
            </a:extLst>
          </a:blip>
          <a:srcRect l="24193" r="33713"/>
          <a:stretch/>
        </p:blipFill>
        <p:spPr>
          <a:xfrm>
            <a:off x="3745345" y="0"/>
            <a:ext cx="4391891" cy="6858000"/>
          </a:xfrm>
          <a:prstGeom prst="rect">
            <a:avLst/>
          </a:prstGeom>
          <a:ln>
            <a:noFill/>
          </a:ln>
          <a:effectLst>
            <a:softEdge rad="112500"/>
          </a:effectLst>
        </p:spPr>
      </p:pic>
      <p:pic>
        <p:nvPicPr>
          <p:cNvPr id="9" name="Picture 8" descr="Chicken wire close-up">
            <a:extLst>
              <a:ext uri="{FF2B5EF4-FFF2-40B4-BE49-F238E27FC236}">
                <a16:creationId xmlns:a16="http://schemas.microsoft.com/office/drawing/2014/main" id="{1E463176-EF00-5B2F-B894-079753756434}"/>
              </a:ext>
            </a:extLst>
          </p:cNvPr>
          <p:cNvPicPr>
            <a:picLocks noChangeAspect="1"/>
          </p:cNvPicPr>
          <p:nvPr/>
        </p:nvPicPr>
        <p:blipFill>
          <a:blip r:embed="rId5">
            <a:extLst>
              <a:ext uri="{28A0092B-C50C-407E-A947-70E740481C1C}">
                <a14:useLocalDpi xmlns:a14="http://schemas.microsoft.com/office/drawing/2010/main" val="0"/>
              </a:ext>
            </a:extLst>
          </a:blip>
          <a:srcRect l="13736" r="46857"/>
          <a:stretch/>
        </p:blipFill>
        <p:spPr>
          <a:xfrm>
            <a:off x="8137236" y="0"/>
            <a:ext cx="4054764" cy="6858000"/>
          </a:xfrm>
          <a:prstGeom prst="rect">
            <a:avLst/>
          </a:prstGeom>
          <a:ln>
            <a:noFill/>
          </a:ln>
          <a:effectLst>
            <a:softEdge rad="112500"/>
          </a:effectLst>
        </p:spPr>
      </p:pic>
      <p:sp>
        <p:nvSpPr>
          <p:cNvPr id="4" name="Graphic 2">
            <a:extLst>
              <a:ext uri="{FF2B5EF4-FFF2-40B4-BE49-F238E27FC236}">
                <a16:creationId xmlns:a16="http://schemas.microsoft.com/office/drawing/2014/main" id="{D183E83E-1519-D02E-2158-CBC970703FE0}"/>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6" name="Group 5">
            <a:extLst>
              <a:ext uri="{FF2B5EF4-FFF2-40B4-BE49-F238E27FC236}">
                <a16:creationId xmlns:a16="http://schemas.microsoft.com/office/drawing/2014/main" id="{D115EEFF-7F16-5CE7-A19A-5AD170AB84F0}"/>
              </a:ext>
            </a:extLst>
          </p:cNvPr>
          <p:cNvGrpSpPr/>
          <p:nvPr/>
        </p:nvGrpSpPr>
        <p:grpSpPr>
          <a:xfrm>
            <a:off x="11280459" y="6422772"/>
            <a:ext cx="692424" cy="214694"/>
            <a:chOff x="11280459" y="6422772"/>
            <a:chExt cx="692424" cy="214694"/>
          </a:xfrm>
          <a:solidFill>
            <a:schemeClr val="bg1"/>
          </a:solidFill>
        </p:grpSpPr>
        <p:sp>
          <p:nvSpPr>
            <p:cNvPr id="8" name="Freeform: Shape 7">
              <a:extLst>
                <a:ext uri="{FF2B5EF4-FFF2-40B4-BE49-F238E27FC236}">
                  <a16:creationId xmlns:a16="http://schemas.microsoft.com/office/drawing/2014/main" id="{8C2C88FF-9D4D-B9C6-0B93-7096B657E176}"/>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05ED5F06-B47B-C5C1-EE21-FC7E6DE24A30}"/>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D40CB532-9AFC-4D60-AD36-3E604A28ED2F}"/>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04979494-0A3C-D4D5-CDB4-BD07A49316A6}"/>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35566337-B780-8BBB-AFAE-9BF8754F2A0B}"/>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AE93A98E-650D-0E49-8FB5-E97E3A1811D3}"/>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5" name="Title 1">
            <a:extLst>
              <a:ext uri="{FF2B5EF4-FFF2-40B4-BE49-F238E27FC236}">
                <a16:creationId xmlns:a16="http://schemas.microsoft.com/office/drawing/2014/main" id="{FE1BE440-3C20-7D49-C09B-F198178A38EE}"/>
              </a:ext>
            </a:extLst>
          </p:cNvPr>
          <p:cNvSpPr txBox="1">
            <a:spLocks/>
          </p:cNvSpPr>
          <p:nvPr/>
        </p:nvSpPr>
        <p:spPr>
          <a:xfrm>
            <a:off x="689938" y="5541864"/>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Berlin Sans FB" panose="020E0602020502020306" pitchFamily="34" charset="0"/>
                <a:ea typeface="+mj-ea"/>
                <a:cs typeface="+mj-cs"/>
              </a:defRPr>
            </a:lvl1pPr>
          </a:lstStyle>
          <a:p>
            <a:r>
              <a:rPr lang="en-GB" sz="5400" dirty="0">
                <a:solidFill>
                  <a:schemeClr val="bg1"/>
                </a:solidFill>
                <a:latin typeface="Lora Medium" pitchFamily="2" charset="0"/>
              </a:rPr>
              <a:t>Introduction</a:t>
            </a:r>
          </a:p>
        </p:txBody>
      </p:sp>
    </p:spTree>
    <p:extLst>
      <p:ext uri="{BB962C8B-B14F-4D97-AF65-F5344CB8AC3E}">
        <p14:creationId xmlns:p14="http://schemas.microsoft.com/office/powerpoint/2010/main" val="451801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9BE95266-A3F8-DB80-0473-5458FB45618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498" y="-81280"/>
            <a:ext cx="12480996" cy="7020560"/>
          </a:xfrm>
          <a:prstGeom prst="rect">
            <a:avLst/>
          </a:prstGeom>
        </p:spPr>
      </p:pic>
      <p:sp>
        <p:nvSpPr>
          <p:cNvPr id="3" name="Title 9">
            <a:extLst>
              <a:ext uri="{FF2B5EF4-FFF2-40B4-BE49-F238E27FC236}">
                <a16:creationId xmlns:a16="http://schemas.microsoft.com/office/drawing/2014/main" id="{1ECE6D4D-6869-51DC-129C-4C2EE12D8358}"/>
              </a:ext>
            </a:extLst>
          </p:cNvPr>
          <p:cNvSpPr txBox="1">
            <a:spLocks/>
          </p:cNvSpPr>
          <p:nvPr/>
        </p:nvSpPr>
        <p:spPr>
          <a:xfrm>
            <a:off x="515939" y="512763"/>
            <a:ext cx="11160125"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rlin Sans FB" panose="020E0602020502020306" pitchFamily="34" charset="0"/>
                <a:ea typeface="+mj-ea"/>
                <a:cs typeface="+mj-cs"/>
              </a:defRPr>
            </a:lvl1pPr>
          </a:lstStyle>
          <a:p>
            <a:r>
              <a:rPr lang="en-GB" dirty="0">
                <a:solidFill>
                  <a:schemeClr val="bg1"/>
                </a:solidFill>
                <a:latin typeface="Lora Medium" pitchFamily="2" charset="0"/>
              </a:rPr>
              <a:t>Methods</a:t>
            </a:r>
          </a:p>
        </p:txBody>
      </p:sp>
      <p:pic>
        <p:nvPicPr>
          <p:cNvPr id="9" name="Graphic 8" descr="User outline">
            <a:extLst>
              <a:ext uri="{FF2B5EF4-FFF2-40B4-BE49-F238E27FC236}">
                <a16:creationId xmlns:a16="http://schemas.microsoft.com/office/drawing/2014/main" id="{CC7AC774-C7FC-7DD1-C61B-53BAF7067D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936" y="3252384"/>
            <a:ext cx="914400" cy="914400"/>
          </a:xfrm>
          <a:prstGeom prst="rect">
            <a:avLst/>
          </a:prstGeom>
        </p:spPr>
      </p:pic>
      <p:pic>
        <p:nvPicPr>
          <p:cNvPr id="11" name="Graphic 10" descr="User outline">
            <a:extLst>
              <a:ext uri="{FF2B5EF4-FFF2-40B4-BE49-F238E27FC236}">
                <a16:creationId xmlns:a16="http://schemas.microsoft.com/office/drawing/2014/main" id="{6E56F582-4963-97C5-F597-E68A0317F3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364" y="3245150"/>
            <a:ext cx="914400" cy="914400"/>
          </a:xfrm>
          <a:prstGeom prst="rect">
            <a:avLst/>
          </a:prstGeom>
        </p:spPr>
      </p:pic>
      <p:pic>
        <p:nvPicPr>
          <p:cNvPr id="12" name="Graphic 11" descr="User outline">
            <a:extLst>
              <a:ext uri="{FF2B5EF4-FFF2-40B4-BE49-F238E27FC236}">
                <a16:creationId xmlns:a16="http://schemas.microsoft.com/office/drawing/2014/main" id="{6D8910EE-21FF-17AF-F49A-E696B69CCE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5631" y="3237916"/>
            <a:ext cx="914400" cy="914400"/>
          </a:xfrm>
          <a:prstGeom prst="rect">
            <a:avLst/>
          </a:prstGeom>
        </p:spPr>
      </p:pic>
      <p:pic>
        <p:nvPicPr>
          <p:cNvPr id="13" name="Graphic 12" descr="User outline">
            <a:extLst>
              <a:ext uri="{FF2B5EF4-FFF2-40B4-BE49-F238E27FC236}">
                <a16:creationId xmlns:a16="http://schemas.microsoft.com/office/drawing/2014/main" id="{DB3C516B-6E06-963D-E1EF-CCF2E0EBC4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0233" y="4181252"/>
            <a:ext cx="914400" cy="914400"/>
          </a:xfrm>
          <a:prstGeom prst="rect">
            <a:avLst/>
          </a:prstGeom>
        </p:spPr>
      </p:pic>
      <p:pic>
        <p:nvPicPr>
          <p:cNvPr id="14" name="Graphic 13" descr="User outline">
            <a:extLst>
              <a:ext uri="{FF2B5EF4-FFF2-40B4-BE49-F238E27FC236}">
                <a16:creationId xmlns:a16="http://schemas.microsoft.com/office/drawing/2014/main" id="{143E409D-29E4-01A2-462A-DFEA71A39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5102" y="4159550"/>
            <a:ext cx="914400" cy="914400"/>
          </a:xfrm>
          <a:prstGeom prst="rect">
            <a:avLst/>
          </a:prstGeom>
        </p:spPr>
      </p:pic>
      <p:pic>
        <p:nvPicPr>
          <p:cNvPr id="15" name="Graphic 14" descr="User outline">
            <a:extLst>
              <a:ext uri="{FF2B5EF4-FFF2-40B4-BE49-F238E27FC236}">
                <a16:creationId xmlns:a16="http://schemas.microsoft.com/office/drawing/2014/main" id="{12E964E8-8510-E89A-CBC6-93215E7EB8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364" y="4181252"/>
            <a:ext cx="914400" cy="914400"/>
          </a:xfrm>
          <a:prstGeom prst="rect">
            <a:avLst/>
          </a:prstGeom>
        </p:spPr>
      </p:pic>
      <p:pic>
        <p:nvPicPr>
          <p:cNvPr id="16" name="Graphic 15" descr="User outline">
            <a:extLst>
              <a:ext uri="{FF2B5EF4-FFF2-40B4-BE49-F238E27FC236}">
                <a16:creationId xmlns:a16="http://schemas.microsoft.com/office/drawing/2014/main" id="{F9DCDC32-221C-4D2D-B84A-3B33E321FE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936" y="4174018"/>
            <a:ext cx="914400" cy="914400"/>
          </a:xfrm>
          <a:prstGeom prst="rect">
            <a:avLst/>
          </a:prstGeom>
        </p:spPr>
      </p:pic>
      <p:pic>
        <p:nvPicPr>
          <p:cNvPr id="17" name="Graphic 16" descr="User outline">
            <a:extLst>
              <a:ext uri="{FF2B5EF4-FFF2-40B4-BE49-F238E27FC236}">
                <a16:creationId xmlns:a16="http://schemas.microsoft.com/office/drawing/2014/main" id="{9786EE04-7853-3A4B-8E92-F96130284A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0233" y="3252384"/>
            <a:ext cx="914400" cy="914400"/>
          </a:xfrm>
          <a:prstGeom prst="rect">
            <a:avLst/>
          </a:prstGeom>
        </p:spPr>
      </p:pic>
      <p:sp>
        <p:nvSpPr>
          <p:cNvPr id="18" name="TextBox 17">
            <a:extLst>
              <a:ext uri="{FF2B5EF4-FFF2-40B4-BE49-F238E27FC236}">
                <a16:creationId xmlns:a16="http://schemas.microsoft.com/office/drawing/2014/main" id="{BACB943A-7A61-DEAF-D16A-2774453EC4D8}"/>
              </a:ext>
            </a:extLst>
          </p:cNvPr>
          <p:cNvSpPr txBox="1"/>
          <p:nvPr/>
        </p:nvSpPr>
        <p:spPr>
          <a:xfrm>
            <a:off x="3793700" y="3485857"/>
            <a:ext cx="7696665" cy="1200329"/>
          </a:xfrm>
          <a:prstGeom prst="rect">
            <a:avLst/>
          </a:prstGeom>
          <a:noFill/>
        </p:spPr>
        <p:txBody>
          <a:bodyPr wrap="square" rtlCol="0">
            <a:spAutoFit/>
          </a:bodyPr>
          <a:lstStyle/>
          <a:p>
            <a:r>
              <a:rPr lang="en-GB" sz="2400" dirty="0">
                <a:solidFill>
                  <a:schemeClr val="bg1"/>
                </a:solidFill>
                <a:latin typeface="AvenirNext LT Pro Regular" panose="020B0504020202020204" pitchFamily="34" charset="0"/>
              </a:rPr>
              <a:t>4 Operational, 4 Non-Operational</a:t>
            </a:r>
          </a:p>
          <a:p>
            <a:r>
              <a:rPr lang="en-GB" sz="2400" dirty="0">
                <a:solidFill>
                  <a:schemeClr val="bg1"/>
                </a:solidFill>
                <a:latin typeface="AvenirNext LT Pro Regular" panose="020B0504020202020204" pitchFamily="34" charset="0"/>
              </a:rPr>
              <a:t>5 Females, 3 Males</a:t>
            </a:r>
          </a:p>
          <a:p>
            <a:r>
              <a:rPr lang="en-GB" sz="2400" dirty="0">
                <a:solidFill>
                  <a:schemeClr val="bg1"/>
                </a:solidFill>
                <a:latin typeface="AvenirNext LT Pro Regular" panose="020B0504020202020204" pitchFamily="34" charset="0"/>
              </a:rPr>
              <a:t>Neurotype(s) included: ADHD, Autism, Dyslexia</a:t>
            </a:r>
          </a:p>
        </p:txBody>
      </p:sp>
      <p:sp>
        <p:nvSpPr>
          <p:cNvPr id="19" name="TextBox 18">
            <a:extLst>
              <a:ext uri="{FF2B5EF4-FFF2-40B4-BE49-F238E27FC236}">
                <a16:creationId xmlns:a16="http://schemas.microsoft.com/office/drawing/2014/main" id="{C7C5AC7D-1C62-EB73-B498-2F25F2F57E83}"/>
              </a:ext>
            </a:extLst>
          </p:cNvPr>
          <p:cNvSpPr txBox="1"/>
          <p:nvPr/>
        </p:nvSpPr>
        <p:spPr>
          <a:xfrm>
            <a:off x="515936" y="1046278"/>
            <a:ext cx="9775831" cy="5522859"/>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a:solidFill>
                  <a:schemeClr val="bg1"/>
                </a:solidFill>
                <a:latin typeface="AvenirNext LT Pro Regular" panose="020B0504020202020204" pitchFamily="34" charset="0"/>
              </a:rPr>
              <a:t>Interpretative Phenomenological Analysis (IPA) (Smith et al., 2022)</a:t>
            </a:r>
          </a:p>
          <a:p>
            <a:pPr marL="342900" indent="-342900">
              <a:lnSpc>
                <a:spcPct val="200000"/>
              </a:lnSpc>
              <a:buFont typeface="Arial" panose="020B0604020202020204" pitchFamily="34" charset="0"/>
              <a:buChar char="•"/>
            </a:pPr>
            <a:r>
              <a:rPr lang="en-US" sz="2400" dirty="0">
                <a:solidFill>
                  <a:schemeClr val="bg1"/>
                </a:solidFill>
                <a:latin typeface="AvenirNext LT Pro Regular" panose="020B0504020202020204" pitchFamily="34" charset="0"/>
              </a:rPr>
              <a:t>Reflexivity</a:t>
            </a:r>
          </a:p>
          <a:p>
            <a:pPr marL="342900" indent="-342900">
              <a:lnSpc>
                <a:spcPct val="200000"/>
              </a:lnSpc>
              <a:buFont typeface="Arial" panose="020B0604020202020204" pitchFamily="34" charset="0"/>
              <a:buChar char="•"/>
            </a:pPr>
            <a:r>
              <a:rPr lang="en-US" sz="2400" dirty="0">
                <a:solidFill>
                  <a:schemeClr val="bg1"/>
                </a:solidFill>
                <a:latin typeface="AvenirNext LT Pro Regular" panose="020B0504020202020204" pitchFamily="34" charset="0"/>
              </a:rPr>
              <a:t>Participants</a:t>
            </a:r>
          </a:p>
          <a:p>
            <a:pPr marL="342900" indent="-342900">
              <a:lnSpc>
                <a:spcPct val="200000"/>
              </a:lnSpc>
              <a:buFont typeface="Arial" panose="020B0604020202020204" pitchFamily="34" charset="0"/>
              <a:buChar char="•"/>
            </a:pPr>
            <a:endParaRPr lang="en-US" sz="2400" dirty="0">
              <a:solidFill>
                <a:schemeClr val="bg1"/>
              </a:solidFill>
              <a:latin typeface="AvenirNext LT Pro Regular" panose="020B0504020202020204" pitchFamily="34" charset="0"/>
            </a:endParaRPr>
          </a:p>
          <a:p>
            <a:pPr marL="342900" indent="-342900">
              <a:lnSpc>
                <a:spcPct val="200000"/>
              </a:lnSpc>
              <a:buFont typeface="Arial" panose="020B0604020202020204" pitchFamily="34" charset="0"/>
              <a:buChar char="•"/>
            </a:pPr>
            <a:endParaRPr lang="en-US" sz="2400" dirty="0">
              <a:solidFill>
                <a:schemeClr val="bg1"/>
              </a:solidFill>
              <a:latin typeface="AvenirNext LT Pro Regular" panose="020B0504020202020204" pitchFamily="34" charset="0"/>
            </a:endParaRPr>
          </a:p>
          <a:p>
            <a:pPr marL="342900" indent="-342900">
              <a:lnSpc>
                <a:spcPct val="300000"/>
              </a:lnSpc>
              <a:buFont typeface="Arial" panose="020B0604020202020204" pitchFamily="34" charset="0"/>
              <a:buChar char="•"/>
            </a:pPr>
            <a:r>
              <a:rPr lang="en-US" sz="2400" dirty="0">
                <a:solidFill>
                  <a:schemeClr val="bg1"/>
                </a:solidFill>
                <a:latin typeface="AvenirNext LT Pro Regular" panose="020B0504020202020204" pitchFamily="34" charset="0"/>
              </a:rPr>
              <a:t>Semi-Structured Interviews</a:t>
            </a:r>
          </a:p>
          <a:p>
            <a:pPr marL="342900" indent="-342900">
              <a:lnSpc>
                <a:spcPct val="200000"/>
              </a:lnSpc>
              <a:buFont typeface="Arial" panose="020B0604020202020204" pitchFamily="34" charset="0"/>
              <a:buChar char="•"/>
            </a:pPr>
            <a:r>
              <a:rPr lang="en-US" sz="2400" dirty="0">
                <a:solidFill>
                  <a:schemeClr val="bg1"/>
                </a:solidFill>
                <a:latin typeface="AvenirNext LT Pro Regular" panose="020B0504020202020204" pitchFamily="34" charset="0"/>
              </a:rPr>
              <a:t>Transcribed using Microsoft Teams</a:t>
            </a:r>
          </a:p>
        </p:txBody>
      </p:sp>
      <p:grpSp>
        <p:nvGrpSpPr>
          <p:cNvPr id="25" name="Group 24">
            <a:extLst>
              <a:ext uri="{FF2B5EF4-FFF2-40B4-BE49-F238E27FC236}">
                <a16:creationId xmlns:a16="http://schemas.microsoft.com/office/drawing/2014/main" id="{5978E750-C60A-1333-EE9F-404C3C4D99FE}"/>
              </a:ext>
            </a:extLst>
          </p:cNvPr>
          <p:cNvGrpSpPr/>
          <p:nvPr/>
        </p:nvGrpSpPr>
        <p:grpSpPr>
          <a:xfrm>
            <a:off x="11280459" y="6422772"/>
            <a:ext cx="692424" cy="214694"/>
            <a:chOff x="11280459" y="6422772"/>
            <a:chExt cx="692424" cy="214694"/>
          </a:xfrm>
          <a:solidFill>
            <a:schemeClr val="bg1"/>
          </a:solidFill>
        </p:grpSpPr>
        <p:sp>
          <p:nvSpPr>
            <p:cNvPr id="26" name="Freeform: Shape 25">
              <a:extLst>
                <a:ext uri="{FF2B5EF4-FFF2-40B4-BE49-F238E27FC236}">
                  <a16:creationId xmlns:a16="http://schemas.microsoft.com/office/drawing/2014/main" id="{B451F6AE-F4A4-52D7-38E1-2F6231891C6A}"/>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solidFill>
                  <a:schemeClr val="bg1"/>
                </a:solidFill>
              </a:endParaRPr>
            </a:p>
          </p:txBody>
        </p:sp>
        <p:sp>
          <p:nvSpPr>
            <p:cNvPr id="27" name="Freeform: Shape 26">
              <a:extLst>
                <a:ext uri="{FF2B5EF4-FFF2-40B4-BE49-F238E27FC236}">
                  <a16:creationId xmlns:a16="http://schemas.microsoft.com/office/drawing/2014/main" id="{63E6E2EF-B9B2-5A55-A095-A7C70903C183}"/>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solidFill>
                  <a:schemeClr val="bg1"/>
                </a:solidFill>
              </a:endParaRPr>
            </a:p>
          </p:txBody>
        </p:sp>
        <p:sp>
          <p:nvSpPr>
            <p:cNvPr id="28" name="Freeform: Shape 27">
              <a:extLst>
                <a:ext uri="{FF2B5EF4-FFF2-40B4-BE49-F238E27FC236}">
                  <a16:creationId xmlns:a16="http://schemas.microsoft.com/office/drawing/2014/main" id="{D6BBDBC7-0836-7CBC-2B54-C063854E62F0}"/>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solidFill>
                  <a:schemeClr val="bg1"/>
                </a:solidFill>
              </a:endParaRPr>
            </a:p>
          </p:txBody>
        </p:sp>
        <p:sp>
          <p:nvSpPr>
            <p:cNvPr id="29" name="Freeform: Shape 28">
              <a:extLst>
                <a:ext uri="{FF2B5EF4-FFF2-40B4-BE49-F238E27FC236}">
                  <a16:creationId xmlns:a16="http://schemas.microsoft.com/office/drawing/2014/main" id="{86CAA9B6-DA57-60E1-819D-93C456F9CA90}"/>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solidFill>
                  <a:schemeClr val="bg1"/>
                </a:solidFill>
              </a:endParaRPr>
            </a:p>
          </p:txBody>
        </p:sp>
        <p:sp>
          <p:nvSpPr>
            <p:cNvPr id="30" name="Freeform: Shape 29">
              <a:extLst>
                <a:ext uri="{FF2B5EF4-FFF2-40B4-BE49-F238E27FC236}">
                  <a16:creationId xmlns:a16="http://schemas.microsoft.com/office/drawing/2014/main" id="{D33DF94D-D302-534A-D0E1-D3B47FACC399}"/>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solidFill>
                  <a:schemeClr val="bg1"/>
                </a:solidFill>
              </a:endParaRPr>
            </a:p>
          </p:txBody>
        </p:sp>
        <p:sp>
          <p:nvSpPr>
            <p:cNvPr id="31" name="Freeform: Shape 30">
              <a:extLst>
                <a:ext uri="{FF2B5EF4-FFF2-40B4-BE49-F238E27FC236}">
                  <a16:creationId xmlns:a16="http://schemas.microsoft.com/office/drawing/2014/main" id="{8E05C04D-DA81-48A0-4D8E-E5C8E7A5A1F4}"/>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solidFill>
                  <a:schemeClr val="bg1"/>
                </a:solidFill>
              </a:endParaRPr>
            </a:p>
          </p:txBody>
        </p:sp>
      </p:grpSp>
    </p:spTree>
    <p:extLst>
      <p:ext uri="{BB962C8B-B14F-4D97-AF65-F5344CB8AC3E}">
        <p14:creationId xmlns:p14="http://schemas.microsoft.com/office/powerpoint/2010/main" val="170671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4DFEF32-4FBE-0B96-DE80-C618B943D9C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7" name="Picture 6" descr="A black and purple background">
            <a:extLst>
              <a:ext uri="{FF2B5EF4-FFF2-40B4-BE49-F238E27FC236}">
                <a16:creationId xmlns:a16="http://schemas.microsoft.com/office/drawing/2014/main" id="{9756378A-D308-F634-4CC5-31A9CAFB79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 y="0"/>
            <a:ext cx="12190354" cy="6858000"/>
          </a:xfrm>
          <a:prstGeom prst="rect">
            <a:avLst/>
          </a:prstGeom>
        </p:spPr>
      </p:pic>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3D2899BA-3EFF-A2A8-E7ED-AC6FB7DEB1CF}"/>
                  </a:ext>
                </a:extLst>
              </p:cNvPr>
              <p:cNvGraphicFramePr>
                <a:graphicFrameLocks noChangeAspect="1"/>
              </p:cNvGraphicFramePr>
              <p:nvPr>
                <p:extLst>
                  <p:ext uri="{D42A27DB-BD31-4B8C-83A1-F6EECF244321}">
                    <p14:modId xmlns:p14="http://schemas.microsoft.com/office/powerpoint/2010/main" val="511073546"/>
                  </p:ext>
                </p:extLst>
              </p:nvPr>
            </p:nvGraphicFramePr>
            <p:xfrm>
              <a:off x="838200" y="1825625"/>
              <a:ext cx="10515600" cy="4351338"/>
            </p:xfrm>
            <a:graphic>
              <a:graphicData uri="http://schemas.microsoft.com/office/powerpoint/2016/summaryzoom">
                <psuz:summaryZm>
                  <psuz:summaryZmObj sectionId="{33646986-DD68-4976-9F51-46E011C6BEF1}" offsetFactorX="-43265" offsetFactorY="-2060">
                    <psuz:zmPr id="{DC5910E2-BDF1-468E-8CC8-73FF325BDBD8}" transitionDur="1000">
                      <p166:blipFill xmlns:p166="http://schemas.microsoft.com/office/powerpoint/2016/6/main">
                        <a:blip r:embed="rId6"/>
                        <a:stretch>
                          <a:fillRect/>
                        </a:stretch>
                      </p166:blipFill>
                      <p166:spPr xmlns:p166="http://schemas.microsoft.com/office/powerpoint/2016/6/main">
                        <a:xfrm>
                          <a:off x="205375" y="111960"/>
                          <a:ext cx="3481070" cy="1958102"/>
                        </a:xfrm>
                        <a:prstGeom prst="rect">
                          <a:avLst/>
                        </a:prstGeom>
                        <a:ln w="3175">
                          <a:solidFill>
                            <a:prstClr val="ltGray"/>
                          </a:solidFill>
                        </a:ln>
                      </p166:spPr>
                    </psuz:zmPr>
                  </psuz:summaryZmObj>
                  <psuz:summaryZmObj sectionId="{8AA44C17-0860-4F1A-A3C6-9FA433AFC387}" offsetFactorX="44423" offsetFactorY="-687">
                    <psuz:zmPr id="{39991A31-F9D7-4775-AC6E-01A56A35107C}" transitionDur="1000">
                      <p166:blipFill xmlns:p166="http://schemas.microsoft.com/office/powerpoint/2016/6/main">
                        <a:blip r:embed="rId7"/>
                        <a:stretch>
                          <a:fillRect/>
                        </a:stretch>
                      </p166:blipFill>
                      <p166:spPr xmlns:p166="http://schemas.microsoft.com/office/powerpoint/2016/6/main">
                        <a:xfrm>
                          <a:off x="6869466" y="138845"/>
                          <a:ext cx="3481070" cy="1958102"/>
                        </a:xfrm>
                        <a:prstGeom prst="rect">
                          <a:avLst/>
                        </a:prstGeom>
                        <a:ln w="3175">
                          <a:solidFill>
                            <a:prstClr val="ltGray"/>
                          </a:solidFill>
                        </a:ln>
                      </p166:spPr>
                    </psuz:zmPr>
                  </psuz:summaryZmObj>
                  <psuz:summaryZmObj sectionId="{0035558B-1B9B-46A3-9810-20C8D401AA6F}" offsetFactorX="51875" offsetFactorY="3434">
                    <psuz:zmPr id="{67427F57-A529-41B4-AC73-5AB9781E62F8}" transitionDur="1000">
                      <p166:blipFill xmlns:p166="http://schemas.microsoft.com/office/powerpoint/2016/6/main">
                        <a:blip r:embed="rId8"/>
                        <a:stretch>
                          <a:fillRect/>
                        </a:stretch>
                      </p166:blipFill>
                      <p166:spPr xmlns:p166="http://schemas.microsoft.com/office/powerpoint/2016/6/main">
                        <a:xfrm>
                          <a:off x="3517265" y="2308180"/>
                          <a:ext cx="3481070" cy="1958102"/>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3D2899BA-3EFF-A2A8-E7ED-AC6FB7DEB1CF}"/>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2" name="Picture 2">
                  <a:hlinkClick r:id="rId9"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043575" y="1937585"/>
                  <a:ext cx="3481070" cy="1958102"/>
                </a:xfrm>
                <a:prstGeom prst="rect">
                  <a:avLst/>
                </a:prstGeom>
                <a:ln w="3175">
                  <a:solidFill>
                    <a:prstClr val="ltGray"/>
                  </a:solidFill>
                </a:ln>
              </p:spPr>
            </p:pic>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707666" y="1964470"/>
                  <a:ext cx="3481070" cy="1958102"/>
                </a:xfrm>
                <a:prstGeom prst="rect">
                  <a:avLst/>
                </a:prstGeom>
                <a:ln w="3175">
                  <a:solidFill>
                    <a:prstClr val="ltGray"/>
                  </a:solidFill>
                </a:ln>
              </p:spPr>
            </p:pic>
            <p:pic>
              <p:nvPicPr>
                <p:cNvPr id="4" name="Picture 4">
                  <a:hlinkClick r:id="rId11"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4355465" y="4133805"/>
                  <a:ext cx="3481070" cy="1958102"/>
                </a:xfrm>
                <a:prstGeom prst="rect">
                  <a:avLst/>
                </a:prstGeom>
                <a:ln w="3175">
                  <a:solidFill>
                    <a:prstClr val="ltGray"/>
                  </a:solidFill>
                </a:ln>
              </p:spPr>
            </p:pic>
          </p:grpSp>
        </mc:Fallback>
      </mc:AlternateContent>
      <p:sp>
        <p:nvSpPr>
          <p:cNvPr id="8" name="Title 9">
            <a:extLst>
              <a:ext uri="{FF2B5EF4-FFF2-40B4-BE49-F238E27FC236}">
                <a16:creationId xmlns:a16="http://schemas.microsoft.com/office/drawing/2014/main" id="{3E8CDDFD-1170-A36F-F424-D22A1C80A368}"/>
              </a:ext>
            </a:extLst>
          </p:cNvPr>
          <p:cNvSpPr txBox="1">
            <a:spLocks/>
          </p:cNvSpPr>
          <p:nvPr/>
        </p:nvSpPr>
        <p:spPr>
          <a:xfrm>
            <a:off x="515939" y="512763"/>
            <a:ext cx="11160125" cy="72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erlin Sans FB" panose="020E0602020502020306" pitchFamily="34" charset="0"/>
                <a:ea typeface="+mj-ea"/>
                <a:cs typeface="+mj-cs"/>
              </a:defRPr>
            </a:lvl1pPr>
          </a:lstStyle>
          <a:p>
            <a:r>
              <a:rPr lang="en-GB" dirty="0">
                <a:solidFill>
                  <a:schemeClr val="bg1"/>
                </a:solidFill>
                <a:latin typeface="Lora Medium" pitchFamily="2" charset="0"/>
              </a:rPr>
              <a:t>Group Experiential Themes</a:t>
            </a:r>
          </a:p>
        </p:txBody>
      </p:sp>
    </p:spTree>
    <p:extLst>
      <p:ext uri="{BB962C8B-B14F-4D97-AF65-F5344CB8AC3E}">
        <p14:creationId xmlns:p14="http://schemas.microsoft.com/office/powerpoint/2010/main" val="3604985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ulti colored wooden stick figures">
            <a:extLst>
              <a:ext uri="{FF2B5EF4-FFF2-40B4-BE49-F238E27FC236}">
                <a16:creationId xmlns:a16="http://schemas.microsoft.com/office/drawing/2014/main" id="{19DD4859-3786-4F65-26F4-B40AFE9FF7B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1756" r="-1" b="6996"/>
          <a:stretch/>
        </p:blipFill>
        <p:spPr>
          <a:xfrm>
            <a:off x="20" y="10"/>
            <a:ext cx="12188930" cy="6857990"/>
          </a:xfrm>
          <a:prstGeom prst="rect">
            <a:avLst/>
          </a:prstGeom>
        </p:spPr>
      </p:pic>
      <p:sp>
        <p:nvSpPr>
          <p:cNvPr id="2" name="Title 1">
            <a:extLst>
              <a:ext uri="{FF2B5EF4-FFF2-40B4-BE49-F238E27FC236}">
                <a16:creationId xmlns:a16="http://schemas.microsoft.com/office/drawing/2014/main" id="{3B640551-DF51-5F0E-9400-930F06B8E075}"/>
              </a:ext>
            </a:extLst>
          </p:cNvPr>
          <p:cNvSpPr>
            <a:spLocks noGrp="1"/>
          </p:cNvSpPr>
          <p:nvPr>
            <p:ph type="title"/>
          </p:nvPr>
        </p:nvSpPr>
        <p:spPr>
          <a:xfrm>
            <a:off x="1524000" y="1122363"/>
            <a:ext cx="9144000" cy="3063240"/>
          </a:xfrm>
        </p:spPr>
        <p:txBody>
          <a:bodyPr vert="horz" lIns="91440" tIns="45720" rIns="91440" bIns="45720" rtlCol="0" anchor="b">
            <a:normAutofit fontScale="90000"/>
          </a:bodyPr>
          <a:lstStyle/>
          <a:p>
            <a:pPr algn="ctr"/>
            <a:r>
              <a:rPr lang="en-US" sz="9600" dirty="0">
                <a:solidFill>
                  <a:schemeClr val="bg1"/>
                </a:solidFill>
                <a:latin typeface="Lora Medium" pitchFamily="2" charset="0"/>
              </a:rPr>
              <a:t>Personal and Professional Identity</a:t>
            </a: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C1E0368-4C87-2328-1F35-9A5165CD1C4C}"/>
              </a:ext>
            </a:extLst>
          </p:cNvPr>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18922"/>
          <a:stretch/>
        </p:blipFill>
        <p:spPr>
          <a:xfrm>
            <a:off x="0" y="5615517"/>
            <a:ext cx="12192000" cy="1242484"/>
          </a:xfrm>
          <a:prstGeom prst="rect">
            <a:avLst/>
          </a:prstGeom>
        </p:spPr>
      </p:pic>
      <p:pic>
        <p:nvPicPr>
          <p:cNvPr id="5" name="Graphic 4">
            <a:extLst>
              <a:ext uri="{FF2B5EF4-FFF2-40B4-BE49-F238E27FC236}">
                <a16:creationId xmlns:a16="http://schemas.microsoft.com/office/drawing/2014/main" id="{A9AE505F-A9A5-8A68-5071-357EDE6CE1C7}"/>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9023" y="6097817"/>
            <a:ext cx="1337041" cy="525839"/>
          </a:xfrm>
          <a:prstGeom prst="rect">
            <a:avLst/>
          </a:prstGeom>
        </p:spPr>
      </p:pic>
      <p:pic>
        <p:nvPicPr>
          <p:cNvPr id="6" name="Graphic 5">
            <a:extLst>
              <a:ext uri="{FF2B5EF4-FFF2-40B4-BE49-F238E27FC236}">
                <a16:creationId xmlns:a16="http://schemas.microsoft.com/office/drawing/2014/main" id="{2BB29354-C68A-DA9E-C1D5-FD197571A65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68000" y="257576"/>
            <a:ext cx="1337040" cy="415758"/>
          </a:xfrm>
          <a:prstGeom prst="rect">
            <a:avLst/>
          </a:prstGeom>
        </p:spPr>
      </p:pic>
    </p:spTree>
    <p:extLst>
      <p:ext uri="{BB962C8B-B14F-4D97-AF65-F5344CB8AC3E}">
        <p14:creationId xmlns:p14="http://schemas.microsoft.com/office/powerpoint/2010/main" val="162640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6D88C9A4-BBB8-9BB6-2C1C-CE490C1D538D}"/>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sp>
        <p:nvSpPr>
          <p:cNvPr id="1031" name="Freeform: Shape 1030">
            <a:extLst>
              <a:ext uri="{FF2B5EF4-FFF2-40B4-BE49-F238E27FC236}">
                <a16:creationId xmlns:a16="http://schemas.microsoft.com/office/drawing/2014/main" id="{2CEE21E4-DA7B-0BBD-5975-150776425AC6}"/>
              </a:ext>
            </a:extLst>
          </p:cNvPr>
          <p:cNvSpPr/>
          <p:nvPr/>
        </p:nvSpPr>
        <p:spPr>
          <a:xfrm>
            <a:off x="2811093" y="549101"/>
            <a:ext cx="9380907" cy="4049010"/>
          </a:xfrm>
          <a:custGeom>
            <a:avLst/>
            <a:gdLst>
              <a:gd name="connsiteX0" fmla="*/ 2109249 w 9380907"/>
              <a:gd name="connsiteY0" fmla="*/ 89528 h 4049010"/>
              <a:gd name="connsiteX1" fmla="*/ 3633249 w 9380907"/>
              <a:gd name="connsiteY1" fmla="*/ 75013 h 4049010"/>
              <a:gd name="connsiteX2" fmla="*/ 4692792 w 9380907"/>
              <a:gd name="connsiteY2" fmla="*/ 902328 h 4049010"/>
              <a:gd name="connsiteX3" fmla="*/ 4910507 w 9380907"/>
              <a:gd name="connsiteY3" fmla="*/ 1976385 h 4049010"/>
              <a:gd name="connsiteX4" fmla="*/ 1383535 w 9380907"/>
              <a:gd name="connsiteY4" fmla="*/ 1686099 h 4049010"/>
              <a:gd name="connsiteX5" fmla="*/ 4678 w 9380907"/>
              <a:gd name="connsiteY5" fmla="*/ 2281185 h 4049010"/>
              <a:gd name="connsiteX6" fmla="*/ 1775421 w 9380907"/>
              <a:gd name="connsiteY6" fmla="*/ 4022899 h 4049010"/>
              <a:gd name="connsiteX7" fmla="*/ 5012107 w 9380907"/>
              <a:gd name="connsiteY7" fmla="*/ 3355242 h 4049010"/>
              <a:gd name="connsiteX8" fmla="*/ 8277821 w 9380907"/>
              <a:gd name="connsiteY8" fmla="*/ 3732613 h 4049010"/>
              <a:gd name="connsiteX9" fmla="*/ 9380907 w 9380907"/>
              <a:gd name="connsiteY9" fmla="*/ 2542442 h 40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0907" h="4049010">
                <a:moveTo>
                  <a:pt x="2109249" y="89528"/>
                </a:moveTo>
                <a:cubicBezTo>
                  <a:pt x="2655954" y="14537"/>
                  <a:pt x="3202659" y="-60454"/>
                  <a:pt x="3633249" y="75013"/>
                </a:cubicBezTo>
                <a:cubicBezTo>
                  <a:pt x="4063839" y="210480"/>
                  <a:pt x="4479916" y="585433"/>
                  <a:pt x="4692792" y="902328"/>
                </a:cubicBezTo>
                <a:cubicBezTo>
                  <a:pt x="4905668" y="1219223"/>
                  <a:pt x="5462050" y="1845757"/>
                  <a:pt x="4910507" y="1976385"/>
                </a:cubicBezTo>
                <a:cubicBezTo>
                  <a:pt x="4358964" y="2107013"/>
                  <a:pt x="2201173" y="1635299"/>
                  <a:pt x="1383535" y="1686099"/>
                </a:cubicBezTo>
                <a:cubicBezTo>
                  <a:pt x="565897" y="1736899"/>
                  <a:pt x="-60636" y="1891718"/>
                  <a:pt x="4678" y="2281185"/>
                </a:cubicBezTo>
                <a:cubicBezTo>
                  <a:pt x="69992" y="2670652"/>
                  <a:pt x="940849" y="3843890"/>
                  <a:pt x="1775421" y="4022899"/>
                </a:cubicBezTo>
                <a:cubicBezTo>
                  <a:pt x="2609993" y="4201909"/>
                  <a:pt x="3928374" y="3403623"/>
                  <a:pt x="5012107" y="3355242"/>
                </a:cubicBezTo>
                <a:cubicBezTo>
                  <a:pt x="6095840" y="3306861"/>
                  <a:pt x="7549688" y="3868080"/>
                  <a:pt x="8277821" y="3732613"/>
                </a:cubicBezTo>
                <a:cubicBezTo>
                  <a:pt x="9005954" y="3597146"/>
                  <a:pt x="9193430" y="3069794"/>
                  <a:pt x="9380907" y="254244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Rectangle with Corners Rounded 3">
            <a:extLst>
              <a:ext uri="{FF2B5EF4-FFF2-40B4-BE49-F238E27FC236}">
                <a16:creationId xmlns:a16="http://schemas.microsoft.com/office/drawing/2014/main" id="{60799A72-E1B3-1BA4-4F8D-14E7CA1ACA8B}"/>
              </a:ext>
            </a:extLst>
          </p:cNvPr>
          <p:cNvSpPr/>
          <p:nvPr/>
        </p:nvSpPr>
        <p:spPr>
          <a:xfrm>
            <a:off x="373665" y="263084"/>
            <a:ext cx="4588300" cy="1187535"/>
          </a:xfrm>
          <a:prstGeom prst="wedgeRoundRectCallout">
            <a:avLst>
              <a:gd name="adj1" fmla="val 54604"/>
              <a:gd name="adj2" fmla="val 32974"/>
              <a:gd name="adj3" fmla="val 16667"/>
            </a:avLst>
          </a:prstGeom>
          <a:solidFill>
            <a:schemeClr val="accent6">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lumMod val="65000"/>
                    <a:lumOff val="35000"/>
                  </a:schemeClr>
                </a:solidFill>
                <a:latin typeface="AvenirNext LT Pro Regular" panose="020B0504020202020204" pitchFamily="34" charset="0"/>
              </a:rPr>
              <a:t>“My whole life, so a lot of this. I always felt like something was wrong with me.” Cameron</a:t>
            </a:r>
          </a:p>
        </p:txBody>
      </p:sp>
      <p:sp>
        <p:nvSpPr>
          <p:cNvPr id="2" name="Speech Bubble: Rectangle with Corners Rounded 1">
            <a:extLst>
              <a:ext uri="{FF2B5EF4-FFF2-40B4-BE49-F238E27FC236}">
                <a16:creationId xmlns:a16="http://schemas.microsoft.com/office/drawing/2014/main" id="{C6E89BC8-442A-FC67-47DB-7A64C5C2E881}"/>
              </a:ext>
            </a:extLst>
          </p:cNvPr>
          <p:cNvSpPr/>
          <p:nvPr/>
        </p:nvSpPr>
        <p:spPr>
          <a:xfrm>
            <a:off x="5541800" y="1820679"/>
            <a:ext cx="4588300" cy="1505854"/>
          </a:xfrm>
          <a:prstGeom prst="wedgeRoundRectCallout">
            <a:avLst>
              <a:gd name="adj1" fmla="val -55708"/>
              <a:gd name="adj2" fmla="val 33031"/>
              <a:gd name="adj3" fmla="val 16667"/>
            </a:avLst>
          </a:prstGeom>
          <a:solidFill>
            <a:schemeClr val="accent5">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a:t>
            </a: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I probably just shoved it down far enough that I that I either don't realise it or I haven't looked into it enough that I haven't realised.” Ashley</a:t>
            </a:r>
            <a:endParaRPr lang="en-GB" dirty="0">
              <a:solidFill>
                <a:schemeClr val="tx1">
                  <a:lumMod val="65000"/>
                  <a:lumOff val="35000"/>
                </a:schemeClr>
              </a:solidFill>
              <a:latin typeface="AvenirNext LT Pro Regular" panose="020B0504020202020204" pitchFamily="34" charset="0"/>
            </a:endParaRPr>
          </a:p>
        </p:txBody>
      </p:sp>
      <p:sp>
        <p:nvSpPr>
          <p:cNvPr id="6" name="Speech Bubble: Rectangle with Corners Rounded 5">
            <a:extLst>
              <a:ext uri="{FF2B5EF4-FFF2-40B4-BE49-F238E27FC236}">
                <a16:creationId xmlns:a16="http://schemas.microsoft.com/office/drawing/2014/main" id="{47794CC4-F67C-5CD8-D8B6-7F8A4B125627}"/>
              </a:ext>
            </a:extLst>
          </p:cNvPr>
          <p:cNvSpPr/>
          <p:nvPr/>
        </p:nvSpPr>
        <p:spPr>
          <a:xfrm>
            <a:off x="2318579" y="3927615"/>
            <a:ext cx="4588300" cy="956513"/>
          </a:xfrm>
          <a:prstGeom prst="wedgeRoundRectCallout">
            <a:avLst>
              <a:gd name="adj1" fmla="val 54679"/>
              <a:gd name="adj2" fmla="val 33700"/>
              <a:gd name="adj3" fmla="val 16667"/>
            </a:avLst>
          </a:prstGeom>
          <a:solidFill>
            <a:srgbClr val="D6BBE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“So I think I think I've always known [...], she said I was ASD and ADHD for years, but I've always laughed about it.” Taylor</a:t>
            </a:r>
            <a:endParaRPr lang="en-GB" dirty="0">
              <a:solidFill>
                <a:schemeClr val="tx1">
                  <a:lumMod val="65000"/>
                  <a:lumOff val="35000"/>
                </a:schemeClr>
              </a:solidFill>
              <a:latin typeface="AvenirNext LT Pro Regular" panose="020B0504020202020204" pitchFamily="34" charset="0"/>
            </a:endParaRPr>
          </a:p>
        </p:txBody>
      </p:sp>
      <p:sp>
        <p:nvSpPr>
          <p:cNvPr id="1029" name="TextBox 1028">
            <a:extLst>
              <a:ext uri="{FF2B5EF4-FFF2-40B4-BE49-F238E27FC236}">
                <a16:creationId xmlns:a16="http://schemas.microsoft.com/office/drawing/2014/main" id="{E2F1F4BD-F276-EAF4-8034-F6BE1DBD17F7}"/>
              </a:ext>
            </a:extLst>
          </p:cNvPr>
          <p:cNvSpPr txBox="1"/>
          <p:nvPr/>
        </p:nvSpPr>
        <p:spPr>
          <a:xfrm>
            <a:off x="373665" y="5661190"/>
            <a:ext cx="3733878" cy="1077218"/>
          </a:xfrm>
          <a:prstGeom prst="rect">
            <a:avLst/>
          </a:prstGeom>
          <a:noFill/>
        </p:spPr>
        <p:txBody>
          <a:bodyPr wrap="square" rtlCol="0">
            <a:spAutoFit/>
          </a:bodyPr>
          <a:lstStyle/>
          <a:p>
            <a:r>
              <a:rPr lang="en-GB" sz="3200" dirty="0">
                <a:latin typeface="Lora Medium" pitchFamily="2" charset="0"/>
              </a:rPr>
              <a:t>Feeling Different &amp; Self-Acceptance</a:t>
            </a:r>
          </a:p>
        </p:txBody>
      </p:sp>
      <p:grpSp>
        <p:nvGrpSpPr>
          <p:cNvPr id="1032" name="Group 1031">
            <a:extLst>
              <a:ext uri="{FF2B5EF4-FFF2-40B4-BE49-F238E27FC236}">
                <a16:creationId xmlns:a16="http://schemas.microsoft.com/office/drawing/2014/main" id="{65C3FB2B-5353-A7F3-7BF1-FF8B68A8A138}"/>
              </a:ext>
            </a:extLst>
          </p:cNvPr>
          <p:cNvGrpSpPr/>
          <p:nvPr/>
        </p:nvGrpSpPr>
        <p:grpSpPr>
          <a:xfrm>
            <a:off x="11280459" y="6422772"/>
            <a:ext cx="692424" cy="214694"/>
            <a:chOff x="11280459" y="6422772"/>
            <a:chExt cx="692424" cy="214694"/>
          </a:xfrm>
          <a:solidFill>
            <a:schemeClr val="bg1"/>
          </a:solidFill>
        </p:grpSpPr>
        <p:sp>
          <p:nvSpPr>
            <p:cNvPr id="1037" name="Freeform: Shape 1036">
              <a:extLst>
                <a:ext uri="{FF2B5EF4-FFF2-40B4-BE49-F238E27FC236}">
                  <a16:creationId xmlns:a16="http://schemas.microsoft.com/office/drawing/2014/main" id="{104A45CE-073B-8E78-240D-BDFC46B9B47E}"/>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38" name="Freeform: Shape 1037">
              <a:extLst>
                <a:ext uri="{FF2B5EF4-FFF2-40B4-BE49-F238E27FC236}">
                  <a16:creationId xmlns:a16="http://schemas.microsoft.com/office/drawing/2014/main" id="{34CFA0F8-DBCA-E03F-8645-9D8C77FE8788}"/>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039" name="Freeform: Shape 1038">
              <a:extLst>
                <a:ext uri="{FF2B5EF4-FFF2-40B4-BE49-F238E27FC236}">
                  <a16:creationId xmlns:a16="http://schemas.microsoft.com/office/drawing/2014/main" id="{89506FF0-4674-213B-7F1F-CBEC4B751D88}"/>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040" name="Freeform: Shape 1039">
              <a:extLst>
                <a:ext uri="{FF2B5EF4-FFF2-40B4-BE49-F238E27FC236}">
                  <a16:creationId xmlns:a16="http://schemas.microsoft.com/office/drawing/2014/main" id="{D69BE776-7D6F-8C67-D09B-EF5CBB364723}"/>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041" name="Freeform: Shape 1040">
              <a:extLst>
                <a:ext uri="{FF2B5EF4-FFF2-40B4-BE49-F238E27FC236}">
                  <a16:creationId xmlns:a16="http://schemas.microsoft.com/office/drawing/2014/main" id="{1EF38330-7B6E-0AB7-265C-33A0533BC8F9}"/>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042" name="Freeform: Shape 1041">
              <a:extLst>
                <a:ext uri="{FF2B5EF4-FFF2-40B4-BE49-F238E27FC236}">
                  <a16:creationId xmlns:a16="http://schemas.microsoft.com/office/drawing/2014/main" id="{1C75C295-49B5-0C11-112A-3AC53501D565}"/>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Tree>
    <p:extLst>
      <p:ext uri="{BB962C8B-B14F-4D97-AF65-F5344CB8AC3E}">
        <p14:creationId xmlns:p14="http://schemas.microsoft.com/office/powerpoint/2010/main" val="36200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6D88C9A4-BBB8-9BB6-2C1C-CE490C1D538D}"/>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8" name="Group 7">
            <a:extLst>
              <a:ext uri="{FF2B5EF4-FFF2-40B4-BE49-F238E27FC236}">
                <a16:creationId xmlns:a16="http://schemas.microsoft.com/office/drawing/2014/main" id="{A3CC1745-75AE-0F5D-377A-A9A14BC8A155}"/>
              </a:ext>
            </a:extLst>
          </p:cNvPr>
          <p:cNvGrpSpPr/>
          <p:nvPr/>
        </p:nvGrpSpPr>
        <p:grpSpPr>
          <a:xfrm>
            <a:off x="11280459" y="6422772"/>
            <a:ext cx="692424" cy="214694"/>
            <a:chOff x="11280459" y="6422772"/>
            <a:chExt cx="692424" cy="214694"/>
          </a:xfrm>
          <a:solidFill>
            <a:schemeClr val="bg1"/>
          </a:solidFill>
        </p:grpSpPr>
        <p:sp>
          <p:nvSpPr>
            <p:cNvPr id="9" name="Freeform: Shape 8">
              <a:extLst>
                <a:ext uri="{FF2B5EF4-FFF2-40B4-BE49-F238E27FC236}">
                  <a16:creationId xmlns:a16="http://schemas.microsoft.com/office/drawing/2014/main" id="{71BE928B-0F77-EF96-40B0-8C02528F7613}"/>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0" name="Freeform: Shape 9">
              <a:extLst>
                <a:ext uri="{FF2B5EF4-FFF2-40B4-BE49-F238E27FC236}">
                  <a16:creationId xmlns:a16="http://schemas.microsoft.com/office/drawing/2014/main" id="{C6408E30-B6F3-EA63-DEB2-9146EEBBA656}"/>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1" name="Freeform: Shape 10">
              <a:extLst>
                <a:ext uri="{FF2B5EF4-FFF2-40B4-BE49-F238E27FC236}">
                  <a16:creationId xmlns:a16="http://schemas.microsoft.com/office/drawing/2014/main" id="{A1DCA75C-54D2-9970-94FE-32B2172A055E}"/>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EC55C230-8067-43AB-EEAE-D64CEBF0FAF6}"/>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D37541D5-3049-3680-BE95-F3826346EA95}"/>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5D7BE9BC-994B-41F5-7CB8-643AAE604FEA}"/>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19" name="Freeform: Shape 18">
            <a:extLst>
              <a:ext uri="{FF2B5EF4-FFF2-40B4-BE49-F238E27FC236}">
                <a16:creationId xmlns:a16="http://schemas.microsoft.com/office/drawing/2014/main" id="{2E1D8A48-60DB-AF25-864A-9CDF48228741}"/>
              </a:ext>
            </a:extLst>
          </p:cNvPr>
          <p:cNvSpPr/>
          <p:nvPr/>
        </p:nvSpPr>
        <p:spPr>
          <a:xfrm>
            <a:off x="-29029" y="1886597"/>
            <a:ext cx="9191163" cy="4369060"/>
          </a:xfrm>
          <a:custGeom>
            <a:avLst/>
            <a:gdLst>
              <a:gd name="connsiteX0" fmla="*/ 0 w 9191163"/>
              <a:gd name="connsiteY0" fmla="*/ 987232 h 4369060"/>
              <a:gd name="connsiteX1" fmla="*/ 1175658 w 9191163"/>
              <a:gd name="connsiteY1" fmla="*/ 595346 h 4369060"/>
              <a:gd name="connsiteX2" fmla="*/ 5399315 w 9191163"/>
              <a:gd name="connsiteY2" fmla="*/ 1146889 h 4369060"/>
              <a:gd name="connsiteX3" fmla="*/ 7126515 w 9191163"/>
              <a:gd name="connsiteY3" fmla="*/ 260 h 4369060"/>
              <a:gd name="connsiteX4" fmla="*/ 9100458 w 9191163"/>
              <a:gd name="connsiteY4" fmla="*/ 1263003 h 4369060"/>
              <a:gd name="connsiteX5" fmla="*/ 8244115 w 9191163"/>
              <a:gd name="connsiteY5" fmla="*/ 3004717 h 4369060"/>
              <a:gd name="connsiteX6" fmla="*/ 2960915 w 9191163"/>
              <a:gd name="connsiteY6" fmla="*/ 2757974 h 4369060"/>
              <a:gd name="connsiteX7" fmla="*/ 2206172 w 9191163"/>
              <a:gd name="connsiteY7" fmla="*/ 3904603 h 4369060"/>
              <a:gd name="connsiteX8" fmla="*/ 7678058 w 9191163"/>
              <a:gd name="connsiteY8" fmla="*/ 4369060 h 436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1163" h="4369060">
                <a:moveTo>
                  <a:pt x="0" y="987232"/>
                </a:moveTo>
                <a:cubicBezTo>
                  <a:pt x="137886" y="777984"/>
                  <a:pt x="275772" y="568737"/>
                  <a:pt x="1175658" y="595346"/>
                </a:cubicBezTo>
                <a:cubicBezTo>
                  <a:pt x="2075544" y="621955"/>
                  <a:pt x="4407506" y="1246070"/>
                  <a:pt x="5399315" y="1146889"/>
                </a:cubicBezTo>
                <a:cubicBezTo>
                  <a:pt x="6391125" y="1047708"/>
                  <a:pt x="6509658" y="-19092"/>
                  <a:pt x="7126515" y="260"/>
                </a:cubicBezTo>
                <a:cubicBezTo>
                  <a:pt x="7743372" y="19612"/>
                  <a:pt x="8914191" y="762260"/>
                  <a:pt x="9100458" y="1263003"/>
                </a:cubicBezTo>
                <a:cubicBezTo>
                  <a:pt x="9286725" y="1763746"/>
                  <a:pt x="9267372" y="2755555"/>
                  <a:pt x="8244115" y="3004717"/>
                </a:cubicBezTo>
                <a:cubicBezTo>
                  <a:pt x="7220858" y="3253879"/>
                  <a:pt x="3967239" y="2607993"/>
                  <a:pt x="2960915" y="2757974"/>
                </a:cubicBezTo>
                <a:cubicBezTo>
                  <a:pt x="1954591" y="2907955"/>
                  <a:pt x="1419981" y="3636089"/>
                  <a:pt x="2206172" y="3904603"/>
                </a:cubicBezTo>
                <a:cubicBezTo>
                  <a:pt x="2992363" y="4173117"/>
                  <a:pt x="5335210" y="4271088"/>
                  <a:pt x="7678058" y="436906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Rectangle with Corners Rounded 14">
            <a:extLst>
              <a:ext uri="{FF2B5EF4-FFF2-40B4-BE49-F238E27FC236}">
                <a16:creationId xmlns:a16="http://schemas.microsoft.com/office/drawing/2014/main" id="{26671595-42AA-DA33-D1B2-01872539B5C3}"/>
              </a:ext>
            </a:extLst>
          </p:cNvPr>
          <p:cNvSpPr/>
          <p:nvPr/>
        </p:nvSpPr>
        <p:spPr>
          <a:xfrm>
            <a:off x="490764" y="1946614"/>
            <a:ext cx="4588300" cy="1291811"/>
          </a:xfrm>
          <a:prstGeom prst="wedgeRoundRectCallout">
            <a:avLst>
              <a:gd name="adj1" fmla="val 54853"/>
              <a:gd name="adj2" fmla="val 31690"/>
              <a:gd name="adj3" fmla="val 16667"/>
            </a:avLst>
          </a:prstGeom>
          <a:solidFill>
            <a:schemeClr val="accent6">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lumMod val="65000"/>
                    <a:lumOff val="35000"/>
                  </a:schemeClr>
                </a:solidFill>
                <a:latin typeface="AvenirNext LT Pro Regular" panose="020B0504020202020204" pitchFamily="34" charset="0"/>
              </a:rPr>
              <a:t>“until I found out I had it I just thought I was absolutely weird. And then it was really validating when I understood myself.” Cameron</a:t>
            </a:r>
          </a:p>
        </p:txBody>
      </p:sp>
      <p:sp>
        <p:nvSpPr>
          <p:cNvPr id="7" name="Speech Bubble: Rectangle with Corners Rounded 6">
            <a:extLst>
              <a:ext uri="{FF2B5EF4-FFF2-40B4-BE49-F238E27FC236}">
                <a16:creationId xmlns:a16="http://schemas.microsoft.com/office/drawing/2014/main" id="{2790F1A9-F2B3-979F-4CAD-58061684E792}"/>
              </a:ext>
            </a:extLst>
          </p:cNvPr>
          <p:cNvSpPr/>
          <p:nvPr/>
        </p:nvSpPr>
        <p:spPr>
          <a:xfrm>
            <a:off x="272063" y="4998312"/>
            <a:ext cx="4588300" cy="1183789"/>
          </a:xfrm>
          <a:prstGeom prst="wedgeRoundRectCallout">
            <a:avLst>
              <a:gd name="adj1" fmla="val 56411"/>
              <a:gd name="adj2" fmla="val 30751"/>
              <a:gd name="adj3" fmla="val 16667"/>
            </a:avLst>
          </a:prstGeom>
          <a:solidFill>
            <a:srgbClr val="7F82FD"/>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bg1"/>
                </a:solidFill>
                <a:effectLst/>
                <a:latin typeface="AvenirNext LT Pro Regular" panose="020B0504020202020204" pitchFamily="34" charset="0"/>
                <a:ea typeface="Times New Roman" panose="02020603050405020304" pitchFamily="18" charset="0"/>
              </a:rPr>
              <a:t>“I've said I feel like I'm turning into a robot because I'm not allowed to express myself in the way that I want to express” Kay</a:t>
            </a:r>
          </a:p>
        </p:txBody>
      </p:sp>
      <p:sp>
        <p:nvSpPr>
          <p:cNvPr id="18" name="Speech Bubble: Rectangle with Corners Rounded 17">
            <a:extLst>
              <a:ext uri="{FF2B5EF4-FFF2-40B4-BE49-F238E27FC236}">
                <a16:creationId xmlns:a16="http://schemas.microsoft.com/office/drawing/2014/main" id="{C6E89BC8-442A-FC67-47DB-7A64C5C2E881}"/>
              </a:ext>
            </a:extLst>
          </p:cNvPr>
          <p:cNvSpPr/>
          <p:nvPr/>
        </p:nvSpPr>
        <p:spPr>
          <a:xfrm>
            <a:off x="6902066" y="2703529"/>
            <a:ext cx="4588299" cy="2070847"/>
          </a:xfrm>
          <a:prstGeom prst="wedgeRoundRectCallout">
            <a:avLst>
              <a:gd name="adj1" fmla="val -57868"/>
              <a:gd name="adj2" fmla="val 32590"/>
              <a:gd name="adj3" fmla="val 16667"/>
            </a:avLst>
          </a:prstGeom>
          <a:solidFill>
            <a:schemeClr val="accent5">
              <a:lumMod val="60000"/>
              <a:lumOff val="4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“I’ve had to look at who I am and deal with how I am so that it doesn't affect me. Do you know what I mean? I've had to really sit down and go, but that's just how you are. And that's just who you are and it's not necessarily a bad thing” Ashley</a:t>
            </a:r>
            <a:endParaRPr lang="en-GB" dirty="0">
              <a:solidFill>
                <a:schemeClr val="tx1">
                  <a:lumMod val="65000"/>
                  <a:lumOff val="35000"/>
                </a:schemeClr>
              </a:solidFill>
              <a:latin typeface="AvenirNext LT Pro Regular" panose="020B0504020202020204" pitchFamily="34" charset="0"/>
            </a:endParaRPr>
          </a:p>
        </p:txBody>
      </p:sp>
      <p:sp>
        <p:nvSpPr>
          <p:cNvPr id="17" name="TextBox 16">
            <a:extLst>
              <a:ext uri="{FF2B5EF4-FFF2-40B4-BE49-F238E27FC236}">
                <a16:creationId xmlns:a16="http://schemas.microsoft.com/office/drawing/2014/main" id="{F34ADB1B-0DD7-7F3A-0FF2-0421B709093B}"/>
              </a:ext>
            </a:extLst>
          </p:cNvPr>
          <p:cNvSpPr txBox="1"/>
          <p:nvPr/>
        </p:nvSpPr>
        <p:spPr>
          <a:xfrm>
            <a:off x="7380137" y="145030"/>
            <a:ext cx="4588300" cy="1077218"/>
          </a:xfrm>
          <a:prstGeom prst="rect">
            <a:avLst/>
          </a:prstGeom>
          <a:noFill/>
        </p:spPr>
        <p:txBody>
          <a:bodyPr wrap="square" rtlCol="0">
            <a:spAutoFit/>
          </a:bodyPr>
          <a:lstStyle/>
          <a:p>
            <a:pPr algn="r"/>
            <a:r>
              <a:rPr lang="en-GB" sz="3200" dirty="0">
                <a:latin typeface="Lora Medium" pitchFamily="2" charset="0"/>
              </a:rPr>
              <a:t>Resilience &amp; Loss of Identity</a:t>
            </a:r>
          </a:p>
        </p:txBody>
      </p:sp>
      <p:sp>
        <p:nvSpPr>
          <p:cNvPr id="20" name="Oval 19">
            <a:extLst>
              <a:ext uri="{FF2B5EF4-FFF2-40B4-BE49-F238E27FC236}">
                <a16:creationId xmlns:a16="http://schemas.microsoft.com/office/drawing/2014/main" id="{5B24774E-91B2-108E-29CA-2AA29ED54DDB}"/>
              </a:ext>
            </a:extLst>
          </p:cNvPr>
          <p:cNvSpPr/>
          <p:nvPr/>
        </p:nvSpPr>
        <p:spPr>
          <a:xfrm>
            <a:off x="7473864" y="6047467"/>
            <a:ext cx="391886" cy="41637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6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people about to ski down a large mountain">
            <a:extLst>
              <a:ext uri="{FF2B5EF4-FFF2-40B4-BE49-F238E27FC236}">
                <a16:creationId xmlns:a16="http://schemas.microsoft.com/office/drawing/2014/main" id="{4915091E-59EE-088F-DF5C-540EDC1AB6E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2613" r="-1" b="3095"/>
          <a:stretch/>
        </p:blipFill>
        <p:spPr>
          <a:xfrm>
            <a:off x="22" y="0"/>
            <a:ext cx="12188930" cy="6857990"/>
          </a:xfrm>
          <a:prstGeom prst="rect">
            <a:avLst/>
          </a:prstGeom>
        </p:spPr>
      </p:pic>
      <p:sp>
        <p:nvSpPr>
          <p:cNvPr id="2" name="Title 1">
            <a:extLst>
              <a:ext uri="{FF2B5EF4-FFF2-40B4-BE49-F238E27FC236}">
                <a16:creationId xmlns:a16="http://schemas.microsoft.com/office/drawing/2014/main" id="{3B640551-DF51-5F0E-9400-930F06B8E075}"/>
              </a:ext>
            </a:extLst>
          </p:cNvPr>
          <p:cNvSpPr>
            <a:spLocks noGrp="1"/>
          </p:cNvSpPr>
          <p:nvPr>
            <p:ph type="title"/>
          </p:nvPr>
        </p:nvSpPr>
        <p:spPr>
          <a:xfrm>
            <a:off x="1522476" y="1402282"/>
            <a:ext cx="9144000" cy="3063240"/>
          </a:xfrm>
        </p:spPr>
        <p:txBody>
          <a:bodyPr vert="horz" lIns="91440" tIns="45720" rIns="91440" bIns="45720" rtlCol="0" anchor="b">
            <a:normAutofit/>
          </a:bodyPr>
          <a:lstStyle/>
          <a:p>
            <a:pPr algn="ctr"/>
            <a:r>
              <a:rPr lang="en-US" sz="8800" dirty="0">
                <a:solidFill>
                  <a:schemeClr val="bg1"/>
                </a:solidFill>
                <a:latin typeface="Lora Medium" pitchFamily="2" charset="0"/>
              </a:rPr>
              <a:t>Traversing the Social World</a:t>
            </a:r>
          </a:p>
        </p:txBody>
      </p:sp>
      <p:sp>
        <p:nvSpPr>
          <p:cNvPr id="2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2D7BD77F-74FF-ECB2-79ED-0EF4ED572081}"/>
              </a:ext>
            </a:extLst>
          </p:cNvPr>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b="18922"/>
          <a:stretch/>
        </p:blipFill>
        <p:spPr>
          <a:xfrm>
            <a:off x="0" y="5615517"/>
            <a:ext cx="12192000" cy="1242484"/>
          </a:xfrm>
          <a:prstGeom prst="rect">
            <a:avLst/>
          </a:prstGeom>
        </p:spPr>
      </p:pic>
      <p:pic>
        <p:nvPicPr>
          <p:cNvPr id="5" name="Graphic 4">
            <a:extLst>
              <a:ext uri="{FF2B5EF4-FFF2-40B4-BE49-F238E27FC236}">
                <a16:creationId xmlns:a16="http://schemas.microsoft.com/office/drawing/2014/main" id="{6D2DE8CA-C0CD-A5C8-C712-62D21B52E391}"/>
              </a:ext>
            </a:extLst>
          </p:cNvPr>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9023" y="6097817"/>
            <a:ext cx="1337041" cy="525839"/>
          </a:xfrm>
          <a:prstGeom prst="rect">
            <a:avLst/>
          </a:prstGeom>
        </p:spPr>
      </p:pic>
      <p:pic>
        <p:nvPicPr>
          <p:cNvPr id="6" name="Graphic 5">
            <a:extLst>
              <a:ext uri="{FF2B5EF4-FFF2-40B4-BE49-F238E27FC236}">
                <a16:creationId xmlns:a16="http://schemas.microsoft.com/office/drawing/2014/main" id="{A2CCB110-1C40-7376-6E75-75319561C59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68000" y="257576"/>
            <a:ext cx="1337040" cy="415758"/>
          </a:xfrm>
          <a:prstGeom prst="rect">
            <a:avLst/>
          </a:prstGeom>
        </p:spPr>
      </p:pic>
    </p:spTree>
    <p:extLst>
      <p:ext uri="{BB962C8B-B14F-4D97-AF65-F5344CB8AC3E}">
        <p14:creationId xmlns:p14="http://schemas.microsoft.com/office/powerpoint/2010/main" val="4104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E5358F08-0214-67E2-05E9-A30605815C66}"/>
              </a:ext>
            </a:extLst>
          </p:cNvPr>
          <p:cNvSpPr/>
          <p:nvPr/>
        </p:nvSpPr>
        <p:spPr>
          <a:xfrm>
            <a:off x="1297704" y="711200"/>
            <a:ext cx="10923325" cy="5849929"/>
          </a:xfrm>
          <a:custGeom>
            <a:avLst/>
            <a:gdLst>
              <a:gd name="connsiteX0" fmla="*/ 792353 w 10923325"/>
              <a:gd name="connsiteY0" fmla="*/ 0 h 5849929"/>
              <a:gd name="connsiteX1" fmla="*/ 8582 w 10923325"/>
              <a:gd name="connsiteY1" fmla="*/ 1045029 h 5849929"/>
              <a:gd name="connsiteX2" fmla="*/ 1242296 w 10923325"/>
              <a:gd name="connsiteY2" fmla="*/ 1683657 h 5849929"/>
              <a:gd name="connsiteX3" fmla="*/ 4885382 w 10923325"/>
              <a:gd name="connsiteY3" fmla="*/ 638629 h 5849929"/>
              <a:gd name="connsiteX4" fmla="*/ 6670639 w 10923325"/>
              <a:gd name="connsiteY4" fmla="*/ 2481943 h 5849929"/>
              <a:gd name="connsiteX5" fmla="*/ 2345382 w 10923325"/>
              <a:gd name="connsiteY5" fmla="*/ 4209143 h 5849929"/>
              <a:gd name="connsiteX6" fmla="*/ 3506525 w 10923325"/>
              <a:gd name="connsiteY6" fmla="*/ 5849257 h 5849929"/>
              <a:gd name="connsiteX7" fmla="*/ 10923325 w 10923325"/>
              <a:gd name="connsiteY7" fmla="*/ 4412343 h 584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3325" h="5849929">
                <a:moveTo>
                  <a:pt x="792353" y="0"/>
                </a:moveTo>
                <a:cubicBezTo>
                  <a:pt x="362972" y="382209"/>
                  <a:pt x="-66409" y="764419"/>
                  <a:pt x="8582" y="1045029"/>
                </a:cubicBezTo>
                <a:cubicBezTo>
                  <a:pt x="83573" y="1325639"/>
                  <a:pt x="429496" y="1751390"/>
                  <a:pt x="1242296" y="1683657"/>
                </a:cubicBezTo>
                <a:cubicBezTo>
                  <a:pt x="2055096" y="1615924"/>
                  <a:pt x="3980658" y="505581"/>
                  <a:pt x="4885382" y="638629"/>
                </a:cubicBezTo>
                <a:cubicBezTo>
                  <a:pt x="5790106" y="771677"/>
                  <a:pt x="7093972" y="1886857"/>
                  <a:pt x="6670639" y="2481943"/>
                </a:cubicBezTo>
                <a:cubicBezTo>
                  <a:pt x="6247306" y="3077029"/>
                  <a:pt x="2872734" y="3647924"/>
                  <a:pt x="2345382" y="4209143"/>
                </a:cubicBezTo>
                <a:cubicBezTo>
                  <a:pt x="1818030" y="4770362"/>
                  <a:pt x="2076868" y="5815390"/>
                  <a:pt x="3506525" y="5849257"/>
                </a:cubicBezTo>
                <a:cubicBezTo>
                  <a:pt x="4936182" y="5883124"/>
                  <a:pt x="9723478" y="4627638"/>
                  <a:pt x="10923325" y="441234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t>
            </a:r>
          </a:p>
        </p:txBody>
      </p:sp>
      <p:sp>
        <p:nvSpPr>
          <p:cNvPr id="2" name="Title 1">
            <a:extLst>
              <a:ext uri="{FF2B5EF4-FFF2-40B4-BE49-F238E27FC236}">
                <a16:creationId xmlns:a16="http://schemas.microsoft.com/office/drawing/2014/main" id="{DF07518E-15A4-EACB-14F1-DC176CD61975}"/>
              </a:ext>
            </a:extLst>
          </p:cNvPr>
          <p:cNvSpPr>
            <a:spLocks noGrp="1"/>
          </p:cNvSpPr>
          <p:nvPr>
            <p:ph type="title"/>
          </p:nvPr>
        </p:nvSpPr>
        <p:spPr>
          <a:xfrm>
            <a:off x="5798015" y="-29770"/>
            <a:ext cx="6325998" cy="1325563"/>
          </a:xfrm>
        </p:spPr>
        <p:txBody>
          <a:bodyPr>
            <a:normAutofit/>
          </a:bodyPr>
          <a:lstStyle/>
          <a:p>
            <a:pPr algn="r"/>
            <a:r>
              <a:rPr lang="en-GB" sz="4000" dirty="0">
                <a:latin typeface="Lora Medium" pitchFamily="2" charset="0"/>
              </a:rPr>
              <a:t>Stigma, Culture and Masking</a:t>
            </a:r>
          </a:p>
        </p:txBody>
      </p:sp>
      <p:sp>
        <p:nvSpPr>
          <p:cNvPr id="5" name="Speech Bubble: Rectangle with Corners Rounded 4">
            <a:extLst>
              <a:ext uri="{FF2B5EF4-FFF2-40B4-BE49-F238E27FC236}">
                <a16:creationId xmlns:a16="http://schemas.microsoft.com/office/drawing/2014/main" id="{8FDFC739-3D9A-85D1-41FD-44E931AA6425}"/>
              </a:ext>
            </a:extLst>
          </p:cNvPr>
          <p:cNvSpPr/>
          <p:nvPr/>
        </p:nvSpPr>
        <p:spPr>
          <a:xfrm>
            <a:off x="6309973" y="2007845"/>
            <a:ext cx="4588298" cy="2202709"/>
          </a:xfrm>
          <a:prstGeom prst="wedgeRoundRectCallout">
            <a:avLst>
              <a:gd name="adj1" fmla="val -61869"/>
              <a:gd name="adj2" fmla="val 23268"/>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lumMod val="65000"/>
                    <a:lumOff val="35000"/>
                  </a:schemeClr>
                </a:solidFill>
                <a:latin typeface="AvenirNext LT Pro Regular" panose="020B0504020202020204" pitchFamily="34" charset="0"/>
              </a:rPr>
              <a:t>“In terms of neurodiversity? I think they don't take it seriously. I think they don't take [..] seriously, which infuriates me. They don't take me seriously either, which is a whole separate conversation. They don't take neurodiversity serious at all. It's seen as a joke.” Cameron</a:t>
            </a:r>
          </a:p>
        </p:txBody>
      </p:sp>
      <p:sp>
        <p:nvSpPr>
          <p:cNvPr id="7" name="Speech Bubble: Rectangle with Corners Rounded 6">
            <a:extLst>
              <a:ext uri="{FF2B5EF4-FFF2-40B4-BE49-F238E27FC236}">
                <a16:creationId xmlns:a16="http://schemas.microsoft.com/office/drawing/2014/main" id="{7A12E49A-65A8-4CB0-3102-FA64865820C2}"/>
              </a:ext>
            </a:extLst>
          </p:cNvPr>
          <p:cNvSpPr/>
          <p:nvPr/>
        </p:nvSpPr>
        <p:spPr>
          <a:xfrm>
            <a:off x="184720" y="2007845"/>
            <a:ext cx="4588298" cy="794905"/>
          </a:xfrm>
          <a:prstGeom prst="wedgeRoundRectCallout">
            <a:avLst>
              <a:gd name="adj1" fmla="val 58227"/>
              <a:gd name="adj2" fmla="val 32684"/>
              <a:gd name="adj3" fmla="val 16667"/>
            </a:avLst>
          </a:prstGeom>
          <a:solidFill>
            <a:srgbClr val="8F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“so many staff aren't trained. Don't really know how to deal with individuals” Sam</a:t>
            </a:r>
            <a:endParaRPr lang="en-GB" dirty="0">
              <a:solidFill>
                <a:schemeClr val="tx1">
                  <a:lumMod val="65000"/>
                  <a:lumOff val="35000"/>
                </a:schemeClr>
              </a:solidFill>
              <a:latin typeface="AvenirNext LT Pro Regular" panose="020B0504020202020204" pitchFamily="34" charset="0"/>
            </a:endParaRPr>
          </a:p>
        </p:txBody>
      </p:sp>
      <p:sp>
        <p:nvSpPr>
          <p:cNvPr id="8" name="Speech Bubble: Rectangle with Corners Rounded 7">
            <a:extLst>
              <a:ext uri="{FF2B5EF4-FFF2-40B4-BE49-F238E27FC236}">
                <a16:creationId xmlns:a16="http://schemas.microsoft.com/office/drawing/2014/main" id="{8469C356-294D-733F-6355-D2068F87A12C}"/>
              </a:ext>
            </a:extLst>
          </p:cNvPr>
          <p:cNvSpPr/>
          <p:nvPr/>
        </p:nvSpPr>
        <p:spPr>
          <a:xfrm>
            <a:off x="2171069" y="5639153"/>
            <a:ext cx="4588297" cy="1015294"/>
          </a:xfrm>
          <a:prstGeom prst="wedgeRoundRectCallout">
            <a:avLst>
              <a:gd name="adj1" fmla="val 56577"/>
              <a:gd name="adj2" fmla="val 27441"/>
              <a:gd name="adj3" fmla="val 16667"/>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solidFill>
                  <a:schemeClr val="tx1">
                    <a:lumMod val="65000"/>
                    <a:lumOff val="35000"/>
                  </a:schemeClr>
                </a:solidFill>
                <a:effectLst/>
                <a:latin typeface="AvenirNext LT Pro Regular" panose="020B0504020202020204" pitchFamily="34" charset="0"/>
                <a:ea typeface="Times New Roman" panose="02020603050405020304" pitchFamily="18" charset="0"/>
              </a:rPr>
              <a:t>“9 times out of 10 when you're in an establishment like this, you need to mask it. It becomes so draining.” </a:t>
            </a:r>
            <a:r>
              <a:rPr lang="en-GB" sz="1800" dirty="0">
                <a:solidFill>
                  <a:schemeClr val="tx1">
                    <a:lumMod val="65000"/>
                    <a:lumOff val="35000"/>
                  </a:schemeClr>
                </a:solidFill>
                <a:effectLst/>
                <a:latin typeface="AvenirNext LT Pro Regular" panose="020B0504020202020204" pitchFamily="34" charset="0"/>
                <a:ea typeface="Segoe UI" panose="020B0502040204020203" pitchFamily="34" charset="0"/>
              </a:rPr>
              <a:t>Bailey</a:t>
            </a:r>
            <a:endParaRPr lang="en-GB" dirty="0">
              <a:solidFill>
                <a:schemeClr val="tx1">
                  <a:lumMod val="65000"/>
                  <a:lumOff val="35000"/>
                </a:schemeClr>
              </a:solidFill>
              <a:latin typeface="AvenirNext LT Pro Regular" panose="020B0504020202020204" pitchFamily="34" charset="0"/>
            </a:endParaRPr>
          </a:p>
        </p:txBody>
      </p:sp>
      <p:sp>
        <p:nvSpPr>
          <p:cNvPr id="9" name="Graphic 2">
            <a:extLst>
              <a:ext uri="{FF2B5EF4-FFF2-40B4-BE49-F238E27FC236}">
                <a16:creationId xmlns:a16="http://schemas.microsoft.com/office/drawing/2014/main" id="{25919C5A-2F3E-0CC4-B471-00D914C2E375}"/>
              </a:ext>
            </a:extLst>
          </p:cNvPr>
          <p:cNvSpPr/>
          <p:nvPr/>
        </p:nvSpPr>
        <p:spPr>
          <a:xfrm rot="10800000" flipV="1">
            <a:off x="9194800" y="5852134"/>
            <a:ext cx="2997200" cy="1015292"/>
          </a:xfrm>
          <a:custGeom>
            <a:avLst/>
            <a:gdLst>
              <a:gd name="connsiteX0" fmla="*/ 0 w 7746975"/>
              <a:gd name="connsiteY0" fmla="*/ 0 h 2624263"/>
              <a:gd name="connsiteX1" fmla="*/ 7746975 w 7746975"/>
              <a:gd name="connsiteY1" fmla="*/ 2624264 h 2624263"/>
              <a:gd name="connsiteX2" fmla="*/ 0 w 7746975"/>
              <a:gd name="connsiteY2" fmla="*/ 2624264 h 2624263"/>
            </a:gdLst>
            <a:ahLst/>
            <a:cxnLst>
              <a:cxn ang="0">
                <a:pos x="connsiteX0" y="connsiteY0"/>
              </a:cxn>
              <a:cxn ang="0">
                <a:pos x="connsiteX1" y="connsiteY1"/>
              </a:cxn>
              <a:cxn ang="0">
                <a:pos x="connsiteX2" y="connsiteY2"/>
              </a:cxn>
            </a:cxnLst>
            <a:rect l="l" t="t" r="r" b="b"/>
            <a:pathLst>
              <a:path w="7746975" h="2624263">
                <a:moveTo>
                  <a:pt x="0" y="0"/>
                </a:moveTo>
                <a:cubicBezTo>
                  <a:pt x="0" y="0"/>
                  <a:pt x="2324722" y="930324"/>
                  <a:pt x="7746975" y="2624264"/>
                </a:cubicBezTo>
                <a:lnTo>
                  <a:pt x="0" y="2624264"/>
                </a:lnTo>
              </a:path>
            </a:pathLst>
          </a:custGeom>
          <a:solidFill>
            <a:srgbClr val="3D4961"/>
          </a:solidFill>
          <a:ln w="24170" cap="flat">
            <a:noFill/>
            <a:prstDash val="solid"/>
            <a:miter/>
          </a:ln>
        </p:spPr>
        <p:txBody>
          <a:bodyPr rtlCol="0" anchor="ctr"/>
          <a:lstStyle/>
          <a:p>
            <a:endParaRPr lang="en-US" sz="6905"/>
          </a:p>
        </p:txBody>
      </p:sp>
      <p:grpSp>
        <p:nvGrpSpPr>
          <p:cNvPr id="10" name="Group 9">
            <a:extLst>
              <a:ext uri="{FF2B5EF4-FFF2-40B4-BE49-F238E27FC236}">
                <a16:creationId xmlns:a16="http://schemas.microsoft.com/office/drawing/2014/main" id="{7D37C61E-0E01-C2BA-77A3-02BAA24C833A}"/>
              </a:ext>
            </a:extLst>
          </p:cNvPr>
          <p:cNvGrpSpPr/>
          <p:nvPr/>
        </p:nvGrpSpPr>
        <p:grpSpPr>
          <a:xfrm>
            <a:off x="11280459" y="6422772"/>
            <a:ext cx="692424" cy="214694"/>
            <a:chOff x="11280459" y="6422772"/>
            <a:chExt cx="692424" cy="214694"/>
          </a:xfrm>
          <a:solidFill>
            <a:schemeClr val="bg1"/>
          </a:solidFill>
        </p:grpSpPr>
        <p:sp>
          <p:nvSpPr>
            <p:cNvPr id="11" name="Freeform: Shape 10">
              <a:extLst>
                <a:ext uri="{FF2B5EF4-FFF2-40B4-BE49-F238E27FC236}">
                  <a16:creationId xmlns:a16="http://schemas.microsoft.com/office/drawing/2014/main" id="{A525F96F-4B3E-7A61-ACB5-D2869604C7CF}"/>
                </a:ext>
              </a:extLst>
            </p:cNvPr>
            <p:cNvSpPr/>
            <p:nvPr/>
          </p:nvSpPr>
          <p:spPr>
            <a:xfrm>
              <a:off x="11675453" y="6422772"/>
              <a:ext cx="134889" cy="155261"/>
            </a:xfrm>
            <a:custGeom>
              <a:avLst/>
              <a:gdLst>
                <a:gd name="connsiteX0" fmla="*/ 78535 w 134889"/>
                <a:gd name="connsiteY0" fmla="*/ 155237 h 155261"/>
                <a:gd name="connsiteX1" fmla="*/ 22791 w 134889"/>
                <a:gd name="connsiteY1" fmla="*/ 132569 h 155261"/>
                <a:gd name="connsiteX2" fmla="*/ 0 w 134889"/>
                <a:gd name="connsiteY2" fmla="*/ 77631 h 155261"/>
                <a:gd name="connsiteX3" fmla="*/ 22791 w 134889"/>
                <a:gd name="connsiteY3" fmla="*/ 22693 h 155261"/>
                <a:gd name="connsiteX4" fmla="*/ 78559 w 134889"/>
                <a:gd name="connsiteY4" fmla="*/ 0 h 155261"/>
                <a:gd name="connsiteX5" fmla="*/ 134523 w 134889"/>
                <a:gd name="connsiteY5" fmla="*/ 22889 h 155261"/>
                <a:gd name="connsiteX6" fmla="*/ 134889 w 134889"/>
                <a:gd name="connsiteY6" fmla="*/ 23255 h 155261"/>
                <a:gd name="connsiteX7" fmla="*/ 114248 w 134889"/>
                <a:gd name="connsiteY7" fmla="*/ 43677 h 155261"/>
                <a:gd name="connsiteX8" fmla="*/ 113881 w 134889"/>
                <a:gd name="connsiteY8" fmla="*/ 43261 h 155261"/>
                <a:gd name="connsiteX9" fmla="*/ 78559 w 134889"/>
                <a:gd name="connsiteY9" fmla="*/ 27066 h 155261"/>
                <a:gd name="connsiteX10" fmla="*/ 30779 w 134889"/>
                <a:gd name="connsiteY10" fmla="*/ 77631 h 155261"/>
                <a:gd name="connsiteX11" fmla="*/ 78559 w 134889"/>
                <a:gd name="connsiteY11" fmla="*/ 128196 h 155261"/>
                <a:gd name="connsiteX12" fmla="*/ 113881 w 134889"/>
                <a:gd name="connsiteY12" fmla="*/ 112098 h 155261"/>
                <a:gd name="connsiteX13" fmla="*/ 114248 w 134889"/>
                <a:gd name="connsiteY13" fmla="*/ 111683 h 155261"/>
                <a:gd name="connsiteX14" fmla="*/ 134865 w 134889"/>
                <a:gd name="connsiteY14" fmla="*/ 131982 h 155261"/>
                <a:gd name="connsiteX15" fmla="*/ 134547 w 134889"/>
                <a:gd name="connsiteY15" fmla="*/ 132349 h 155261"/>
                <a:gd name="connsiteX16" fmla="*/ 78559 w 134889"/>
                <a:gd name="connsiteY16" fmla="*/ 155262 h 1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889" h="155261">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59" y="0"/>
                  </a:cubicBezTo>
                  <a:cubicBezTo>
                    <a:pt x="101423" y="0"/>
                    <a:pt x="119207" y="7279"/>
                    <a:pt x="134523" y="22889"/>
                  </a:cubicBezTo>
                  <a:lnTo>
                    <a:pt x="134889" y="23255"/>
                  </a:lnTo>
                  <a:lnTo>
                    <a:pt x="114248" y="43677"/>
                  </a:lnTo>
                  <a:lnTo>
                    <a:pt x="113881" y="43261"/>
                  </a:lnTo>
                  <a:cubicBezTo>
                    <a:pt x="104452" y="32220"/>
                    <a:pt x="93216" y="27066"/>
                    <a:pt x="78559" y="27066"/>
                  </a:cubicBezTo>
                  <a:cubicBezTo>
                    <a:pt x="49979" y="27066"/>
                    <a:pt x="30779" y="47390"/>
                    <a:pt x="30779" y="77631"/>
                  </a:cubicBezTo>
                  <a:cubicBezTo>
                    <a:pt x="30779" y="107872"/>
                    <a:pt x="49979" y="128196"/>
                    <a:pt x="78559" y="128196"/>
                  </a:cubicBezTo>
                  <a:cubicBezTo>
                    <a:pt x="92825" y="128196"/>
                    <a:pt x="104721" y="122773"/>
                    <a:pt x="113881" y="112098"/>
                  </a:cubicBezTo>
                  <a:lnTo>
                    <a:pt x="114248" y="111683"/>
                  </a:lnTo>
                  <a:lnTo>
                    <a:pt x="134865" y="131982"/>
                  </a:lnTo>
                  <a:lnTo>
                    <a:pt x="134547" y="132349"/>
                  </a:lnTo>
                  <a:cubicBezTo>
                    <a:pt x="121820" y="146908"/>
                    <a:pt x="101423" y="155262"/>
                    <a:pt x="78559" y="155262"/>
                  </a:cubicBezTo>
                  <a:close/>
                </a:path>
              </a:pathLst>
            </a:custGeom>
            <a:grpFill/>
            <a:ln w="2423" cap="flat">
              <a:noFill/>
              <a:prstDash val="solid"/>
              <a:miter/>
            </a:ln>
          </p:spPr>
          <p:txBody>
            <a:bodyPr rtlCol="0" anchor="ctr"/>
            <a:lstStyle/>
            <a:p>
              <a:endParaRPr lang="en-US" sz="6905"/>
            </a:p>
          </p:txBody>
        </p:sp>
        <p:sp>
          <p:nvSpPr>
            <p:cNvPr id="12" name="Freeform: Shape 11">
              <a:extLst>
                <a:ext uri="{FF2B5EF4-FFF2-40B4-BE49-F238E27FC236}">
                  <a16:creationId xmlns:a16="http://schemas.microsoft.com/office/drawing/2014/main" id="{B15B67B0-BE50-8F9A-0EC9-C1D5443F4420}"/>
                </a:ext>
              </a:extLst>
            </p:cNvPr>
            <p:cNvSpPr/>
            <p:nvPr/>
          </p:nvSpPr>
          <p:spPr>
            <a:xfrm>
              <a:off x="11820431" y="6598480"/>
              <a:ext cx="148006" cy="38986"/>
            </a:xfrm>
            <a:custGeom>
              <a:avLst/>
              <a:gdLst>
                <a:gd name="connsiteX0" fmla="*/ 148007 w 148006"/>
                <a:gd name="connsiteY0" fmla="*/ 19176 h 38986"/>
                <a:gd name="connsiteX1" fmla="*/ 73967 w 148006"/>
                <a:gd name="connsiteY1" fmla="*/ 38986 h 38986"/>
                <a:gd name="connsiteX2" fmla="*/ 0 w 148006"/>
                <a:gd name="connsiteY2" fmla="*/ 19176 h 38986"/>
                <a:gd name="connsiteX3" fmla="*/ 73967 w 148006"/>
                <a:gd name="connsiteY3" fmla="*/ 0 h 38986"/>
                <a:gd name="connsiteX4" fmla="*/ 148007 w 148006"/>
                <a:gd name="connsiteY4" fmla="*/ 19176 h 38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06" h="38986">
                  <a:moveTo>
                    <a:pt x="148007" y="19176"/>
                  </a:moveTo>
                  <a:cubicBezTo>
                    <a:pt x="148007" y="30119"/>
                    <a:pt x="114907" y="38986"/>
                    <a:pt x="73967" y="38986"/>
                  </a:cubicBezTo>
                  <a:cubicBezTo>
                    <a:pt x="33026" y="38986"/>
                    <a:pt x="0" y="30119"/>
                    <a:pt x="0" y="19176"/>
                  </a:cubicBezTo>
                  <a:cubicBezTo>
                    <a:pt x="0" y="8232"/>
                    <a:pt x="33075" y="0"/>
                    <a:pt x="73967" y="0"/>
                  </a:cubicBezTo>
                  <a:cubicBezTo>
                    <a:pt x="114859" y="0"/>
                    <a:pt x="148007" y="8257"/>
                    <a:pt x="148007" y="19176"/>
                  </a:cubicBezTo>
                </a:path>
              </a:pathLst>
            </a:custGeom>
            <a:grpFill/>
            <a:ln w="2423" cap="flat">
              <a:noFill/>
              <a:prstDash val="solid"/>
              <a:miter/>
            </a:ln>
          </p:spPr>
          <p:txBody>
            <a:bodyPr rtlCol="0" anchor="ctr"/>
            <a:lstStyle/>
            <a:p>
              <a:endParaRPr lang="en-US" sz="6905"/>
            </a:p>
          </p:txBody>
        </p:sp>
        <p:sp>
          <p:nvSpPr>
            <p:cNvPr id="13" name="Freeform: Shape 12">
              <a:extLst>
                <a:ext uri="{FF2B5EF4-FFF2-40B4-BE49-F238E27FC236}">
                  <a16:creationId xmlns:a16="http://schemas.microsoft.com/office/drawing/2014/main" id="{C4158400-E219-D362-292F-DB845424363F}"/>
                </a:ext>
              </a:extLst>
            </p:cNvPr>
            <p:cNvSpPr/>
            <p:nvPr/>
          </p:nvSpPr>
          <p:spPr>
            <a:xfrm>
              <a:off x="11415910" y="6422772"/>
              <a:ext cx="148910" cy="155237"/>
            </a:xfrm>
            <a:custGeom>
              <a:avLst/>
              <a:gdLst>
                <a:gd name="connsiteX0" fmla="*/ 75139 w 148910"/>
                <a:gd name="connsiteY0" fmla="*/ 155237 h 155237"/>
                <a:gd name="connsiteX1" fmla="*/ 415 w 148910"/>
                <a:gd name="connsiteY1" fmla="*/ 85839 h 155237"/>
                <a:gd name="connsiteX2" fmla="*/ 0 w 148910"/>
                <a:gd name="connsiteY2" fmla="*/ 77631 h 155237"/>
                <a:gd name="connsiteX3" fmla="*/ 21789 w 148910"/>
                <a:gd name="connsiteY3" fmla="*/ 22693 h 155237"/>
                <a:gd name="connsiteX4" fmla="*/ 75115 w 148910"/>
                <a:gd name="connsiteY4" fmla="*/ 0 h 155237"/>
                <a:gd name="connsiteX5" fmla="*/ 139335 w 148910"/>
                <a:gd name="connsiteY5" fmla="*/ 37032 h 155237"/>
                <a:gd name="connsiteX6" fmla="*/ 148911 w 148910"/>
                <a:gd name="connsiteY6" fmla="*/ 75774 h 155237"/>
                <a:gd name="connsiteX7" fmla="*/ 148422 w 148910"/>
                <a:gd name="connsiteY7" fmla="*/ 85814 h 155237"/>
                <a:gd name="connsiteX8" fmla="*/ 148373 w 148910"/>
                <a:gd name="connsiteY8" fmla="*/ 86278 h 155237"/>
                <a:gd name="connsiteX9" fmla="*/ 30534 w 148910"/>
                <a:gd name="connsiteY9" fmla="*/ 86278 h 155237"/>
                <a:gd name="connsiteX10" fmla="*/ 76898 w 148910"/>
                <a:gd name="connsiteY10" fmla="*/ 129027 h 155237"/>
                <a:gd name="connsiteX11" fmla="*/ 115078 w 148910"/>
                <a:gd name="connsiteY11" fmla="*/ 111024 h 155237"/>
                <a:gd name="connsiteX12" fmla="*/ 115420 w 148910"/>
                <a:gd name="connsiteY12" fmla="*/ 110633 h 155237"/>
                <a:gd name="connsiteX13" fmla="*/ 136892 w 148910"/>
                <a:gd name="connsiteY13" fmla="*/ 129808 h 155237"/>
                <a:gd name="connsiteX14" fmla="*/ 136575 w 148910"/>
                <a:gd name="connsiteY14" fmla="*/ 130199 h 155237"/>
                <a:gd name="connsiteX15" fmla="*/ 75139 w 148910"/>
                <a:gd name="connsiteY15" fmla="*/ 155237 h 155237"/>
                <a:gd name="connsiteX16" fmla="*/ 31560 w 148910"/>
                <a:gd name="connsiteY16" fmla="*/ 62486 h 155237"/>
                <a:gd name="connsiteX17" fmla="*/ 117961 w 148910"/>
                <a:gd name="connsiteY17" fmla="*/ 62486 h 155237"/>
                <a:gd name="connsiteX18" fmla="*/ 112343 w 148910"/>
                <a:gd name="connsiteY18" fmla="*/ 45655 h 155237"/>
                <a:gd name="connsiteX19" fmla="*/ 75115 w 148910"/>
                <a:gd name="connsiteY19" fmla="*/ 25478 h 155237"/>
                <a:gd name="connsiteX20" fmla="*/ 32025 w 148910"/>
                <a:gd name="connsiteY20" fmla="*/ 59579 h 155237"/>
                <a:gd name="connsiteX21" fmla="*/ 31536 w 148910"/>
                <a:gd name="connsiteY21" fmla="*/ 6248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910" h="155237">
                  <a:moveTo>
                    <a:pt x="75139" y="155237"/>
                  </a:moveTo>
                  <a:cubicBezTo>
                    <a:pt x="36495" y="155237"/>
                    <a:pt x="4373" y="125411"/>
                    <a:pt x="415" y="85839"/>
                  </a:cubicBezTo>
                  <a:cubicBezTo>
                    <a:pt x="147" y="83127"/>
                    <a:pt x="0" y="80367"/>
                    <a:pt x="0" y="77631"/>
                  </a:cubicBezTo>
                  <a:cubicBezTo>
                    <a:pt x="0" y="56794"/>
                    <a:pt x="7744" y="37277"/>
                    <a:pt x="21789" y="22693"/>
                  </a:cubicBezTo>
                  <a:cubicBezTo>
                    <a:pt x="35884" y="8061"/>
                    <a:pt x="54840" y="0"/>
                    <a:pt x="75115" y="0"/>
                  </a:cubicBezTo>
                  <a:cubicBezTo>
                    <a:pt x="101668" y="0"/>
                    <a:pt x="125680" y="13850"/>
                    <a:pt x="139335" y="37032"/>
                  </a:cubicBezTo>
                  <a:cubicBezTo>
                    <a:pt x="146395" y="48904"/>
                    <a:pt x="148911" y="64831"/>
                    <a:pt x="148911" y="75774"/>
                  </a:cubicBezTo>
                  <a:cubicBezTo>
                    <a:pt x="148911" y="79097"/>
                    <a:pt x="148740" y="82468"/>
                    <a:pt x="148422" y="85814"/>
                  </a:cubicBezTo>
                  <a:lnTo>
                    <a:pt x="148373" y="86278"/>
                  </a:lnTo>
                  <a:lnTo>
                    <a:pt x="30534" y="86278"/>
                  </a:lnTo>
                  <a:cubicBezTo>
                    <a:pt x="32733" y="111878"/>
                    <a:pt x="51298" y="129027"/>
                    <a:pt x="76898" y="129027"/>
                  </a:cubicBezTo>
                  <a:cubicBezTo>
                    <a:pt x="92019" y="129027"/>
                    <a:pt x="104501" y="123140"/>
                    <a:pt x="115078" y="111024"/>
                  </a:cubicBezTo>
                  <a:lnTo>
                    <a:pt x="115420" y="110633"/>
                  </a:lnTo>
                  <a:lnTo>
                    <a:pt x="136892" y="129808"/>
                  </a:lnTo>
                  <a:lnTo>
                    <a:pt x="136575" y="130199"/>
                  </a:lnTo>
                  <a:cubicBezTo>
                    <a:pt x="122798" y="146346"/>
                    <a:pt x="100984" y="155237"/>
                    <a:pt x="75139" y="155237"/>
                  </a:cubicBezTo>
                  <a:close/>
                  <a:moveTo>
                    <a:pt x="31560" y="62486"/>
                  </a:moveTo>
                  <a:lnTo>
                    <a:pt x="117961" y="62486"/>
                  </a:lnTo>
                  <a:cubicBezTo>
                    <a:pt x="117033" y="55768"/>
                    <a:pt x="115249" y="50394"/>
                    <a:pt x="112343" y="45655"/>
                  </a:cubicBezTo>
                  <a:cubicBezTo>
                    <a:pt x="104184" y="32635"/>
                    <a:pt x="90968" y="25478"/>
                    <a:pt x="75115" y="25478"/>
                  </a:cubicBezTo>
                  <a:cubicBezTo>
                    <a:pt x="53814" y="25478"/>
                    <a:pt x="37301" y="38547"/>
                    <a:pt x="32025" y="59579"/>
                  </a:cubicBezTo>
                  <a:cubicBezTo>
                    <a:pt x="31756" y="60751"/>
                    <a:pt x="31609" y="61777"/>
                    <a:pt x="31536" y="62486"/>
                  </a:cubicBezTo>
                  <a:close/>
                </a:path>
              </a:pathLst>
            </a:custGeom>
            <a:grpFill/>
            <a:ln w="2423" cap="flat">
              <a:noFill/>
              <a:prstDash val="solid"/>
              <a:miter/>
            </a:ln>
          </p:spPr>
          <p:txBody>
            <a:bodyPr rtlCol="0" anchor="ctr"/>
            <a:lstStyle/>
            <a:p>
              <a:endParaRPr lang="en-US" sz="6905"/>
            </a:p>
          </p:txBody>
        </p:sp>
        <p:sp>
          <p:nvSpPr>
            <p:cNvPr id="14" name="Freeform: Shape 13">
              <a:extLst>
                <a:ext uri="{FF2B5EF4-FFF2-40B4-BE49-F238E27FC236}">
                  <a16:creationId xmlns:a16="http://schemas.microsoft.com/office/drawing/2014/main" id="{BE6EC413-9D0B-0625-3A1E-9FB535E6091D}"/>
                </a:ext>
              </a:extLst>
            </p:cNvPr>
            <p:cNvSpPr/>
            <p:nvPr/>
          </p:nvSpPr>
          <p:spPr>
            <a:xfrm>
              <a:off x="11280459" y="6422943"/>
              <a:ext cx="120037" cy="155164"/>
            </a:xfrm>
            <a:custGeom>
              <a:avLst/>
              <a:gdLst>
                <a:gd name="connsiteX0" fmla="*/ 61142 w 120037"/>
                <a:gd name="connsiteY0" fmla="*/ 155140 h 155164"/>
                <a:gd name="connsiteX1" fmla="*/ 28458 w 120037"/>
                <a:gd name="connsiteY1" fmla="*/ 148642 h 155164"/>
                <a:gd name="connsiteX2" fmla="*/ 1856 w 120037"/>
                <a:gd name="connsiteY2" fmla="*/ 128734 h 155164"/>
                <a:gd name="connsiteX3" fmla="*/ 293 w 120037"/>
                <a:gd name="connsiteY3" fmla="*/ 126706 h 155164"/>
                <a:gd name="connsiteX4" fmla="*/ 0 w 120037"/>
                <a:gd name="connsiteY4" fmla="*/ 126315 h 155164"/>
                <a:gd name="connsiteX5" fmla="*/ 22205 w 120037"/>
                <a:gd name="connsiteY5" fmla="*/ 107335 h 155164"/>
                <a:gd name="connsiteX6" fmla="*/ 24037 w 120037"/>
                <a:gd name="connsiteY6" fmla="*/ 110022 h 155164"/>
                <a:gd name="connsiteX7" fmla="*/ 39768 w 120037"/>
                <a:gd name="connsiteY7" fmla="*/ 124092 h 155164"/>
                <a:gd name="connsiteX8" fmla="*/ 61753 w 120037"/>
                <a:gd name="connsiteY8" fmla="*/ 129784 h 155164"/>
                <a:gd name="connsiteX9" fmla="*/ 72086 w 120037"/>
                <a:gd name="connsiteY9" fmla="*/ 128734 h 155164"/>
                <a:gd name="connsiteX10" fmla="*/ 80953 w 120037"/>
                <a:gd name="connsiteY10" fmla="*/ 125338 h 155164"/>
                <a:gd name="connsiteX11" fmla="*/ 87182 w 120037"/>
                <a:gd name="connsiteY11" fmla="*/ 119256 h 155164"/>
                <a:gd name="connsiteX12" fmla="*/ 89478 w 120037"/>
                <a:gd name="connsiteY12" fmla="*/ 109704 h 155164"/>
                <a:gd name="connsiteX13" fmla="*/ 80416 w 120037"/>
                <a:gd name="connsiteY13" fmla="*/ 95634 h 155164"/>
                <a:gd name="connsiteX14" fmla="*/ 52324 w 120037"/>
                <a:gd name="connsiteY14" fmla="*/ 86547 h 155164"/>
                <a:gd name="connsiteX15" fmla="*/ 37374 w 120037"/>
                <a:gd name="connsiteY15" fmla="*/ 82077 h 155164"/>
                <a:gd name="connsiteX16" fmla="*/ 23475 w 120037"/>
                <a:gd name="connsiteY16" fmla="*/ 74724 h 155164"/>
                <a:gd name="connsiteX17" fmla="*/ 13240 w 120037"/>
                <a:gd name="connsiteY17" fmla="*/ 62926 h 155164"/>
                <a:gd name="connsiteX18" fmla="*/ 9282 w 120037"/>
                <a:gd name="connsiteY18" fmla="*/ 45435 h 155164"/>
                <a:gd name="connsiteX19" fmla="*/ 14168 w 120037"/>
                <a:gd name="connsiteY19" fmla="*/ 24867 h 155164"/>
                <a:gd name="connsiteX20" fmla="*/ 26870 w 120037"/>
                <a:gd name="connsiteY20" fmla="*/ 10748 h 155164"/>
                <a:gd name="connsiteX21" fmla="*/ 44654 w 120037"/>
                <a:gd name="connsiteY21" fmla="*/ 2638 h 155164"/>
                <a:gd name="connsiteX22" fmla="*/ 65124 w 120037"/>
                <a:gd name="connsiteY22" fmla="*/ 0 h 155164"/>
                <a:gd name="connsiteX23" fmla="*/ 95683 w 120037"/>
                <a:gd name="connsiteY23" fmla="*/ 6205 h 155164"/>
                <a:gd name="connsiteX24" fmla="*/ 118645 w 120037"/>
                <a:gd name="connsiteY24" fmla="*/ 24330 h 155164"/>
                <a:gd name="connsiteX25" fmla="*/ 119182 w 120037"/>
                <a:gd name="connsiteY25" fmla="*/ 25112 h 155164"/>
                <a:gd name="connsiteX26" fmla="*/ 97637 w 120037"/>
                <a:gd name="connsiteY26" fmla="*/ 43335 h 155164"/>
                <a:gd name="connsiteX27" fmla="*/ 97002 w 120037"/>
                <a:gd name="connsiteY27" fmla="*/ 42309 h 155164"/>
                <a:gd name="connsiteX28" fmla="*/ 83591 w 120037"/>
                <a:gd name="connsiteY28" fmla="*/ 29655 h 155164"/>
                <a:gd name="connsiteX29" fmla="*/ 64196 w 120037"/>
                <a:gd name="connsiteY29" fmla="*/ 24745 h 155164"/>
                <a:gd name="connsiteX30" fmla="*/ 54620 w 120037"/>
                <a:gd name="connsiteY30" fmla="*/ 25796 h 155164"/>
                <a:gd name="connsiteX31" fmla="*/ 46217 w 120037"/>
                <a:gd name="connsiteY31" fmla="*/ 29044 h 155164"/>
                <a:gd name="connsiteX32" fmla="*/ 40428 w 120037"/>
                <a:gd name="connsiteY32" fmla="*/ 34541 h 155164"/>
                <a:gd name="connsiteX33" fmla="*/ 38302 w 120037"/>
                <a:gd name="connsiteY33" fmla="*/ 42699 h 155164"/>
                <a:gd name="connsiteX34" fmla="*/ 46022 w 120037"/>
                <a:gd name="connsiteY34" fmla="*/ 55402 h 155164"/>
                <a:gd name="connsiteX35" fmla="*/ 70547 w 120037"/>
                <a:gd name="connsiteY35" fmla="*/ 63414 h 155164"/>
                <a:gd name="connsiteX36" fmla="*/ 89967 w 120037"/>
                <a:gd name="connsiteY36" fmla="*/ 69277 h 155164"/>
                <a:gd name="connsiteX37" fmla="*/ 105698 w 120037"/>
                <a:gd name="connsiteY37" fmla="*/ 77851 h 155164"/>
                <a:gd name="connsiteX38" fmla="*/ 116251 w 120037"/>
                <a:gd name="connsiteY38" fmla="*/ 90284 h 155164"/>
                <a:gd name="connsiteX39" fmla="*/ 120037 w 120037"/>
                <a:gd name="connsiteY39" fmla="*/ 107286 h 155164"/>
                <a:gd name="connsiteX40" fmla="*/ 115005 w 120037"/>
                <a:gd name="connsiteY40" fmla="*/ 129515 h 155164"/>
                <a:gd name="connsiteX41" fmla="*/ 101668 w 120037"/>
                <a:gd name="connsiteY41" fmla="*/ 144416 h 155164"/>
                <a:gd name="connsiteX42" fmla="*/ 82785 w 120037"/>
                <a:gd name="connsiteY42" fmla="*/ 152697 h 155164"/>
                <a:gd name="connsiteX43" fmla="*/ 61118 w 120037"/>
                <a:gd name="connsiteY43" fmla="*/ 155164 h 15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0037" h="155164">
                  <a:moveTo>
                    <a:pt x="61142" y="155140"/>
                  </a:moveTo>
                  <a:cubicBezTo>
                    <a:pt x="50028" y="155140"/>
                    <a:pt x="39035" y="152941"/>
                    <a:pt x="28458" y="148642"/>
                  </a:cubicBezTo>
                  <a:cubicBezTo>
                    <a:pt x="17832" y="144318"/>
                    <a:pt x="8867" y="137601"/>
                    <a:pt x="1856" y="128734"/>
                  </a:cubicBezTo>
                  <a:lnTo>
                    <a:pt x="293" y="126706"/>
                  </a:lnTo>
                  <a:lnTo>
                    <a:pt x="0" y="126315"/>
                  </a:lnTo>
                  <a:lnTo>
                    <a:pt x="22205" y="107335"/>
                  </a:lnTo>
                  <a:lnTo>
                    <a:pt x="24037" y="110022"/>
                  </a:lnTo>
                  <a:cubicBezTo>
                    <a:pt x="27799" y="115591"/>
                    <a:pt x="33099" y="120306"/>
                    <a:pt x="39768" y="124092"/>
                  </a:cubicBezTo>
                  <a:cubicBezTo>
                    <a:pt x="46412" y="127854"/>
                    <a:pt x="53814" y="129784"/>
                    <a:pt x="61753" y="129784"/>
                  </a:cubicBezTo>
                  <a:cubicBezTo>
                    <a:pt x="65344" y="129784"/>
                    <a:pt x="68837" y="129442"/>
                    <a:pt x="72086" y="128734"/>
                  </a:cubicBezTo>
                  <a:cubicBezTo>
                    <a:pt x="75335" y="128050"/>
                    <a:pt x="78315" y="126901"/>
                    <a:pt x="80953" y="125338"/>
                  </a:cubicBezTo>
                  <a:cubicBezTo>
                    <a:pt x="83542" y="123799"/>
                    <a:pt x="85643" y="121747"/>
                    <a:pt x="87182" y="119256"/>
                  </a:cubicBezTo>
                  <a:cubicBezTo>
                    <a:pt x="88697" y="116788"/>
                    <a:pt x="89478" y="113564"/>
                    <a:pt x="89478" y="109704"/>
                  </a:cubicBezTo>
                  <a:cubicBezTo>
                    <a:pt x="89478" y="103329"/>
                    <a:pt x="86523" y="98736"/>
                    <a:pt x="80416" y="95634"/>
                  </a:cubicBezTo>
                  <a:cubicBezTo>
                    <a:pt x="74089" y="92434"/>
                    <a:pt x="64660" y="89356"/>
                    <a:pt x="52324" y="86547"/>
                  </a:cubicBezTo>
                  <a:cubicBezTo>
                    <a:pt x="47390" y="85301"/>
                    <a:pt x="42357" y="83811"/>
                    <a:pt x="37374" y="82077"/>
                  </a:cubicBezTo>
                  <a:cubicBezTo>
                    <a:pt x="32293" y="80318"/>
                    <a:pt x="27628" y="77851"/>
                    <a:pt x="23475" y="74724"/>
                  </a:cubicBezTo>
                  <a:cubicBezTo>
                    <a:pt x="19298" y="71597"/>
                    <a:pt x="15854" y="67616"/>
                    <a:pt x="13240" y="62926"/>
                  </a:cubicBezTo>
                  <a:cubicBezTo>
                    <a:pt x="10626" y="58211"/>
                    <a:pt x="9282" y="52324"/>
                    <a:pt x="9282" y="45435"/>
                  </a:cubicBezTo>
                  <a:cubicBezTo>
                    <a:pt x="9282" y="37521"/>
                    <a:pt x="10919" y="30608"/>
                    <a:pt x="14168" y="24867"/>
                  </a:cubicBezTo>
                  <a:cubicBezTo>
                    <a:pt x="17392" y="19151"/>
                    <a:pt x="21667" y="14388"/>
                    <a:pt x="26870" y="10748"/>
                  </a:cubicBezTo>
                  <a:cubicBezTo>
                    <a:pt x="32049" y="7133"/>
                    <a:pt x="38034" y="4397"/>
                    <a:pt x="44654" y="2638"/>
                  </a:cubicBezTo>
                  <a:cubicBezTo>
                    <a:pt x="51249" y="879"/>
                    <a:pt x="58138" y="0"/>
                    <a:pt x="65124" y="0"/>
                  </a:cubicBezTo>
                  <a:cubicBezTo>
                    <a:pt x="75628" y="0"/>
                    <a:pt x="85887" y="2076"/>
                    <a:pt x="95683" y="6205"/>
                  </a:cubicBezTo>
                  <a:cubicBezTo>
                    <a:pt x="105527" y="10357"/>
                    <a:pt x="113246" y="16440"/>
                    <a:pt x="118645" y="24330"/>
                  </a:cubicBezTo>
                  <a:lnTo>
                    <a:pt x="119182" y="25112"/>
                  </a:lnTo>
                  <a:lnTo>
                    <a:pt x="97637" y="43335"/>
                  </a:lnTo>
                  <a:lnTo>
                    <a:pt x="97002" y="42309"/>
                  </a:lnTo>
                  <a:cubicBezTo>
                    <a:pt x="93851" y="37179"/>
                    <a:pt x="89332" y="32928"/>
                    <a:pt x="83591" y="29655"/>
                  </a:cubicBezTo>
                  <a:cubicBezTo>
                    <a:pt x="77851" y="26382"/>
                    <a:pt x="71329" y="24745"/>
                    <a:pt x="64196" y="24745"/>
                  </a:cubicBezTo>
                  <a:cubicBezTo>
                    <a:pt x="61020" y="24745"/>
                    <a:pt x="57796" y="25087"/>
                    <a:pt x="54620" y="25796"/>
                  </a:cubicBezTo>
                  <a:cubicBezTo>
                    <a:pt x="51469" y="26480"/>
                    <a:pt x="48635" y="27579"/>
                    <a:pt x="46217" y="29044"/>
                  </a:cubicBezTo>
                  <a:cubicBezTo>
                    <a:pt x="43823" y="30486"/>
                    <a:pt x="41869" y="32342"/>
                    <a:pt x="40428" y="34541"/>
                  </a:cubicBezTo>
                  <a:cubicBezTo>
                    <a:pt x="39011" y="36715"/>
                    <a:pt x="38302" y="39451"/>
                    <a:pt x="38302" y="42699"/>
                  </a:cubicBezTo>
                  <a:cubicBezTo>
                    <a:pt x="38302" y="48391"/>
                    <a:pt x="40892" y="52666"/>
                    <a:pt x="46022" y="55402"/>
                  </a:cubicBezTo>
                  <a:cubicBezTo>
                    <a:pt x="51420" y="58309"/>
                    <a:pt x="59677" y="60996"/>
                    <a:pt x="70547" y="63414"/>
                  </a:cubicBezTo>
                  <a:cubicBezTo>
                    <a:pt x="77509" y="65051"/>
                    <a:pt x="84055" y="67029"/>
                    <a:pt x="89967" y="69277"/>
                  </a:cubicBezTo>
                  <a:cubicBezTo>
                    <a:pt x="95952" y="71548"/>
                    <a:pt x="101252" y="74431"/>
                    <a:pt x="105698" y="77851"/>
                  </a:cubicBezTo>
                  <a:cubicBezTo>
                    <a:pt x="110193" y="81295"/>
                    <a:pt x="113735" y="85472"/>
                    <a:pt x="116251" y="90284"/>
                  </a:cubicBezTo>
                  <a:cubicBezTo>
                    <a:pt x="118767" y="95121"/>
                    <a:pt x="120037" y="100837"/>
                    <a:pt x="120037" y="107286"/>
                  </a:cubicBezTo>
                  <a:cubicBezTo>
                    <a:pt x="120037" y="115982"/>
                    <a:pt x="118352" y="123482"/>
                    <a:pt x="115005" y="129515"/>
                  </a:cubicBezTo>
                  <a:cubicBezTo>
                    <a:pt x="111683" y="135549"/>
                    <a:pt x="107188" y="140556"/>
                    <a:pt x="101668" y="144416"/>
                  </a:cubicBezTo>
                  <a:cubicBezTo>
                    <a:pt x="96171" y="148251"/>
                    <a:pt x="89820" y="151036"/>
                    <a:pt x="82785" y="152697"/>
                  </a:cubicBezTo>
                  <a:cubicBezTo>
                    <a:pt x="75799" y="154334"/>
                    <a:pt x="68495" y="155164"/>
                    <a:pt x="61118" y="155164"/>
                  </a:cubicBezTo>
                  <a:close/>
                </a:path>
              </a:pathLst>
            </a:custGeom>
            <a:grpFill/>
            <a:ln w="2423" cap="flat">
              <a:noFill/>
              <a:prstDash val="solid"/>
              <a:miter/>
            </a:ln>
          </p:spPr>
          <p:txBody>
            <a:bodyPr rtlCol="0" anchor="ctr"/>
            <a:lstStyle/>
            <a:p>
              <a:endParaRPr lang="en-US" sz="6905"/>
            </a:p>
          </p:txBody>
        </p:sp>
        <p:sp>
          <p:nvSpPr>
            <p:cNvPr id="15" name="Freeform: Shape 14">
              <a:extLst>
                <a:ext uri="{FF2B5EF4-FFF2-40B4-BE49-F238E27FC236}">
                  <a16:creationId xmlns:a16="http://schemas.microsoft.com/office/drawing/2014/main" id="{E23FDC8A-BF1C-5778-A3C2-2450A5614CF5}"/>
                </a:ext>
              </a:extLst>
            </p:cNvPr>
            <p:cNvSpPr/>
            <p:nvPr/>
          </p:nvSpPr>
          <p:spPr>
            <a:xfrm>
              <a:off x="11815814" y="6422772"/>
              <a:ext cx="157069" cy="155237"/>
            </a:xfrm>
            <a:custGeom>
              <a:avLst/>
              <a:gdLst>
                <a:gd name="connsiteX0" fmla="*/ 78535 w 157069"/>
                <a:gd name="connsiteY0" fmla="*/ 155237 h 155237"/>
                <a:gd name="connsiteX1" fmla="*/ 22791 w 157069"/>
                <a:gd name="connsiteY1" fmla="*/ 132569 h 155237"/>
                <a:gd name="connsiteX2" fmla="*/ 0 w 157069"/>
                <a:gd name="connsiteY2" fmla="*/ 77631 h 155237"/>
                <a:gd name="connsiteX3" fmla="*/ 22791 w 157069"/>
                <a:gd name="connsiteY3" fmla="*/ 22693 h 155237"/>
                <a:gd name="connsiteX4" fmla="*/ 78535 w 157069"/>
                <a:gd name="connsiteY4" fmla="*/ 0 h 155237"/>
                <a:gd name="connsiteX5" fmla="*/ 134279 w 157069"/>
                <a:gd name="connsiteY5" fmla="*/ 22693 h 155237"/>
                <a:gd name="connsiteX6" fmla="*/ 157069 w 157069"/>
                <a:gd name="connsiteY6" fmla="*/ 77631 h 155237"/>
                <a:gd name="connsiteX7" fmla="*/ 134279 w 157069"/>
                <a:gd name="connsiteY7" fmla="*/ 132569 h 155237"/>
                <a:gd name="connsiteX8" fmla="*/ 78535 w 157069"/>
                <a:gd name="connsiteY8" fmla="*/ 155237 h 155237"/>
                <a:gd name="connsiteX9" fmla="*/ 78535 w 157069"/>
                <a:gd name="connsiteY9" fmla="*/ 27066 h 155237"/>
                <a:gd name="connsiteX10" fmla="*/ 30754 w 157069"/>
                <a:gd name="connsiteY10" fmla="*/ 77631 h 155237"/>
                <a:gd name="connsiteX11" fmla="*/ 78535 w 157069"/>
                <a:gd name="connsiteY11" fmla="*/ 128196 h 155237"/>
                <a:gd name="connsiteX12" fmla="*/ 126315 w 157069"/>
                <a:gd name="connsiteY12" fmla="*/ 77631 h 155237"/>
                <a:gd name="connsiteX13" fmla="*/ 78535 w 157069"/>
                <a:gd name="connsiteY13" fmla="*/ 27066 h 1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069" h="155237">
                  <a:moveTo>
                    <a:pt x="78535" y="155237"/>
                  </a:moveTo>
                  <a:cubicBezTo>
                    <a:pt x="57332" y="155237"/>
                    <a:pt x="37521" y="147176"/>
                    <a:pt x="22791" y="132569"/>
                  </a:cubicBezTo>
                  <a:cubicBezTo>
                    <a:pt x="8086" y="117985"/>
                    <a:pt x="0" y="98492"/>
                    <a:pt x="0" y="77631"/>
                  </a:cubicBezTo>
                  <a:cubicBezTo>
                    <a:pt x="0" y="56770"/>
                    <a:pt x="8086" y="37277"/>
                    <a:pt x="22791" y="22693"/>
                  </a:cubicBezTo>
                  <a:cubicBezTo>
                    <a:pt x="37545" y="8061"/>
                    <a:pt x="57332" y="0"/>
                    <a:pt x="78535" y="0"/>
                  </a:cubicBezTo>
                  <a:cubicBezTo>
                    <a:pt x="99738" y="0"/>
                    <a:pt x="119549" y="8061"/>
                    <a:pt x="134279" y="22693"/>
                  </a:cubicBezTo>
                  <a:cubicBezTo>
                    <a:pt x="148984" y="37277"/>
                    <a:pt x="157069" y="56794"/>
                    <a:pt x="157069" y="77631"/>
                  </a:cubicBezTo>
                  <a:cubicBezTo>
                    <a:pt x="157069" y="98468"/>
                    <a:pt x="148984" y="117985"/>
                    <a:pt x="134279" y="132569"/>
                  </a:cubicBezTo>
                  <a:cubicBezTo>
                    <a:pt x="119524" y="147176"/>
                    <a:pt x="99738" y="155237"/>
                    <a:pt x="78535" y="155237"/>
                  </a:cubicBezTo>
                  <a:close/>
                  <a:moveTo>
                    <a:pt x="78535" y="27066"/>
                  </a:moveTo>
                  <a:cubicBezTo>
                    <a:pt x="49954" y="27066"/>
                    <a:pt x="30754" y="47390"/>
                    <a:pt x="30754" y="77631"/>
                  </a:cubicBezTo>
                  <a:cubicBezTo>
                    <a:pt x="30754" y="107872"/>
                    <a:pt x="49954" y="128196"/>
                    <a:pt x="78535" y="128196"/>
                  </a:cubicBezTo>
                  <a:cubicBezTo>
                    <a:pt x="107115" y="128196"/>
                    <a:pt x="126315" y="107872"/>
                    <a:pt x="126315" y="77631"/>
                  </a:cubicBezTo>
                  <a:cubicBezTo>
                    <a:pt x="126315" y="47390"/>
                    <a:pt x="107115" y="27066"/>
                    <a:pt x="78535" y="27066"/>
                  </a:cubicBezTo>
                  <a:close/>
                </a:path>
              </a:pathLst>
            </a:custGeom>
            <a:grpFill/>
            <a:ln w="2423" cap="flat">
              <a:noFill/>
              <a:prstDash val="solid"/>
              <a:miter/>
            </a:ln>
          </p:spPr>
          <p:txBody>
            <a:bodyPr rtlCol="0" anchor="ctr"/>
            <a:lstStyle/>
            <a:p>
              <a:endParaRPr lang="en-US" sz="6905"/>
            </a:p>
          </p:txBody>
        </p:sp>
        <p:sp>
          <p:nvSpPr>
            <p:cNvPr id="16" name="Freeform: Shape 15">
              <a:extLst>
                <a:ext uri="{FF2B5EF4-FFF2-40B4-BE49-F238E27FC236}">
                  <a16:creationId xmlns:a16="http://schemas.microsoft.com/office/drawing/2014/main" id="{E81CDE79-CFBA-4DDF-22EC-4485F6255679}"/>
                </a:ext>
              </a:extLst>
            </p:cNvPr>
            <p:cNvSpPr/>
            <p:nvPr/>
          </p:nvSpPr>
          <p:spPr>
            <a:xfrm>
              <a:off x="11587196" y="6422797"/>
              <a:ext cx="90162" cy="151524"/>
            </a:xfrm>
            <a:custGeom>
              <a:avLst/>
              <a:gdLst>
                <a:gd name="connsiteX0" fmla="*/ 89771 w 90162"/>
                <a:gd name="connsiteY0" fmla="*/ 3713 h 151524"/>
                <a:gd name="connsiteX1" fmla="*/ 72965 w 90162"/>
                <a:gd name="connsiteY1" fmla="*/ 0 h 151524"/>
                <a:gd name="connsiteX2" fmla="*/ 29289 w 90162"/>
                <a:gd name="connsiteY2" fmla="*/ 26846 h 151524"/>
                <a:gd name="connsiteX3" fmla="*/ 28898 w 90162"/>
                <a:gd name="connsiteY3" fmla="*/ 26846 h 151524"/>
                <a:gd name="connsiteX4" fmla="*/ 28898 w 90162"/>
                <a:gd name="connsiteY4" fmla="*/ 3713 h 151524"/>
                <a:gd name="connsiteX5" fmla="*/ 0 w 90162"/>
                <a:gd name="connsiteY5" fmla="*/ 3713 h 151524"/>
                <a:gd name="connsiteX6" fmla="*/ 0 w 90162"/>
                <a:gd name="connsiteY6" fmla="*/ 151524 h 151524"/>
                <a:gd name="connsiteX7" fmla="*/ 28898 w 90162"/>
                <a:gd name="connsiteY7" fmla="*/ 151524 h 151524"/>
                <a:gd name="connsiteX8" fmla="*/ 28898 w 90162"/>
                <a:gd name="connsiteY8" fmla="*/ 80855 h 151524"/>
                <a:gd name="connsiteX9" fmla="*/ 70498 w 90162"/>
                <a:gd name="connsiteY9" fmla="*/ 30193 h 151524"/>
                <a:gd name="connsiteX10" fmla="*/ 82736 w 90162"/>
                <a:gd name="connsiteY10" fmla="*/ 32293 h 151524"/>
                <a:gd name="connsiteX11" fmla="*/ 83249 w 90162"/>
                <a:gd name="connsiteY11" fmla="*/ 32440 h 151524"/>
                <a:gd name="connsiteX12" fmla="*/ 90162 w 90162"/>
                <a:gd name="connsiteY12" fmla="*/ 3908 h 151524"/>
                <a:gd name="connsiteX13" fmla="*/ 89771 w 90162"/>
                <a:gd name="connsiteY13" fmla="*/ 3737 h 1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62" h="151524">
                  <a:moveTo>
                    <a:pt x="89771" y="3713"/>
                  </a:moveTo>
                  <a:cubicBezTo>
                    <a:pt x="84275" y="1148"/>
                    <a:pt x="77191" y="0"/>
                    <a:pt x="72965" y="0"/>
                  </a:cubicBezTo>
                  <a:cubicBezTo>
                    <a:pt x="55524" y="0"/>
                    <a:pt x="37081" y="11750"/>
                    <a:pt x="29289" y="26846"/>
                  </a:cubicBezTo>
                  <a:lnTo>
                    <a:pt x="28898" y="26846"/>
                  </a:lnTo>
                  <a:lnTo>
                    <a:pt x="28898" y="3713"/>
                  </a:lnTo>
                  <a:lnTo>
                    <a:pt x="0" y="3713"/>
                  </a:lnTo>
                  <a:lnTo>
                    <a:pt x="0" y="151524"/>
                  </a:lnTo>
                  <a:lnTo>
                    <a:pt x="28898" y="151524"/>
                  </a:lnTo>
                  <a:lnTo>
                    <a:pt x="28898" y="80855"/>
                  </a:lnTo>
                  <a:cubicBezTo>
                    <a:pt x="28898" y="48660"/>
                    <a:pt x="44067" y="30193"/>
                    <a:pt x="70498" y="30193"/>
                  </a:cubicBezTo>
                  <a:cubicBezTo>
                    <a:pt x="74504" y="30193"/>
                    <a:pt x="78413" y="31145"/>
                    <a:pt x="82736" y="32293"/>
                  </a:cubicBezTo>
                  <a:lnTo>
                    <a:pt x="83249" y="32440"/>
                  </a:lnTo>
                  <a:lnTo>
                    <a:pt x="90162" y="3908"/>
                  </a:lnTo>
                  <a:lnTo>
                    <a:pt x="89771" y="3737"/>
                  </a:lnTo>
                  <a:close/>
                </a:path>
              </a:pathLst>
            </a:custGeom>
            <a:grpFill/>
            <a:ln w="2423" cap="flat">
              <a:noFill/>
              <a:prstDash val="solid"/>
              <a:miter/>
            </a:ln>
          </p:spPr>
          <p:txBody>
            <a:bodyPr rtlCol="0" anchor="ctr"/>
            <a:lstStyle/>
            <a:p>
              <a:endParaRPr lang="en-US" sz="6905"/>
            </a:p>
          </p:txBody>
        </p:sp>
      </p:grpSp>
      <p:sp>
        <p:nvSpPr>
          <p:cNvPr id="22" name="Speech Bubble: Rectangle with Corners Rounded 21">
            <a:extLst>
              <a:ext uri="{FF2B5EF4-FFF2-40B4-BE49-F238E27FC236}">
                <a16:creationId xmlns:a16="http://schemas.microsoft.com/office/drawing/2014/main" id="{94E21833-4069-0D40-62C7-0C6D9D17FA37}"/>
              </a:ext>
            </a:extLst>
          </p:cNvPr>
          <p:cNvSpPr/>
          <p:nvPr/>
        </p:nvSpPr>
        <p:spPr>
          <a:xfrm>
            <a:off x="184719" y="283109"/>
            <a:ext cx="4588299" cy="1202997"/>
          </a:xfrm>
          <a:prstGeom prst="wedgeRoundRectCallout">
            <a:avLst>
              <a:gd name="adj1" fmla="val 55548"/>
              <a:gd name="adj2" fmla="val 32034"/>
              <a:gd name="adj3" fmla="val 16667"/>
            </a:avLst>
          </a:prstGeom>
          <a:solidFill>
            <a:srgbClr val="F6B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lumMod val="65000"/>
                    <a:lumOff val="35000"/>
                  </a:schemeClr>
                </a:solidFill>
                <a:latin typeface="AvenirNext LT Pro Regular" panose="020B0504020202020204" pitchFamily="34" charset="0"/>
              </a:rPr>
              <a:t>“The way people that don't understand look at me sometimes makes me feel really bad about myself” Charlie</a:t>
            </a:r>
          </a:p>
        </p:txBody>
      </p:sp>
    </p:spTree>
    <p:extLst>
      <p:ext uri="{BB962C8B-B14F-4D97-AF65-F5344CB8AC3E}">
        <p14:creationId xmlns:p14="http://schemas.microsoft.com/office/powerpoint/2010/main" val="12670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1955</Words>
  <Application>Microsoft Office PowerPoint</Application>
  <PresentationFormat>Widescreen</PresentationFormat>
  <Paragraphs>102</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AvenirNext LT Pro Regular</vt:lpstr>
      <vt:lpstr>Berlin Sans FB</vt:lpstr>
      <vt:lpstr>Calibri</vt:lpstr>
      <vt:lpstr>Lora Medium</vt:lpstr>
      <vt:lpstr>Office Theme</vt:lpstr>
      <vt:lpstr>PowerPoint Presentation</vt:lpstr>
      <vt:lpstr>PowerPoint Presentation</vt:lpstr>
      <vt:lpstr>PowerPoint Presentation</vt:lpstr>
      <vt:lpstr>PowerPoint Presentation</vt:lpstr>
      <vt:lpstr>Personal and Professional Identity</vt:lpstr>
      <vt:lpstr>PowerPoint Presentation</vt:lpstr>
      <vt:lpstr>PowerPoint Presentation</vt:lpstr>
      <vt:lpstr>Traversing the Social World</vt:lpstr>
      <vt:lpstr>Stigma, Culture and Masking</vt:lpstr>
      <vt:lpstr>Treading Carefully &amp; Connecting Through Difference</vt:lpstr>
      <vt:lpstr>Navigating the Workplace</vt:lpstr>
      <vt:lpstr>Sensory Overload &amp; Workload, Adjustments and Support</vt:lpstr>
      <vt:lpstr>Justice Sensitivity, Professionalism and Responsibility</vt:lpstr>
      <vt:lpstr>Discussion</vt:lpstr>
      <vt:lpstr>Next Steps…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experiences of neurodivergent staff working in a prison setting</dc:title>
  <dc:creator>Fedorniak, Adam</dc:creator>
  <cp:lastModifiedBy>Luke Vinter</cp:lastModifiedBy>
  <cp:revision>2</cp:revision>
  <dcterms:created xsi:type="dcterms:W3CDTF">2025-02-18T12:51:45Z</dcterms:created>
  <dcterms:modified xsi:type="dcterms:W3CDTF">2025-07-18T12:33:16Z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cf36d8-ee93-4793-a275-e3e054c5dd0d_Enabled">
    <vt:lpwstr>true</vt:lpwstr>
  </property>
  <property fmtid="{D5CDD505-2E9C-101B-9397-08002B2CF9AE}" pid="3" name="MSIP_Label_ddcf36d8-ee93-4793-a275-e3e054c5dd0d_SetDate">
    <vt:lpwstr>2025-02-20T14:13:47Z</vt:lpwstr>
  </property>
  <property fmtid="{D5CDD505-2E9C-101B-9397-08002B2CF9AE}" pid="4" name="MSIP_Label_ddcf36d8-ee93-4793-a275-e3e054c5dd0d_Method">
    <vt:lpwstr>Privileged</vt:lpwstr>
  </property>
  <property fmtid="{D5CDD505-2E9C-101B-9397-08002B2CF9AE}" pid="5" name="MSIP_Label_ddcf36d8-ee93-4793-a275-e3e054c5dd0d_Name">
    <vt:lpwstr>ddcf36d8-ee93-4793-a275-e3e054c5dd0d</vt:lpwstr>
  </property>
  <property fmtid="{D5CDD505-2E9C-101B-9397-08002B2CF9AE}" pid="6" name="MSIP_Label_ddcf36d8-ee93-4793-a275-e3e054c5dd0d_SiteId">
    <vt:lpwstr>f93616dd-45a6-40c8-9e29-adab2fb5f25c</vt:lpwstr>
  </property>
  <property fmtid="{D5CDD505-2E9C-101B-9397-08002B2CF9AE}" pid="7" name="MSIP_Label_ddcf36d8-ee93-4793-a275-e3e054c5dd0d_ActionId">
    <vt:lpwstr>d563ac5f-d11e-44e4-b24f-1885882944eb</vt:lpwstr>
  </property>
  <property fmtid="{D5CDD505-2E9C-101B-9397-08002B2CF9AE}" pid="8" name="MSIP_Label_ddcf36d8-ee93-4793-a275-e3e054c5dd0d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Serco Restricted and Sensitive - Commercial in Confidence</vt:lpwstr>
  </property>
</Properties>
</file>