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38" r:id="rId1"/>
  </p:sldMasterIdLst>
  <p:notesMasterIdLst>
    <p:notesMasterId r:id="rId16"/>
  </p:notesMasterIdLst>
  <p:sldIdLst>
    <p:sldId id="256" r:id="rId2"/>
    <p:sldId id="10555" r:id="rId3"/>
    <p:sldId id="10556" r:id="rId4"/>
    <p:sldId id="10516" r:id="rId5"/>
    <p:sldId id="10536" r:id="rId6"/>
    <p:sldId id="10529" r:id="rId7"/>
    <p:sldId id="10534" r:id="rId8"/>
    <p:sldId id="10545" r:id="rId9"/>
    <p:sldId id="10546" r:id="rId10"/>
    <p:sldId id="10547" r:id="rId11"/>
    <p:sldId id="10557" r:id="rId12"/>
    <p:sldId id="10548" r:id="rId13"/>
    <p:sldId id="10537" r:id="rId14"/>
    <p:sldId id="10544" r:id="rId15"/>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81A9E6-D575-45A1-8F92-FA6F0730EAF7}" v="42" dt="2025-09-01T15:57:44.6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5068" autoAdjust="0"/>
  </p:normalViewPr>
  <p:slideViewPr>
    <p:cSldViewPr snapToGrid="0">
      <p:cViewPr varScale="1">
        <p:scale>
          <a:sx n="94" d="100"/>
          <a:sy n="94" d="100"/>
        </p:scale>
        <p:origin x="1816" y="1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https://leeds365-my.sharepoint.com/personal/icsjaf_leeds_ac_uk/Documents/IMPRESS%20project/Journal%20article/comparison%20of%20q%2031%20and%203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a:t>Expectation compared to evaluation of strength of values (Means) </a:t>
            </a:r>
          </a:p>
        </c:rich>
      </c:tx>
      <c:layout>
        <c:manualLayout>
          <c:xMode val="edge"/>
          <c:yMode val="edge"/>
          <c:x val="0.15230817224613191"/>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'[comparison of q 31 and 32.xlsx]Sheet4'!$B$3</c:f>
              <c:strCache>
                <c:ptCount val="1"/>
                <c:pt idx="0">
                  <c:v>Expectation</c:v>
                </c:pt>
              </c:strCache>
            </c:strRef>
          </c:tx>
          <c:spPr>
            <a:solidFill>
              <a:schemeClr val="accent1"/>
            </a:solidFill>
            <a:ln>
              <a:noFill/>
            </a:ln>
            <a:effectLst/>
          </c:spPr>
          <c:invertIfNegative val="0"/>
          <c:cat>
            <c:strRef>
              <c:f>'[comparison of q 31 and 32.xlsx]Sheet4'!$A$4:$A$14</c:f>
              <c:strCache>
                <c:ptCount val="11"/>
                <c:pt idx="0">
                  <c:v>They strictly separate facts and opinion </c:v>
                </c:pt>
                <c:pt idx="1">
                  <c:v>They openly admit mistakes to audiences </c:v>
                </c:pt>
                <c:pt idx="2">
                  <c:v>They clearly separate news from advertisements  </c:v>
                </c:pt>
                <c:pt idx="3">
                  <c:v>They report different views in society as fully as possible </c:v>
                </c:pt>
                <c:pt idx="4">
                  <c:v>They respond to audience complaints </c:v>
                </c:pt>
                <c:pt idx="5">
                  <c:v>They show empathy with ordinary people  </c:v>
                </c:pt>
                <c:pt idx="6">
                  <c:v>That they are independent  </c:v>
                </c:pt>
                <c:pt idx="7">
                  <c:v>They clearly indicate journalistic principles  </c:v>
                </c:pt>
                <c:pt idx="8">
                  <c:v>They explain how news items come about </c:v>
                </c:pt>
                <c:pt idx="9">
                  <c:v>They bond with viewers, readers, and listeners </c:v>
                </c:pt>
                <c:pt idx="10">
                  <c:v>They consider audience wishes </c:v>
                </c:pt>
              </c:strCache>
            </c:strRef>
          </c:cat>
          <c:val>
            <c:numRef>
              <c:f>'[comparison of q 31 and 32.xlsx]Sheet4'!$B$4:$B$14</c:f>
              <c:numCache>
                <c:formatCode>General</c:formatCode>
                <c:ptCount val="11"/>
                <c:pt idx="0">
                  <c:v>4.34</c:v>
                </c:pt>
                <c:pt idx="1">
                  <c:v>4.3099999999999996</c:v>
                </c:pt>
                <c:pt idx="2">
                  <c:v>4.2699999999999996</c:v>
                </c:pt>
                <c:pt idx="3">
                  <c:v>4.18</c:v>
                </c:pt>
                <c:pt idx="4">
                  <c:v>4.1399999999999997</c:v>
                </c:pt>
                <c:pt idx="5">
                  <c:v>4.1399999999999997</c:v>
                </c:pt>
                <c:pt idx="6">
                  <c:v>4.09</c:v>
                </c:pt>
                <c:pt idx="7">
                  <c:v>4.0599999999999996</c:v>
                </c:pt>
                <c:pt idx="8">
                  <c:v>4.03</c:v>
                </c:pt>
                <c:pt idx="9">
                  <c:v>3.85</c:v>
                </c:pt>
                <c:pt idx="10">
                  <c:v>3.82</c:v>
                </c:pt>
              </c:numCache>
            </c:numRef>
          </c:val>
          <c:extLst>
            <c:ext xmlns:c16="http://schemas.microsoft.com/office/drawing/2014/chart" uri="{C3380CC4-5D6E-409C-BE32-E72D297353CC}">
              <c16:uniqueId val="{00000000-CB6B-4C6F-A250-DEEEC67D6D7A}"/>
            </c:ext>
          </c:extLst>
        </c:ser>
        <c:ser>
          <c:idx val="1"/>
          <c:order val="1"/>
          <c:tx>
            <c:strRef>
              <c:f>'[comparison of q 31 and 32.xlsx]Sheet4'!$C$3</c:f>
              <c:strCache>
                <c:ptCount val="1"/>
                <c:pt idx="0">
                  <c:v>Evaulation</c:v>
                </c:pt>
              </c:strCache>
            </c:strRef>
          </c:tx>
          <c:spPr>
            <a:solidFill>
              <a:schemeClr val="accent2"/>
            </a:solidFill>
            <a:ln>
              <a:noFill/>
            </a:ln>
            <a:effectLst/>
          </c:spPr>
          <c:invertIfNegative val="0"/>
          <c:cat>
            <c:strRef>
              <c:f>'[comparison of q 31 and 32.xlsx]Sheet4'!$A$4:$A$14</c:f>
              <c:strCache>
                <c:ptCount val="11"/>
                <c:pt idx="0">
                  <c:v>They strictly separate facts and opinion </c:v>
                </c:pt>
                <c:pt idx="1">
                  <c:v>They openly admit mistakes to audiences </c:v>
                </c:pt>
                <c:pt idx="2">
                  <c:v>They clearly separate news from advertisements  </c:v>
                </c:pt>
                <c:pt idx="3">
                  <c:v>They report different views in society as fully as possible </c:v>
                </c:pt>
                <c:pt idx="4">
                  <c:v>They respond to audience complaints </c:v>
                </c:pt>
                <c:pt idx="5">
                  <c:v>They show empathy with ordinary people  </c:v>
                </c:pt>
                <c:pt idx="6">
                  <c:v>That they are independent  </c:v>
                </c:pt>
                <c:pt idx="7">
                  <c:v>They clearly indicate journalistic principles  </c:v>
                </c:pt>
                <c:pt idx="8">
                  <c:v>They explain how news items come about </c:v>
                </c:pt>
                <c:pt idx="9">
                  <c:v>They bond with viewers, readers, and listeners </c:v>
                </c:pt>
                <c:pt idx="10">
                  <c:v>They consider audience wishes </c:v>
                </c:pt>
              </c:strCache>
            </c:strRef>
          </c:cat>
          <c:val>
            <c:numRef>
              <c:f>'[comparison of q 31 and 32.xlsx]Sheet4'!$C$4:$C$14</c:f>
              <c:numCache>
                <c:formatCode>General</c:formatCode>
                <c:ptCount val="11"/>
                <c:pt idx="0">
                  <c:v>3.39</c:v>
                </c:pt>
                <c:pt idx="1">
                  <c:v>3.2</c:v>
                </c:pt>
                <c:pt idx="2">
                  <c:v>3.55</c:v>
                </c:pt>
                <c:pt idx="3">
                  <c:v>3.42</c:v>
                </c:pt>
                <c:pt idx="4">
                  <c:v>3.29</c:v>
                </c:pt>
                <c:pt idx="5">
                  <c:v>3.45</c:v>
                </c:pt>
                <c:pt idx="6">
                  <c:v>3.37</c:v>
                </c:pt>
                <c:pt idx="7">
                  <c:v>3.34</c:v>
                </c:pt>
                <c:pt idx="8">
                  <c:v>3.28</c:v>
                </c:pt>
                <c:pt idx="9">
                  <c:v>3.39</c:v>
                </c:pt>
                <c:pt idx="10">
                  <c:v>3.3</c:v>
                </c:pt>
              </c:numCache>
            </c:numRef>
          </c:val>
          <c:extLst>
            <c:ext xmlns:c16="http://schemas.microsoft.com/office/drawing/2014/chart" uri="{C3380CC4-5D6E-409C-BE32-E72D297353CC}">
              <c16:uniqueId val="{00000001-CB6B-4C6F-A250-DEEEC67D6D7A}"/>
            </c:ext>
          </c:extLst>
        </c:ser>
        <c:dLbls>
          <c:showLegendKey val="0"/>
          <c:showVal val="0"/>
          <c:showCatName val="0"/>
          <c:showSerName val="0"/>
          <c:showPercent val="0"/>
          <c:showBubbleSize val="0"/>
        </c:dLbls>
        <c:gapWidth val="182"/>
        <c:axId val="507392256"/>
        <c:axId val="58499056"/>
      </c:barChart>
      <c:catAx>
        <c:axId val="5073922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8499056"/>
        <c:crosses val="autoZero"/>
        <c:auto val="1"/>
        <c:lblAlgn val="ctr"/>
        <c:lblOffset val="100"/>
        <c:tickLblSkip val="1"/>
        <c:noMultiLvlLbl val="0"/>
      </c:catAx>
      <c:valAx>
        <c:axId val="58499056"/>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507392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GB" dirty="0"/>
              <a:t>Expectation compared to evaluation of normative roles (Means)</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'[comparison of q 31 and 32.xlsx]Sheet1'!$B$1</c:f>
              <c:strCache>
                <c:ptCount val="1"/>
                <c:pt idx="0">
                  <c:v>Expectation</c:v>
                </c:pt>
              </c:strCache>
            </c:strRef>
          </c:tx>
          <c:spPr>
            <a:solidFill>
              <a:schemeClr val="accent1"/>
            </a:solidFill>
            <a:ln>
              <a:noFill/>
            </a:ln>
            <a:effectLst/>
          </c:spPr>
          <c:invertIfNegative val="0"/>
          <c:cat>
            <c:strRef>
              <c:f>'[comparison of q 31 and 32.xlsx]Sheet1'!$A$2:$A$16</c:f>
              <c:strCache>
                <c:ptCount val="15"/>
                <c:pt idx="0">
                  <c:v> To be accurate (informational)</c:v>
                </c:pt>
                <c:pt idx="1">
                  <c:v>To be balanced and unbiased (informational)</c:v>
                </c:pt>
                <c:pt idx="2">
                  <c:v> To inform (informational)</c:v>
                </c:pt>
                <c:pt idx="3">
                  <c:v>To highlight wrong-doing (monitoring/watchdog)</c:v>
                </c:pt>
                <c:pt idx="4">
                  <c:v> To hold powerful people and institutions to account (monitoring/watchdog)</c:v>
                </c:pt>
                <c:pt idx="5">
                  <c:v>To educate (informational)</c:v>
                </c:pt>
                <c:pt idx="6">
                  <c:v>To speak up for minorities (advocate)</c:v>
                </c:pt>
                <c:pt idx="7">
                  <c:v> To advocate on behalf of the majority of the public (advocate)</c:v>
                </c:pt>
                <c:pt idx="8">
                  <c:v> To help people form opinions (representative)</c:v>
                </c:pt>
                <c:pt idx="9">
                  <c:v>To reflect the views of its audience (representative)</c:v>
                </c:pt>
                <c:pt idx="10">
                  <c:v>To reflect the values of the news organisation (participant)</c:v>
                </c:pt>
                <c:pt idx="11">
                  <c:v>To be entertaining and engaging (commercial)</c:v>
                </c:pt>
                <c:pt idx="12">
                  <c:v>To reflect the opinions of the news organisation (participant)</c:v>
                </c:pt>
                <c:pt idx="13">
                  <c:v>To provide information on the private lives of celebrities and high -profile people (commercial)</c:v>
                </c:pt>
                <c:pt idx="14">
                  <c:v> To support a political party (advocate)</c:v>
                </c:pt>
              </c:strCache>
            </c:strRef>
          </c:cat>
          <c:val>
            <c:numRef>
              <c:f>'[comparison of q 31 and 32.xlsx]Sheet1'!$B$2:$B$16</c:f>
              <c:numCache>
                <c:formatCode>General</c:formatCode>
                <c:ptCount val="15"/>
                <c:pt idx="0">
                  <c:v>4.57</c:v>
                </c:pt>
                <c:pt idx="1">
                  <c:v>4.49</c:v>
                </c:pt>
                <c:pt idx="2">
                  <c:v>4.46</c:v>
                </c:pt>
                <c:pt idx="3">
                  <c:v>4.33</c:v>
                </c:pt>
                <c:pt idx="4">
                  <c:v>4.32</c:v>
                </c:pt>
                <c:pt idx="5">
                  <c:v>4.22</c:v>
                </c:pt>
                <c:pt idx="6">
                  <c:v>4.0999999999999996</c:v>
                </c:pt>
                <c:pt idx="7">
                  <c:v>3.93</c:v>
                </c:pt>
                <c:pt idx="8">
                  <c:v>3.84</c:v>
                </c:pt>
                <c:pt idx="9">
                  <c:v>3.78</c:v>
                </c:pt>
                <c:pt idx="10">
                  <c:v>3.53</c:v>
                </c:pt>
                <c:pt idx="11">
                  <c:v>3.37</c:v>
                </c:pt>
                <c:pt idx="12">
                  <c:v>3.25</c:v>
                </c:pt>
                <c:pt idx="13">
                  <c:v>2.7</c:v>
                </c:pt>
                <c:pt idx="14">
                  <c:v>2.59</c:v>
                </c:pt>
              </c:numCache>
            </c:numRef>
          </c:val>
          <c:extLst>
            <c:ext xmlns:c16="http://schemas.microsoft.com/office/drawing/2014/chart" uri="{C3380CC4-5D6E-409C-BE32-E72D297353CC}">
              <c16:uniqueId val="{00000000-DD33-4B5E-9D4A-0DAE60CC2660}"/>
            </c:ext>
          </c:extLst>
        </c:ser>
        <c:ser>
          <c:idx val="1"/>
          <c:order val="1"/>
          <c:tx>
            <c:strRef>
              <c:f>'[comparison of q 31 and 32.xlsx]Sheet1'!$C$1</c:f>
              <c:strCache>
                <c:ptCount val="1"/>
                <c:pt idx="0">
                  <c:v>Evaulation</c:v>
                </c:pt>
              </c:strCache>
            </c:strRef>
          </c:tx>
          <c:spPr>
            <a:solidFill>
              <a:schemeClr val="accent2"/>
            </a:solidFill>
            <a:ln>
              <a:noFill/>
            </a:ln>
            <a:effectLst/>
          </c:spPr>
          <c:invertIfNegative val="0"/>
          <c:cat>
            <c:strRef>
              <c:f>'[comparison of q 31 and 32.xlsx]Sheet1'!$A$2:$A$16</c:f>
              <c:strCache>
                <c:ptCount val="15"/>
                <c:pt idx="0">
                  <c:v> To be accurate (informational)</c:v>
                </c:pt>
                <c:pt idx="1">
                  <c:v>To be balanced and unbiased (informational)</c:v>
                </c:pt>
                <c:pt idx="2">
                  <c:v> To inform (informational)</c:v>
                </c:pt>
                <c:pt idx="3">
                  <c:v>To highlight wrong-doing (monitoring/watchdog)</c:v>
                </c:pt>
                <c:pt idx="4">
                  <c:v> To hold powerful people and institutions to account (monitoring/watchdog)</c:v>
                </c:pt>
                <c:pt idx="5">
                  <c:v>To educate (informational)</c:v>
                </c:pt>
                <c:pt idx="6">
                  <c:v>To speak up for minorities (advocate)</c:v>
                </c:pt>
                <c:pt idx="7">
                  <c:v> To advocate on behalf of the majority of the public (advocate)</c:v>
                </c:pt>
                <c:pt idx="8">
                  <c:v> To help people form opinions (representative)</c:v>
                </c:pt>
                <c:pt idx="9">
                  <c:v>To reflect the views of its audience (representative)</c:v>
                </c:pt>
                <c:pt idx="10">
                  <c:v>To reflect the values of the news organisation (participant)</c:v>
                </c:pt>
                <c:pt idx="11">
                  <c:v>To be entertaining and engaging (commercial)</c:v>
                </c:pt>
                <c:pt idx="12">
                  <c:v>To reflect the opinions of the news organisation (participant)</c:v>
                </c:pt>
                <c:pt idx="13">
                  <c:v>To provide information on the private lives of celebrities and high -profile people (commercial)</c:v>
                </c:pt>
                <c:pt idx="14">
                  <c:v> To support a political party (advocate)</c:v>
                </c:pt>
              </c:strCache>
            </c:strRef>
          </c:cat>
          <c:val>
            <c:numRef>
              <c:f>'[comparison of q 31 and 32.xlsx]Sheet1'!$C$2:$C$16</c:f>
              <c:numCache>
                <c:formatCode>General</c:formatCode>
                <c:ptCount val="15"/>
                <c:pt idx="0">
                  <c:v>3.75</c:v>
                </c:pt>
                <c:pt idx="1">
                  <c:v>3.5</c:v>
                </c:pt>
                <c:pt idx="2">
                  <c:v>3.86</c:v>
                </c:pt>
                <c:pt idx="3">
                  <c:v>3.63</c:v>
                </c:pt>
                <c:pt idx="4">
                  <c:v>3.54</c:v>
                </c:pt>
                <c:pt idx="5">
                  <c:v>3.6</c:v>
                </c:pt>
                <c:pt idx="6">
                  <c:v>3.47</c:v>
                </c:pt>
                <c:pt idx="7">
                  <c:v>3.47</c:v>
                </c:pt>
                <c:pt idx="8">
                  <c:v>3.75</c:v>
                </c:pt>
                <c:pt idx="9">
                  <c:v>3.52</c:v>
                </c:pt>
                <c:pt idx="10">
                  <c:v>3.68</c:v>
                </c:pt>
                <c:pt idx="11">
                  <c:v>3.62</c:v>
                </c:pt>
                <c:pt idx="12">
                  <c:v>3.71</c:v>
                </c:pt>
                <c:pt idx="13">
                  <c:v>3.56</c:v>
                </c:pt>
                <c:pt idx="14">
                  <c:v>3.51</c:v>
                </c:pt>
              </c:numCache>
            </c:numRef>
          </c:val>
          <c:extLst>
            <c:ext xmlns:c16="http://schemas.microsoft.com/office/drawing/2014/chart" uri="{C3380CC4-5D6E-409C-BE32-E72D297353CC}">
              <c16:uniqueId val="{00000001-DD33-4B5E-9D4A-0DAE60CC2660}"/>
            </c:ext>
          </c:extLst>
        </c:ser>
        <c:dLbls>
          <c:showLegendKey val="0"/>
          <c:showVal val="0"/>
          <c:showCatName val="0"/>
          <c:showSerName val="0"/>
          <c:showPercent val="0"/>
          <c:showBubbleSize val="0"/>
        </c:dLbls>
        <c:gapWidth val="182"/>
        <c:axId val="464347136"/>
        <c:axId val="70270368"/>
      </c:barChart>
      <c:catAx>
        <c:axId val="46434713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270368"/>
        <c:crosses val="autoZero"/>
        <c:auto val="1"/>
        <c:lblAlgn val="ctr"/>
        <c:lblOffset val="100"/>
        <c:tickLblSkip val="1"/>
        <c:noMultiLvlLbl val="0"/>
      </c:catAx>
      <c:valAx>
        <c:axId val="70270368"/>
        <c:scaling>
          <c:orientation val="minMax"/>
        </c:scaling>
        <c:delete val="0"/>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4643471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1"/>
            <a:ext cx="2971800" cy="495427"/>
          </a:xfrm>
          <a:prstGeom prst="rect">
            <a:avLst/>
          </a:prstGeom>
        </p:spPr>
        <p:txBody>
          <a:bodyPr vert="horz" lIns="91440" tIns="45720" rIns="91440" bIns="45720" rtlCol="0"/>
          <a:lstStyle>
            <a:lvl1pPr algn="r">
              <a:defRPr sz="1200"/>
            </a:lvl1pPr>
          </a:lstStyle>
          <a:p>
            <a:fld id="{E5399D41-2CD8-4259-ACD7-D82C2BD54C12}" type="datetimeFigureOut">
              <a:rPr lang="en-GB" smtClean="0"/>
              <a:t>01/09/2025</a:t>
            </a:fld>
            <a:endParaRPr lang="en-GB"/>
          </a:p>
        </p:txBody>
      </p:sp>
      <p:sp>
        <p:nvSpPr>
          <p:cNvPr id="4" name="Slide Image Placeholder 3"/>
          <p:cNvSpPr>
            <a:spLocks noGrp="1" noRot="1" noChangeAspect="1"/>
          </p:cNvSpPr>
          <p:nvPr>
            <p:ph type="sldImg" idx="2"/>
          </p:nvPr>
        </p:nvSpPr>
        <p:spPr>
          <a:xfrm>
            <a:off x="465138" y="1233488"/>
            <a:ext cx="5927725"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C9F28071-6195-45E6-BADB-C8CFDA9A19C1}" type="slidenum">
              <a:rPr lang="en-GB" smtClean="0"/>
              <a:t>‹#›</a:t>
            </a:fld>
            <a:endParaRPr lang="en-GB"/>
          </a:p>
        </p:txBody>
      </p:sp>
    </p:spTree>
    <p:extLst>
      <p:ext uri="{BB962C8B-B14F-4D97-AF65-F5344CB8AC3E}">
        <p14:creationId xmlns:p14="http://schemas.microsoft.com/office/powerpoint/2010/main" val="2045058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1</a:t>
            </a:fld>
            <a:endParaRPr lang="en-GB"/>
          </a:p>
        </p:txBody>
      </p:sp>
    </p:spTree>
    <p:extLst>
      <p:ext uri="{BB962C8B-B14F-4D97-AF65-F5344CB8AC3E}">
        <p14:creationId xmlns:p14="http://schemas.microsoft.com/office/powerpoint/2010/main" val="1026069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28071-6195-45E6-BADB-C8CFDA9A19C1}" type="slidenum">
              <a:rPr lang="en-GB" smtClean="0"/>
              <a:t>10</a:t>
            </a:fld>
            <a:endParaRPr lang="en-GB"/>
          </a:p>
        </p:txBody>
      </p:sp>
    </p:spTree>
    <p:extLst>
      <p:ext uri="{BB962C8B-B14F-4D97-AF65-F5344CB8AC3E}">
        <p14:creationId xmlns:p14="http://schemas.microsoft.com/office/powerpoint/2010/main" val="10327927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58C5A-5AED-4E7E-77DA-901119ADB0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BD5CA1-1870-0DD0-633B-D3A9C7987A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CC5A93-4901-8989-9E5B-57910A63E3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BFA0A1-9E61-0222-0F01-37FEE257170A}"/>
              </a:ext>
            </a:extLst>
          </p:cNvPr>
          <p:cNvSpPr>
            <a:spLocks noGrp="1"/>
          </p:cNvSpPr>
          <p:nvPr>
            <p:ph type="sldNum" sz="quarter" idx="5"/>
          </p:nvPr>
        </p:nvSpPr>
        <p:spPr/>
        <p:txBody>
          <a:bodyPr/>
          <a:lstStyle/>
          <a:p>
            <a:fld id="{C9F28071-6195-45E6-BADB-C8CFDA9A19C1}" type="slidenum">
              <a:rPr lang="en-GB" smtClean="0"/>
              <a:t>11</a:t>
            </a:fld>
            <a:endParaRPr lang="en-GB"/>
          </a:p>
        </p:txBody>
      </p:sp>
    </p:spTree>
    <p:extLst>
      <p:ext uri="{BB962C8B-B14F-4D97-AF65-F5344CB8AC3E}">
        <p14:creationId xmlns:p14="http://schemas.microsoft.com/office/powerpoint/2010/main" val="1260324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28071-6195-45E6-BADB-C8CFDA9A19C1}" type="slidenum">
              <a:rPr lang="en-GB" smtClean="0"/>
              <a:t>12</a:t>
            </a:fld>
            <a:endParaRPr lang="en-GB"/>
          </a:p>
        </p:txBody>
      </p:sp>
    </p:spTree>
    <p:extLst>
      <p:ext uri="{BB962C8B-B14F-4D97-AF65-F5344CB8AC3E}">
        <p14:creationId xmlns:p14="http://schemas.microsoft.com/office/powerpoint/2010/main" val="2981545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Presentation aligns with the conference theme that political communication is about connecting political entities (which we take to include the news media) with the public – </a:t>
            </a:r>
          </a:p>
          <a:p>
            <a:endParaRPr lang="en-GB" dirty="0"/>
          </a:p>
          <a:p>
            <a:r>
              <a:rPr lang="en-GB" dirty="0"/>
              <a:t>based on this, declining levels of trust in journalism is a major concern of ours and we’d suggest that addressing trust in journalism is not just about limiting or better regulating digital platforms given the broader crisis of legitimacy.</a:t>
            </a:r>
          </a:p>
          <a:p>
            <a:endParaRPr lang="en-GB" dirty="0"/>
          </a:p>
          <a:p>
            <a:r>
              <a:rPr lang="en-GB" sz="1200" kern="1200" dirty="0">
                <a:solidFill>
                  <a:schemeClr val="tx1"/>
                </a:solidFill>
                <a:effectLst/>
                <a:latin typeface="+mn-lt"/>
                <a:ea typeface="+mn-ea"/>
                <a:cs typeface="+mn-cs"/>
              </a:rPr>
              <a:t>Our research responds to calls to complement the valuable yet sometimes generic, quantitative measurements of trust in surveys with qualitative approaches that can reveal how audience experiences of journalism contribute to perceptions of trust. </a:t>
            </a:r>
            <a:endParaRPr lang="en-GB" dirty="0"/>
          </a:p>
          <a:p>
            <a:endParaRPr lang="en-GB" dirty="0"/>
          </a:p>
          <a:p>
            <a:r>
              <a:rPr lang="en-GB" dirty="0"/>
              <a:t>Our position is that in meeting some of the challenges of the current context we need to understand audiences better (and engage them to a greater extent to increase their ability to make critically informed judgements about the credibility of the info they consume) and this involves maybe breaking some of the established conventions of journalistic ethics and practice.</a:t>
            </a:r>
          </a:p>
          <a:p>
            <a:endParaRPr lang="en-GB" dirty="0"/>
          </a:p>
          <a:p>
            <a:endParaRPr lang="en-GB" dirty="0"/>
          </a:p>
          <a:p>
            <a:endParaRPr lang="en-GB" dirty="0"/>
          </a:p>
          <a:p>
            <a:r>
              <a:rPr lang="en-GB" dirty="0"/>
              <a:t>We suggest that audiences have much more open access to journalistic processes and insight into journalistic practice and regulation as a possible means of rebuilding trust in journalism. Why we suggest this is related to our findings from the study we’ll talk about today.</a:t>
            </a:r>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C9F28071-6195-45E6-BADB-C8CFDA9A19C1}" type="slidenum">
              <a:rPr lang="en-GB" smtClean="0"/>
              <a:t>2</a:t>
            </a:fld>
            <a:endParaRPr lang="en-GB"/>
          </a:p>
        </p:txBody>
      </p:sp>
    </p:spTree>
    <p:extLst>
      <p:ext uri="{BB962C8B-B14F-4D97-AF65-F5344CB8AC3E}">
        <p14:creationId xmlns:p14="http://schemas.microsoft.com/office/powerpoint/2010/main" val="1270527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B1D68-EB87-0454-E388-D56512177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C7B53B-10F8-E464-9AF4-01E8517C9C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F14004-1ADA-C810-9DA3-F6F4DEA25E7A}"/>
              </a:ext>
            </a:extLst>
          </p:cNvPr>
          <p:cNvSpPr>
            <a:spLocks noGrp="1"/>
          </p:cNvSpPr>
          <p:nvPr>
            <p:ph type="body" idx="1"/>
          </p:nvPr>
        </p:nvSpPr>
        <p:spPr/>
        <p:txBody>
          <a:bodyPr/>
          <a:lstStyle/>
          <a:p>
            <a:r>
              <a:rPr lang="en-GB" dirty="0"/>
              <a:t>The importance of generating a better understanding of how audiences experience ethics and standards in journalism came from a previous project where we looked to other countries that had a higher level of trust than the UK and were ranked higher by other measurements such as measures of press freedom. </a:t>
            </a:r>
          </a:p>
          <a:p>
            <a:endParaRPr lang="en-GB" dirty="0"/>
          </a:p>
          <a:p>
            <a:r>
              <a:rPr lang="en-GB" dirty="0"/>
              <a:t>One of the main findings to come from the Defining Freedom of the Press project was </a:t>
            </a:r>
            <a:r>
              <a:rPr lang="en-GB" sz="1200" kern="1200" dirty="0">
                <a:solidFill>
                  <a:schemeClr val="tx1"/>
                </a:solidFill>
                <a:effectLst/>
                <a:latin typeface="+mn-lt"/>
                <a:ea typeface="+mn-ea"/>
                <a:cs typeface="+mn-cs"/>
              </a:rPr>
              <a:t>there are greater levels of public awareness of the </a:t>
            </a:r>
            <a:r>
              <a:rPr lang="en-GB" sz="1200" b="1" kern="1200" dirty="0">
                <a:solidFill>
                  <a:schemeClr val="tx1"/>
                </a:solidFill>
                <a:effectLst/>
                <a:latin typeface="+mn-lt"/>
                <a:ea typeface="+mn-ea"/>
                <a:cs typeface="+mn-cs"/>
              </a:rPr>
              <a:t>role</a:t>
            </a:r>
            <a:r>
              <a:rPr lang="en-GB" sz="1200" kern="1200" dirty="0">
                <a:solidFill>
                  <a:schemeClr val="tx1"/>
                </a:solidFill>
                <a:effectLst/>
                <a:latin typeface="+mn-lt"/>
                <a:ea typeface="+mn-ea"/>
                <a:cs typeface="+mn-cs"/>
              </a:rPr>
              <a:t> and </a:t>
            </a:r>
            <a:r>
              <a:rPr lang="en-GB" sz="1200" b="1" kern="1200" dirty="0">
                <a:solidFill>
                  <a:schemeClr val="tx1"/>
                </a:solidFill>
                <a:effectLst/>
                <a:latin typeface="+mn-lt"/>
                <a:ea typeface="+mn-ea"/>
                <a:cs typeface="+mn-cs"/>
              </a:rPr>
              <a:t>powers </a:t>
            </a:r>
            <a:r>
              <a:rPr lang="en-GB" sz="1200" kern="1200" dirty="0">
                <a:solidFill>
                  <a:schemeClr val="tx1"/>
                </a:solidFill>
                <a:effectLst/>
                <a:latin typeface="+mn-lt"/>
                <a:ea typeface="+mn-ea"/>
                <a:cs typeface="+mn-cs"/>
              </a:rPr>
              <a:t>of press councils and regulators in countries ranked highly in the (reporters without borders) press freedom index. More specifically, several of the journalists we interviewed noted that from their perspective, the relatively high public profile of the </a:t>
            </a:r>
            <a:r>
              <a:rPr lang="en-GB" sz="1200" b="1" kern="1200" dirty="0">
                <a:solidFill>
                  <a:schemeClr val="tx1"/>
                </a:solidFill>
                <a:effectLst/>
                <a:latin typeface="+mn-lt"/>
                <a:ea typeface="+mn-ea"/>
                <a:cs typeface="+mn-cs"/>
              </a:rPr>
              <a:t>press regulator</a:t>
            </a:r>
            <a:r>
              <a:rPr lang="en-GB" sz="1200" kern="1200" dirty="0">
                <a:solidFill>
                  <a:schemeClr val="tx1"/>
                </a:solidFill>
                <a:effectLst/>
                <a:latin typeface="+mn-lt"/>
                <a:ea typeface="+mn-ea"/>
                <a:cs typeface="+mn-cs"/>
              </a:rPr>
              <a:t> in their country tends to feed into greater levels of public trust, not only of journalists and journalism, but in the media regulatory process itself. This was particularly stark in Finland and Norway. In other words, trust in the press is </a:t>
            </a:r>
            <a:r>
              <a:rPr lang="en-GB" sz="1200" b="1" kern="1200" dirty="0">
                <a:solidFill>
                  <a:schemeClr val="tx1"/>
                </a:solidFill>
                <a:effectLst/>
                <a:latin typeface="+mn-lt"/>
                <a:ea typeface="+mn-ea"/>
                <a:cs typeface="+mn-cs"/>
              </a:rPr>
              <a:t>partly garnered </a:t>
            </a:r>
            <a:r>
              <a:rPr lang="en-GB" sz="1200" kern="1200" dirty="0">
                <a:solidFill>
                  <a:schemeClr val="tx1"/>
                </a:solidFill>
                <a:effectLst/>
                <a:latin typeface="+mn-lt"/>
                <a:ea typeface="+mn-ea"/>
                <a:cs typeface="+mn-cs"/>
              </a:rPr>
              <a:t>because of greater levels of awareness amongst the public of the broader media environment, including regulators roles and activities. </a:t>
            </a:r>
            <a:endParaRPr lang="en-GB" dirty="0"/>
          </a:p>
        </p:txBody>
      </p:sp>
      <p:sp>
        <p:nvSpPr>
          <p:cNvPr id="4" name="Slide Number Placeholder 3">
            <a:extLst>
              <a:ext uri="{FF2B5EF4-FFF2-40B4-BE49-F238E27FC236}">
                <a16:creationId xmlns:a16="http://schemas.microsoft.com/office/drawing/2014/main" id="{D75DF5DD-1F87-C6E8-2931-342D0D8668D7}"/>
              </a:ext>
            </a:extLst>
          </p:cNvPr>
          <p:cNvSpPr>
            <a:spLocks noGrp="1"/>
          </p:cNvSpPr>
          <p:nvPr>
            <p:ph type="sldNum" sz="quarter" idx="5"/>
          </p:nvPr>
        </p:nvSpPr>
        <p:spPr/>
        <p:txBody>
          <a:bodyPr/>
          <a:lstStyle/>
          <a:p>
            <a:fld id="{C9F28071-6195-45E6-BADB-C8CFDA9A19C1}" type="slidenum">
              <a:rPr lang="en-GB" smtClean="0"/>
              <a:t>3</a:t>
            </a:fld>
            <a:endParaRPr lang="en-GB"/>
          </a:p>
        </p:txBody>
      </p:sp>
    </p:spTree>
    <p:extLst>
      <p:ext uri="{BB962C8B-B14F-4D97-AF65-F5344CB8AC3E}">
        <p14:creationId xmlns:p14="http://schemas.microsoft.com/office/powerpoint/2010/main" val="3319204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Briefly explain </a:t>
            </a:r>
            <a:r>
              <a:rPr lang="en-GB" dirty="0"/>
              <a:t>both methods</a:t>
            </a:r>
          </a:p>
        </p:txBody>
      </p:sp>
      <p:sp>
        <p:nvSpPr>
          <p:cNvPr id="4" name="Slide Number Placeholder 3"/>
          <p:cNvSpPr>
            <a:spLocks noGrp="1"/>
          </p:cNvSpPr>
          <p:nvPr>
            <p:ph type="sldNum" sz="quarter" idx="5"/>
          </p:nvPr>
        </p:nvSpPr>
        <p:spPr/>
        <p:txBody>
          <a:bodyPr/>
          <a:lstStyle/>
          <a:p>
            <a:fld id="{C9F28071-6195-45E6-BADB-C8CFDA9A19C1}" type="slidenum">
              <a:rPr lang="en-GB" smtClean="0"/>
              <a:t>4</a:t>
            </a:fld>
            <a:endParaRPr lang="en-GB"/>
          </a:p>
        </p:txBody>
      </p:sp>
    </p:spTree>
    <p:extLst>
      <p:ext uri="{BB962C8B-B14F-4D97-AF65-F5344CB8AC3E}">
        <p14:creationId xmlns:p14="http://schemas.microsoft.com/office/powerpoint/2010/main" val="3527124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t>
            </a:r>
          </a:p>
          <a:p>
            <a:r>
              <a:rPr lang="en-GB" sz="1200" i="1" kern="1200" dirty="0">
                <a:solidFill>
                  <a:schemeClr val="tx1"/>
                </a:solidFill>
                <a:effectLst/>
                <a:latin typeface="+mn-lt"/>
                <a:ea typeface="+mn-ea"/>
                <a:cs typeface="+mn-cs"/>
              </a:rPr>
              <a:t>Our basic measurement of trust confirmed other survey, but we wanted to use the survey to </a:t>
            </a:r>
            <a:r>
              <a:rPr lang="en-GB" sz="1200" kern="1200" dirty="0">
                <a:solidFill>
                  <a:schemeClr val="tx1"/>
                </a:solidFill>
                <a:effectLst/>
                <a:latin typeface="+mn-lt"/>
                <a:ea typeface="+mn-ea"/>
                <a:cs typeface="+mn-cs"/>
              </a:rPr>
              <a:t>go beyond generalised notions of trust by taking a constructivist approach to unpack the nuances of trust – this involved asking audiences how they expect news publications and journalists to perform and then asking respondents to evaluate how strongly (or weakly) they perceived these roles and values are being performed by news providers and journalists. As I’ll show in a moment, we found a gap between </a:t>
            </a:r>
            <a:r>
              <a:rPr lang="en-GB" sz="1200" i="1" kern="1200" dirty="0">
                <a:solidFill>
                  <a:schemeClr val="tx1"/>
                </a:solidFill>
                <a:effectLst/>
                <a:latin typeface="+mn-lt"/>
                <a:ea typeface="+mn-ea"/>
                <a:cs typeface="+mn-cs"/>
              </a:rPr>
              <a:t>expectations and evaluations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Having found this gap and differentiations showing that not all roles and values are equally important we used focus groups to explore and probe the perceived discrepancies </a:t>
            </a:r>
          </a:p>
          <a:p>
            <a:endParaRPr lang="en-GB" b="1" dirty="0"/>
          </a:p>
        </p:txBody>
      </p:sp>
      <p:sp>
        <p:nvSpPr>
          <p:cNvPr id="4" name="Slide Number Placeholder 3"/>
          <p:cNvSpPr>
            <a:spLocks noGrp="1"/>
          </p:cNvSpPr>
          <p:nvPr>
            <p:ph type="sldNum" sz="quarter" idx="5"/>
          </p:nvPr>
        </p:nvSpPr>
        <p:spPr/>
        <p:txBody>
          <a:bodyPr/>
          <a:lstStyle/>
          <a:p>
            <a:fld id="{C9F28071-6195-45E6-BADB-C8CFDA9A19C1}" type="slidenum">
              <a:rPr lang="en-GB" smtClean="0"/>
              <a:t>5</a:t>
            </a:fld>
            <a:endParaRPr lang="en-GB"/>
          </a:p>
        </p:txBody>
      </p:sp>
    </p:spTree>
    <p:extLst>
      <p:ext uri="{BB962C8B-B14F-4D97-AF65-F5344CB8AC3E}">
        <p14:creationId xmlns:p14="http://schemas.microsoft.com/office/powerpoint/2010/main" val="2293076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6</a:t>
            </a:fld>
            <a:endParaRPr lang="en-GB"/>
          </a:p>
        </p:txBody>
      </p:sp>
    </p:spTree>
    <p:extLst>
      <p:ext uri="{BB962C8B-B14F-4D97-AF65-F5344CB8AC3E}">
        <p14:creationId xmlns:p14="http://schemas.microsoft.com/office/powerpoint/2010/main" val="2406212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9F28071-6195-45E6-BADB-C8CFDA9A19C1}" type="slidenum">
              <a:rPr lang="en-GB" smtClean="0"/>
              <a:t>7</a:t>
            </a:fld>
            <a:endParaRPr lang="en-GB"/>
          </a:p>
        </p:txBody>
      </p:sp>
    </p:spTree>
    <p:extLst>
      <p:ext uri="{BB962C8B-B14F-4D97-AF65-F5344CB8AC3E}">
        <p14:creationId xmlns:p14="http://schemas.microsoft.com/office/powerpoint/2010/main" val="3590705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28071-6195-45E6-BADB-C8CFDA9A19C1}" type="slidenum">
              <a:rPr lang="en-GB" smtClean="0"/>
              <a:t>8</a:t>
            </a:fld>
            <a:endParaRPr lang="en-GB"/>
          </a:p>
        </p:txBody>
      </p:sp>
    </p:spTree>
    <p:extLst>
      <p:ext uri="{BB962C8B-B14F-4D97-AF65-F5344CB8AC3E}">
        <p14:creationId xmlns:p14="http://schemas.microsoft.com/office/powerpoint/2010/main" val="1447314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F28071-6195-45E6-BADB-C8CFDA9A19C1}" type="slidenum">
              <a:rPr lang="en-GB" smtClean="0"/>
              <a:t>9</a:t>
            </a:fld>
            <a:endParaRPr lang="en-GB"/>
          </a:p>
        </p:txBody>
      </p:sp>
    </p:spTree>
    <p:extLst>
      <p:ext uri="{BB962C8B-B14F-4D97-AF65-F5344CB8AC3E}">
        <p14:creationId xmlns:p14="http://schemas.microsoft.com/office/powerpoint/2010/main" val="4176666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BBBC9-7F60-DE57-C520-0975267433E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E29F0231-9018-ED12-CF8D-537068067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6A4D001F-D277-8CCE-2BBE-1BFFAC3F75E6}"/>
              </a:ext>
            </a:extLst>
          </p:cNvPr>
          <p:cNvSpPr>
            <a:spLocks noGrp="1"/>
          </p:cNvSpPr>
          <p:nvPr>
            <p:ph type="dt" sz="half" idx="10"/>
          </p:nvPr>
        </p:nvSpPr>
        <p:spPr/>
        <p:txBody>
          <a:bodyPr/>
          <a:lstStyle/>
          <a:p>
            <a:fld id="{05EABE19-89C5-F547-A4BF-0EBD566F6BFD}" type="datetime1">
              <a:rPr lang="en-GB" smtClean="0"/>
              <a:t>01/09/2025</a:t>
            </a:fld>
            <a:endParaRPr lang="en-US"/>
          </a:p>
        </p:txBody>
      </p:sp>
      <p:sp>
        <p:nvSpPr>
          <p:cNvPr id="5" name="Footer Placeholder 4">
            <a:extLst>
              <a:ext uri="{FF2B5EF4-FFF2-40B4-BE49-F238E27FC236}">
                <a16:creationId xmlns:a16="http://schemas.microsoft.com/office/drawing/2014/main" id="{EE874E3F-6AAA-9EA1-01C2-C8EDCE7DC4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449DA4-9B7B-7442-3F47-FD582C4A1ED2}"/>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90038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F394-C978-1B6E-967D-EDB98007078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E4B11D16-840A-2D4A-C695-1A399354D588}"/>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F5761FD-7FBC-4ECB-737D-949DF2AE92DC}"/>
              </a:ext>
            </a:extLst>
          </p:cNvPr>
          <p:cNvSpPr>
            <a:spLocks noGrp="1"/>
          </p:cNvSpPr>
          <p:nvPr>
            <p:ph type="dt" sz="half" idx="10"/>
          </p:nvPr>
        </p:nvSpPr>
        <p:spPr/>
        <p:txBody>
          <a:bodyPr/>
          <a:lstStyle/>
          <a:p>
            <a:fld id="{AE088F4A-6BE8-AF4B-A6A8-50B2CF6A6E79}" type="datetime1">
              <a:rPr lang="en-GB" smtClean="0"/>
              <a:t>01/09/2025</a:t>
            </a:fld>
            <a:endParaRPr lang="en-US"/>
          </a:p>
        </p:txBody>
      </p:sp>
      <p:sp>
        <p:nvSpPr>
          <p:cNvPr id="5" name="Footer Placeholder 4">
            <a:extLst>
              <a:ext uri="{FF2B5EF4-FFF2-40B4-BE49-F238E27FC236}">
                <a16:creationId xmlns:a16="http://schemas.microsoft.com/office/drawing/2014/main" id="{CB53DAAF-192E-3020-28EA-6F2CB226E0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5F6F7C-101E-6863-08E5-9CC571F88D6A}"/>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4216251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F607B0-54F1-7C82-E1EA-377C31CD1C2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3136472A-D1EC-F3D8-57DD-F27FF65D38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B770744-183B-209E-28D5-4FE69488D83D}"/>
              </a:ext>
            </a:extLst>
          </p:cNvPr>
          <p:cNvSpPr>
            <a:spLocks noGrp="1"/>
          </p:cNvSpPr>
          <p:nvPr>
            <p:ph type="dt" sz="half" idx="10"/>
          </p:nvPr>
        </p:nvSpPr>
        <p:spPr/>
        <p:txBody>
          <a:bodyPr/>
          <a:lstStyle/>
          <a:p>
            <a:fld id="{884B19F8-E8E5-B145-BCAD-4382E6CEFCF7}" type="datetime1">
              <a:rPr lang="en-GB" smtClean="0"/>
              <a:t>01/09/2025</a:t>
            </a:fld>
            <a:endParaRPr lang="en-US"/>
          </a:p>
        </p:txBody>
      </p:sp>
      <p:sp>
        <p:nvSpPr>
          <p:cNvPr id="5" name="Footer Placeholder 4">
            <a:extLst>
              <a:ext uri="{FF2B5EF4-FFF2-40B4-BE49-F238E27FC236}">
                <a16:creationId xmlns:a16="http://schemas.microsoft.com/office/drawing/2014/main" id="{F0BE4C1E-2DE5-1277-5BEA-BCB5200FB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B7751-E660-92AF-D74B-FABD94EC29EB}"/>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090648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7E45-02D6-D8A2-0823-FA2EBCE5881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6A29418-B1F7-67C2-99D5-5FC54A745D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1E3F8D-62EB-E9F6-7A75-41DF956E3FDD}"/>
              </a:ext>
            </a:extLst>
          </p:cNvPr>
          <p:cNvSpPr>
            <a:spLocks noGrp="1"/>
          </p:cNvSpPr>
          <p:nvPr>
            <p:ph type="dt" sz="half" idx="10"/>
          </p:nvPr>
        </p:nvSpPr>
        <p:spPr/>
        <p:txBody>
          <a:bodyPr/>
          <a:lstStyle/>
          <a:p>
            <a:fld id="{AAE187FD-54CB-4E45-AD79-018C3354B9C5}" type="datetime1">
              <a:rPr lang="en-GB" smtClean="0"/>
              <a:t>01/09/2025</a:t>
            </a:fld>
            <a:endParaRPr lang="en-US"/>
          </a:p>
        </p:txBody>
      </p:sp>
      <p:sp>
        <p:nvSpPr>
          <p:cNvPr id="5" name="Footer Placeholder 4">
            <a:extLst>
              <a:ext uri="{FF2B5EF4-FFF2-40B4-BE49-F238E27FC236}">
                <a16:creationId xmlns:a16="http://schemas.microsoft.com/office/drawing/2014/main" id="{260ACA7D-48AE-0974-E2A0-276C02BF9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73D73-E40A-2932-889E-15DC9769982B}"/>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1953725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BBC58-95E8-EE23-F783-3832A3CD18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3FBCBC62-C14F-47B4-D321-68BD1184455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675F83F-11F9-A1F2-9D81-FAEBDFA80FA7}"/>
              </a:ext>
            </a:extLst>
          </p:cNvPr>
          <p:cNvSpPr>
            <a:spLocks noGrp="1"/>
          </p:cNvSpPr>
          <p:nvPr>
            <p:ph type="dt" sz="half" idx="10"/>
          </p:nvPr>
        </p:nvSpPr>
        <p:spPr/>
        <p:txBody>
          <a:bodyPr/>
          <a:lstStyle/>
          <a:p>
            <a:fld id="{311AA925-4858-0F48-9098-796DDFE52A48}" type="datetime1">
              <a:rPr lang="en-GB" smtClean="0"/>
              <a:t>01/09/2025</a:t>
            </a:fld>
            <a:endParaRPr lang="en-US"/>
          </a:p>
        </p:txBody>
      </p:sp>
      <p:sp>
        <p:nvSpPr>
          <p:cNvPr id="5" name="Footer Placeholder 4">
            <a:extLst>
              <a:ext uri="{FF2B5EF4-FFF2-40B4-BE49-F238E27FC236}">
                <a16:creationId xmlns:a16="http://schemas.microsoft.com/office/drawing/2014/main" id="{6E1146D4-DC88-9D23-76FD-961997B58F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AC0CF-2FE8-8AAE-3F2B-7550EB23D920}"/>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064588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133D2-5772-A735-9B22-319F4E345EA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8E66AB5-4128-AC29-8D67-9A1921D983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1E4FF9F-72FA-DB90-0AB5-7C5C3E745D1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BEF2B0FC-2332-4568-8519-7E5864B3E4EB}"/>
              </a:ext>
            </a:extLst>
          </p:cNvPr>
          <p:cNvSpPr>
            <a:spLocks noGrp="1"/>
          </p:cNvSpPr>
          <p:nvPr>
            <p:ph type="dt" sz="half" idx="10"/>
          </p:nvPr>
        </p:nvSpPr>
        <p:spPr/>
        <p:txBody>
          <a:bodyPr/>
          <a:lstStyle/>
          <a:p>
            <a:fld id="{84C37E5A-3154-8F4B-BB8D-521C148978CC}" type="datetime1">
              <a:rPr lang="en-GB" smtClean="0"/>
              <a:t>01/09/2025</a:t>
            </a:fld>
            <a:endParaRPr lang="en-US"/>
          </a:p>
        </p:txBody>
      </p:sp>
      <p:sp>
        <p:nvSpPr>
          <p:cNvPr id="6" name="Footer Placeholder 5">
            <a:extLst>
              <a:ext uri="{FF2B5EF4-FFF2-40B4-BE49-F238E27FC236}">
                <a16:creationId xmlns:a16="http://schemas.microsoft.com/office/drawing/2014/main" id="{89785EDC-4A46-3983-3039-807630D77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44ED6-E5EC-0F6C-6F2A-450FDAE4B451}"/>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235536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3CE7-6193-ABA5-997C-5AC9EA35EC3B}"/>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EBB4444-6B61-A857-957D-DFD0DE2295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D8DF452-28DB-EEF1-FF0E-15BE31ABA568}"/>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7A797C92-248C-D269-93BD-2BE4262236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4277553-5CCC-8900-0B46-5A8A74BCFE5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33947D99-7408-1761-FEB1-A9BBA91D8BB7}"/>
              </a:ext>
            </a:extLst>
          </p:cNvPr>
          <p:cNvSpPr>
            <a:spLocks noGrp="1"/>
          </p:cNvSpPr>
          <p:nvPr>
            <p:ph type="dt" sz="half" idx="10"/>
          </p:nvPr>
        </p:nvSpPr>
        <p:spPr/>
        <p:txBody>
          <a:bodyPr/>
          <a:lstStyle/>
          <a:p>
            <a:fld id="{502D8E47-4FA8-1E41-A618-6BBA85C7204A}" type="datetime1">
              <a:rPr lang="en-GB" smtClean="0"/>
              <a:t>01/09/2025</a:t>
            </a:fld>
            <a:endParaRPr lang="en-US"/>
          </a:p>
        </p:txBody>
      </p:sp>
      <p:sp>
        <p:nvSpPr>
          <p:cNvPr id="8" name="Footer Placeholder 7">
            <a:extLst>
              <a:ext uri="{FF2B5EF4-FFF2-40B4-BE49-F238E27FC236}">
                <a16:creationId xmlns:a16="http://schemas.microsoft.com/office/drawing/2014/main" id="{72D80E26-CA16-AC3E-6933-73764CEE7C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055770-6867-5919-7F7C-6C2F701E8B8A}"/>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315229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76DD3-5522-23D8-D976-1B1A484F945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5168ACC0-1E3B-62E7-8EB9-683D6E3D38EB}"/>
              </a:ext>
            </a:extLst>
          </p:cNvPr>
          <p:cNvSpPr>
            <a:spLocks noGrp="1"/>
          </p:cNvSpPr>
          <p:nvPr>
            <p:ph type="dt" sz="half" idx="10"/>
          </p:nvPr>
        </p:nvSpPr>
        <p:spPr/>
        <p:txBody>
          <a:bodyPr/>
          <a:lstStyle/>
          <a:p>
            <a:fld id="{EEE6017D-9529-AB4F-85CB-F005A547E61A}" type="datetime1">
              <a:rPr lang="en-GB" smtClean="0"/>
              <a:t>01/09/2025</a:t>
            </a:fld>
            <a:endParaRPr lang="en-US"/>
          </a:p>
        </p:txBody>
      </p:sp>
      <p:sp>
        <p:nvSpPr>
          <p:cNvPr id="4" name="Footer Placeholder 3">
            <a:extLst>
              <a:ext uri="{FF2B5EF4-FFF2-40B4-BE49-F238E27FC236}">
                <a16:creationId xmlns:a16="http://schemas.microsoft.com/office/drawing/2014/main" id="{8EA83600-C627-A292-D29F-3E546E01E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152D2A-C71E-A6E9-DCBB-0122E1BCE193}"/>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29513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3F7BC6-1AA3-E384-66B4-945C04325933}"/>
              </a:ext>
            </a:extLst>
          </p:cNvPr>
          <p:cNvSpPr>
            <a:spLocks noGrp="1"/>
          </p:cNvSpPr>
          <p:nvPr>
            <p:ph type="dt" sz="half" idx="10"/>
          </p:nvPr>
        </p:nvSpPr>
        <p:spPr/>
        <p:txBody>
          <a:bodyPr/>
          <a:lstStyle/>
          <a:p>
            <a:fld id="{3DDB75DE-5B69-8449-A7C0-8D357D6E4697}" type="datetime1">
              <a:rPr lang="en-GB" smtClean="0"/>
              <a:t>01/09/2025</a:t>
            </a:fld>
            <a:endParaRPr lang="en-US"/>
          </a:p>
        </p:txBody>
      </p:sp>
      <p:sp>
        <p:nvSpPr>
          <p:cNvPr id="3" name="Footer Placeholder 2">
            <a:extLst>
              <a:ext uri="{FF2B5EF4-FFF2-40B4-BE49-F238E27FC236}">
                <a16:creationId xmlns:a16="http://schemas.microsoft.com/office/drawing/2014/main" id="{51983432-C470-7B4F-E453-296EFBC8EDD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1B9EC3-8D99-DB3D-DE0B-21CA2756703C}"/>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2259030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9F80-B830-A410-F609-9757B3762D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057C294F-8B27-8913-1938-2332DD394D9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DE78FAE-7BCA-402E-5ABD-1B03975BEC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C70F0F6-073F-F4C0-1171-F69371D8B8B9}"/>
              </a:ext>
            </a:extLst>
          </p:cNvPr>
          <p:cNvSpPr>
            <a:spLocks noGrp="1"/>
          </p:cNvSpPr>
          <p:nvPr>
            <p:ph type="dt" sz="half" idx="10"/>
          </p:nvPr>
        </p:nvSpPr>
        <p:spPr/>
        <p:txBody>
          <a:bodyPr/>
          <a:lstStyle/>
          <a:p>
            <a:fld id="{9DF279E9-7C1D-6D42-9EF2-587A9D0436E0}" type="datetime1">
              <a:rPr lang="en-GB" smtClean="0"/>
              <a:t>01/09/2025</a:t>
            </a:fld>
            <a:endParaRPr lang="en-US"/>
          </a:p>
        </p:txBody>
      </p:sp>
      <p:sp>
        <p:nvSpPr>
          <p:cNvPr id="6" name="Footer Placeholder 5">
            <a:extLst>
              <a:ext uri="{FF2B5EF4-FFF2-40B4-BE49-F238E27FC236}">
                <a16:creationId xmlns:a16="http://schemas.microsoft.com/office/drawing/2014/main" id="{8BCA710C-4ED2-F9F5-703E-5F2B03CB84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CFE53C-ABC4-79D7-CDCD-A2C19D78CD41}"/>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3202155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F5CB5-AEAE-0EBE-EFD0-62EAE0B8347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26916D25-DC91-A163-24C2-7B77CD2AC3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36C548F-8C04-F3CC-D7AE-BD86EE83B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B7B02CE-A11D-844A-A432-AC347717F595}"/>
              </a:ext>
            </a:extLst>
          </p:cNvPr>
          <p:cNvSpPr>
            <a:spLocks noGrp="1"/>
          </p:cNvSpPr>
          <p:nvPr>
            <p:ph type="dt" sz="half" idx="10"/>
          </p:nvPr>
        </p:nvSpPr>
        <p:spPr/>
        <p:txBody>
          <a:bodyPr/>
          <a:lstStyle/>
          <a:p>
            <a:fld id="{77AA489A-540C-5548-927F-40372CA81F0A}" type="datetime1">
              <a:rPr lang="en-GB" smtClean="0"/>
              <a:t>01/09/2025</a:t>
            </a:fld>
            <a:endParaRPr lang="en-US"/>
          </a:p>
        </p:txBody>
      </p:sp>
      <p:sp>
        <p:nvSpPr>
          <p:cNvPr id="6" name="Footer Placeholder 5">
            <a:extLst>
              <a:ext uri="{FF2B5EF4-FFF2-40B4-BE49-F238E27FC236}">
                <a16:creationId xmlns:a16="http://schemas.microsoft.com/office/drawing/2014/main" id="{CAAD8D18-E883-8CC7-ACB9-0403085B97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42AE8E-AF13-40DE-FF3D-ED445483EF9C}"/>
              </a:ext>
            </a:extLst>
          </p:cNvPr>
          <p:cNvSpPr>
            <a:spLocks noGrp="1"/>
          </p:cNvSpPr>
          <p:nvPr>
            <p:ph type="sldNum" sz="quarter" idx="12"/>
          </p:nvPr>
        </p:nvSpPr>
        <p:spPr/>
        <p:txBody>
          <a:bodyPr/>
          <a:lstStyle/>
          <a:p>
            <a:fld id="{3236F3CA-A82E-BA4E-BBD5-6B5EB469B278}" type="slidenum">
              <a:rPr lang="en-US" smtClean="0"/>
              <a:t>‹#›</a:t>
            </a:fld>
            <a:endParaRPr lang="en-US"/>
          </a:p>
        </p:txBody>
      </p:sp>
    </p:spTree>
    <p:extLst>
      <p:ext uri="{BB962C8B-B14F-4D97-AF65-F5344CB8AC3E}">
        <p14:creationId xmlns:p14="http://schemas.microsoft.com/office/powerpoint/2010/main" val="910895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54320E-9E50-EFE2-05F4-A1E45D6B21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6DAFF06-665D-B00E-DE6B-CAF4561509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F893678-33E2-13EA-7880-DD5A62240B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8917E-52E6-2B4E-8AD2-4D7D1AD3BEF7}" type="datetime1">
              <a:rPr lang="en-GB" smtClean="0"/>
              <a:t>01/09/2025</a:t>
            </a:fld>
            <a:endParaRPr lang="en-US"/>
          </a:p>
        </p:txBody>
      </p:sp>
      <p:sp>
        <p:nvSpPr>
          <p:cNvPr id="5" name="Footer Placeholder 4">
            <a:extLst>
              <a:ext uri="{FF2B5EF4-FFF2-40B4-BE49-F238E27FC236}">
                <a16:creationId xmlns:a16="http://schemas.microsoft.com/office/drawing/2014/main" id="{FFB3FCC1-732F-B72B-9A0F-F4573EDC1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84A1EF7-4C66-A2FE-A853-8F0E5D9154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6F3CA-A82E-BA4E-BBD5-6B5EB469B278}" type="slidenum">
              <a:rPr lang="en-US" smtClean="0"/>
              <a:t>‹#›</a:t>
            </a:fld>
            <a:endParaRPr lang="en-US"/>
          </a:p>
        </p:txBody>
      </p:sp>
    </p:spTree>
    <p:extLst>
      <p:ext uri="{BB962C8B-B14F-4D97-AF65-F5344CB8AC3E}">
        <p14:creationId xmlns:p14="http://schemas.microsoft.com/office/powerpoint/2010/main" val="33903299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hyperlink" Target="https://www.tandfonline.com/doi/full/10.1080/17512786.2025.2480746" TargetMode="External"/><Relationship Id="rId3" Type="http://schemas.openxmlformats.org/officeDocument/2006/relationships/hyperlink" Target="https://eprints.whiterose.ac.uk/id/eprint/216039/1/Engaging%20the%20public%20Part%202%20Focus%20Groups.pdf." TargetMode="External"/><Relationship Id="rId7" Type="http://schemas.openxmlformats.org/officeDocument/2006/relationships/hyperlink" Target="https://eprints.whiterose.ac.uk/188302/" TargetMode="External"/><Relationship Id="rId2" Type="http://schemas.openxmlformats.org/officeDocument/2006/relationships/hyperlink" Target="https://lssi.leeds.ac.uk/dr-julie-firmstone/" TargetMode="External"/><Relationship Id="rId1" Type="http://schemas.openxmlformats.org/officeDocument/2006/relationships/slideLayout" Target="../slideLayouts/slideLayout6.xml"/><Relationship Id="rId6" Type="http://schemas.openxmlformats.org/officeDocument/2006/relationships/hyperlink" Target="https://www.routledge.com/Responsible-Journalism-in-Conflicted-Societies-Trust-and-Public-Service/Lynch-Rice/p/book/9781032013305" TargetMode="External"/><Relationship Id="rId5" Type="http://schemas.openxmlformats.org/officeDocument/2006/relationships/hyperlink" Target="https://www.derby.ac.uk/departments/humanities/defining-freedom-of-the-press/" TargetMode="External"/><Relationship Id="rId10" Type="http://schemas.openxmlformats.org/officeDocument/2006/relationships/image" Target="../media/image10.png"/><Relationship Id="rId4" Type="http://schemas.openxmlformats.org/officeDocument/2006/relationships/hyperlink" Target="https://link.springer.com/book/10.1007/978-3-031-21963-4" TargetMode="External"/><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tandfonline.com/doi/full/10.1080/17512786.2025.2480746"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E77B08D-D2ED-5A79-2B6B-AB5F9C70F69A}"/>
              </a:ext>
            </a:extLst>
          </p:cNvPr>
          <p:cNvSpPr>
            <a:spLocks noGrp="1"/>
          </p:cNvSpPr>
          <p:nvPr>
            <p:ph type="subTitle" idx="1"/>
          </p:nvPr>
        </p:nvSpPr>
        <p:spPr>
          <a:xfrm>
            <a:off x="875862" y="3221007"/>
            <a:ext cx="10039816" cy="1088518"/>
          </a:xfrm>
        </p:spPr>
        <p:txBody>
          <a:bodyPr>
            <a:noAutofit/>
          </a:bodyPr>
          <a:lstStyle/>
          <a:p>
            <a:r>
              <a:rPr lang="en-GB" dirty="0">
                <a:latin typeface="Optima" panose="02000503060000020004"/>
              </a:rPr>
              <a:t>ECREA Political Communication Section Interim Conference, 4-5 September, University of Innsbruck, Austria.</a:t>
            </a:r>
          </a:p>
          <a:p>
            <a:r>
              <a:rPr lang="en-US" sz="3600" b="1" dirty="0">
                <a:solidFill>
                  <a:srgbClr val="273F69"/>
                </a:solidFill>
                <a:latin typeface="Optima" panose="02000503060000020004"/>
              </a:rPr>
              <a:t>Julie Firmstone, University of Leeds, UK</a:t>
            </a:r>
          </a:p>
          <a:p>
            <a:r>
              <a:rPr lang="en-US" sz="3600" b="1" dirty="0">
                <a:solidFill>
                  <a:srgbClr val="273F69"/>
                </a:solidFill>
                <a:latin typeface="Optima" panose="02000503060000020004"/>
              </a:rPr>
              <a:t>John Steel, University of Derby, UK.</a:t>
            </a:r>
          </a:p>
        </p:txBody>
      </p:sp>
      <p:sp>
        <p:nvSpPr>
          <p:cNvPr id="4" name="Footer Placeholder 3">
            <a:extLst>
              <a:ext uri="{FF2B5EF4-FFF2-40B4-BE49-F238E27FC236}">
                <a16:creationId xmlns:a16="http://schemas.microsoft.com/office/drawing/2014/main" id="{C640D070-EA9F-1739-523E-6F10D92629BD}"/>
              </a:ext>
            </a:extLst>
          </p:cNvPr>
          <p:cNvSpPr>
            <a:spLocks noGrp="1"/>
          </p:cNvSpPr>
          <p:nvPr>
            <p:ph type="ftr" sz="quarter" idx="11"/>
          </p:nvPr>
        </p:nvSpPr>
        <p:spPr/>
        <p:txBody>
          <a:bodyPr/>
          <a:lstStyle/>
          <a:p>
            <a:endParaRPr lang="en-US"/>
          </a:p>
        </p:txBody>
      </p:sp>
      <p:pic>
        <p:nvPicPr>
          <p:cNvPr id="7" name="Picture 6" descr="A picture containing application&#10;&#10;Description automatically generated">
            <a:extLst>
              <a:ext uri="{FF2B5EF4-FFF2-40B4-BE49-F238E27FC236}">
                <a16:creationId xmlns:a16="http://schemas.microsoft.com/office/drawing/2014/main" id="{6980BEC3-AA8D-D35F-9DA4-B581B2BABA30}"/>
              </a:ext>
            </a:extLst>
          </p:cNvPr>
          <p:cNvPicPr>
            <a:picLocks noChangeAspect="1"/>
          </p:cNvPicPr>
          <p:nvPr/>
        </p:nvPicPr>
        <p:blipFill>
          <a:blip r:embed="rId3"/>
          <a:stretch>
            <a:fillRect/>
          </a:stretch>
        </p:blipFill>
        <p:spPr>
          <a:xfrm>
            <a:off x="7020991" y="5568738"/>
            <a:ext cx="2558180" cy="650729"/>
          </a:xfrm>
          <a:prstGeom prst="rect">
            <a:avLst/>
          </a:prstGeom>
        </p:spPr>
      </p:pic>
      <p:pic>
        <p:nvPicPr>
          <p:cNvPr id="9" name="Picture 8" descr="Text, logo&#10;&#10;Description automatically generated with medium confidence">
            <a:extLst>
              <a:ext uri="{FF2B5EF4-FFF2-40B4-BE49-F238E27FC236}">
                <a16:creationId xmlns:a16="http://schemas.microsoft.com/office/drawing/2014/main" id="{0DD4F042-FEEA-9926-3CB0-EB72997BCD66}"/>
              </a:ext>
            </a:extLst>
          </p:cNvPr>
          <p:cNvPicPr>
            <a:picLocks noChangeAspect="1"/>
          </p:cNvPicPr>
          <p:nvPr/>
        </p:nvPicPr>
        <p:blipFill>
          <a:blip r:embed="rId4"/>
          <a:stretch>
            <a:fillRect/>
          </a:stretch>
        </p:blipFill>
        <p:spPr>
          <a:xfrm>
            <a:off x="964230" y="5453825"/>
            <a:ext cx="2812316" cy="804564"/>
          </a:xfrm>
          <a:prstGeom prst="rect">
            <a:avLst/>
          </a:prstGeom>
        </p:spPr>
      </p:pic>
      <p:pic>
        <p:nvPicPr>
          <p:cNvPr id="1026" name="Picture 2" descr="University of Derby Vector Logo">
            <a:extLst>
              <a:ext uri="{FF2B5EF4-FFF2-40B4-BE49-F238E27FC236}">
                <a16:creationId xmlns:a16="http://schemas.microsoft.com/office/drawing/2014/main" id="{B6CA5BAA-B3E2-FF36-917F-744D4CA6E9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4430" y="5453825"/>
            <a:ext cx="880557" cy="8805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Logo&#10;&#10;Description automatically generated">
            <a:extLst>
              <a:ext uri="{FF2B5EF4-FFF2-40B4-BE49-F238E27FC236}">
                <a16:creationId xmlns:a16="http://schemas.microsoft.com/office/drawing/2014/main" id="{01F6FB39-4269-20FA-F997-9BB38211C354}"/>
              </a:ext>
            </a:extLst>
          </p:cNvPr>
          <p:cNvPicPr>
            <a:picLocks noChangeAspect="1"/>
          </p:cNvPicPr>
          <p:nvPr/>
        </p:nvPicPr>
        <p:blipFill>
          <a:blip r:embed="rId6"/>
          <a:stretch>
            <a:fillRect/>
          </a:stretch>
        </p:blipFill>
        <p:spPr>
          <a:xfrm>
            <a:off x="10098522" y="5594496"/>
            <a:ext cx="1807308" cy="523222"/>
          </a:xfrm>
          <a:prstGeom prst="rect">
            <a:avLst/>
          </a:prstGeom>
        </p:spPr>
      </p:pic>
      <p:sp>
        <p:nvSpPr>
          <p:cNvPr id="6" name="Title 5">
            <a:extLst>
              <a:ext uri="{FF2B5EF4-FFF2-40B4-BE49-F238E27FC236}">
                <a16:creationId xmlns:a16="http://schemas.microsoft.com/office/drawing/2014/main" id="{06632A3D-BC52-102E-C539-A282F0E6FD0A}"/>
              </a:ext>
            </a:extLst>
          </p:cNvPr>
          <p:cNvSpPr>
            <a:spLocks noGrp="1"/>
          </p:cNvSpPr>
          <p:nvPr>
            <p:ph type="ctrTitle"/>
          </p:nvPr>
        </p:nvSpPr>
        <p:spPr>
          <a:xfrm>
            <a:off x="528177" y="740282"/>
            <a:ext cx="10787961" cy="2235345"/>
          </a:xfrm>
        </p:spPr>
        <p:txBody>
          <a:bodyPr>
            <a:noAutofit/>
          </a:bodyPr>
          <a:lstStyle/>
          <a:p>
            <a:r>
              <a:rPr lang="en-GB" sz="4800" b="1" dirty="0">
                <a:latin typeface="Optima" panose="02000503060000020004"/>
              </a:rPr>
              <a:t>Connecting expectations, evaluations and experiences: taking audiences seriously to bridge the gap between the public and the news media</a:t>
            </a:r>
            <a:endParaRPr lang="en-GB" sz="4800" dirty="0">
              <a:latin typeface="Optima" panose="02000503060000020004"/>
            </a:endParaRPr>
          </a:p>
        </p:txBody>
      </p:sp>
    </p:spTree>
    <p:extLst>
      <p:ext uri="{BB962C8B-B14F-4D97-AF65-F5344CB8AC3E}">
        <p14:creationId xmlns:p14="http://schemas.microsoft.com/office/powerpoint/2010/main" val="1418058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838200" y="365126"/>
            <a:ext cx="10515600" cy="1141702"/>
          </a:xfrm>
        </p:spPr>
        <p:txBody>
          <a:bodyPr>
            <a:normAutofit fontScale="90000"/>
          </a:bodyPr>
          <a:lstStyle/>
          <a:p>
            <a:r>
              <a:rPr lang="en-GB" dirty="0">
                <a:latin typeface="Optima" panose="02000503060000020004"/>
              </a:rPr>
              <a:t>FG Theme 2: lack of trust based on experiences &amp; knowledge of historical transgressions</a:t>
            </a:r>
            <a:r>
              <a:rPr lang="en-GB" sz="4400" dirty="0">
                <a:effectLst/>
                <a:latin typeface="Optima" panose="02000503060000020004"/>
                <a:ea typeface="Times New Roman" panose="02020603050405020304" pitchFamily="18" charset="0"/>
                <a:cs typeface="Arial" panose="020B0604020202020204" pitchFamily="34" charset="0"/>
              </a:rPr>
              <a:t> </a:t>
            </a:r>
            <a:endParaRPr lang="en-GB" dirty="0">
              <a:latin typeface="Optima" panose="02000503060000020004"/>
            </a:endParaRPr>
          </a:p>
        </p:txBody>
      </p:sp>
      <p:sp>
        <p:nvSpPr>
          <p:cNvPr id="4" name="TextBox 3">
            <a:extLst>
              <a:ext uri="{FF2B5EF4-FFF2-40B4-BE49-F238E27FC236}">
                <a16:creationId xmlns:a16="http://schemas.microsoft.com/office/drawing/2014/main" id="{631BB649-629F-2DEB-7BC4-7F5F9F2E30A4}"/>
              </a:ext>
            </a:extLst>
          </p:cNvPr>
          <p:cNvSpPr txBox="1"/>
          <p:nvPr/>
        </p:nvSpPr>
        <p:spPr>
          <a:xfrm>
            <a:off x="680224" y="1841062"/>
            <a:ext cx="10829693" cy="4955203"/>
          </a:xfrm>
          <a:prstGeom prst="rect">
            <a:avLst/>
          </a:prstGeom>
          <a:noFill/>
        </p:spPr>
        <p:txBody>
          <a:bodyPr wrap="square">
            <a:spAutoFit/>
          </a:bodyPr>
          <a:lstStyle/>
          <a:p>
            <a:r>
              <a:rPr lang="en-GB" sz="2000" dirty="0">
                <a:effectLst/>
                <a:latin typeface="Optima" panose="02000503060000020004" pitchFamily="2" charset="0"/>
                <a:ea typeface="Calibri" panose="020F0502020204030204" pitchFamily="34" charset="0"/>
              </a:rPr>
              <a:t>Culturally dependent – a very British story</a:t>
            </a:r>
          </a:p>
          <a:p>
            <a:endParaRPr lang="en-GB" sz="2000" dirty="0">
              <a:effectLst/>
              <a:latin typeface="Optima" panose="02000503060000020004" pitchFamily="2" charset="0"/>
              <a:ea typeface="Calibri" panose="020F0502020204030204" pitchFamily="34" charset="0"/>
            </a:endParaRPr>
          </a:p>
          <a:p>
            <a:r>
              <a:rPr lang="en-GB" sz="2000" dirty="0">
                <a:effectLst/>
                <a:latin typeface="Optima" panose="02000503060000020004" pitchFamily="2" charset="0"/>
                <a:ea typeface="Calibri" panose="020F0502020204030204" pitchFamily="34" charset="0"/>
              </a:rPr>
              <a:t>We found a deeply ingrained scepticism about the intentions of the media due to attacks on celebrities, phone hacking, and </a:t>
            </a:r>
            <a:r>
              <a:rPr lang="en-GB" sz="2000" i="1" dirty="0">
                <a:solidFill>
                  <a:srgbClr val="0E101A"/>
                </a:solidFill>
                <a:effectLst/>
                <a:latin typeface="Optima" panose="02000503060000020004" pitchFamily="2" charset="0"/>
                <a:ea typeface="Times New Roman" panose="02020603050405020304" pitchFamily="18" charset="0"/>
              </a:rPr>
              <a:t>The Sun's</a:t>
            </a:r>
            <a:r>
              <a:rPr lang="en-GB" sz="2000" dirty="0">
                <a:solidFill>
                  <a:srgbClr val="0E101A"/>
                </a:solidFill>
                <a:effectLst/>
                <a:latin typeface="Optima" panose="02000503060000020004" pitchFamily="2" charset="0"/>
                <a:ea typeface="Times New Roman" panose="02020603050405020304" pitchFamily="18" charset="0"/>
              </a:rPr>
              <a:t> unethical reporting of the 1989 Hillsborough stadium disaster. </a:t>
            </a:r>
          </a:p>
          <a:p>
            <a:endParaRPr lang="en-GB" sz="2000" dirty="0">
              <a:solidFill>
                <a:srgbClr val="0E101A"/>
              </a:solidFill>
              <a:latin typeface="Optima" panose="02000503060000020004" pitchFamily="2" charset="0"/>
              <a:ea typeface="Times New Roman" panose="02020603050405020304" pitchFamily="18" charset="0"/>
            </a:endParaRPr>
          </a:p>
          <a:p>
            <a:r>
              <a:rPr lang="en-GB" sz="2000" dirty="0">
                <a:effectLst/>
                <a:latin typeface="Optima" panose="02000503060000020004" pitchFamily="2" charset="0"/>
                <a:ea typeface="Calibri" panose="020F0502020204030204" pitchFamily="34" charset="0"/>
              </a:rPr>
              <a:t>	“</a:t>
            </a:r>
            <a:r>
              <a:rPr lang="en-GB" sz="2000" i="1" dirty="0">
                <a:effectLst/>
                <a:latin typeface="Optima" panose="02000503060000020004" pitchFamily="2" charset="0"/>
                <a:ea typeface="Calibri" panose="020F0502020204030204" pitchFamily="34" charset="0"/>
              </a:rPr>
              <a:t>where journalists have gone beyond, far and beyond, where they have reported things 	that are completely misinformed not information, misinformation and inaccuracy where they have turned people lives into proper hell.” </a:t>
            </a:r>
            <a:r>
              <a:rPr lang="en-GB" sz="2000" dirty="0">
                <a:effectLst/>
                <a:latin typeface="Optima" panose="02000503060000020004" pitchFamily="2" charset="0"/>
                <a:ea typeface="Calibri" panose="020F0502020204030204" pitchFamily="34" charset="0"/>
              </a:rPr>
              <a:t>(Group 6, Arjun Mx/M/48). </a:t>
            </a:r>
            <a:endParaRPr lang="en-GB" sz="2000" dirty="0">
              <a:solidFill>
                <a:srgbClr val="0E101A"/>
              </a:solidFill>
              <a:effectLst/>
              <a:latin typeface="Optima" panose="02000503060000020004" pitchFamily="2" charset="0"/>
              <a:ea typeface="Times New Roman" panose="02020603050405020304" pitchFamily="18" charset="0"/>
            </a:endParaRPr>
          </a:p>
          <a:p>
            <a:endParaRPr lang="en-GB" sz="2000" dirty="0">
              <a:solidFill>
                <a:srgbClr val="0E101A"/>
              </a:solidFill>
              <a:latin typeface="Optima" panose="02000503060000020004" pitchFamily="2" charset="0"/>
              <a:ea typeface="Calibri" panose="020F0502020204030204" pitchFamily="34" charset="0"/>
              <a:cs typeface="Arial" panose="020B0604020202020204" pitchFamily="34" charset="0"/>
            </a:endParaRPr>
          </a:p>
          <a:p>
            <a:r>
              <a:rPr lang="en-GB" sz="2000" dirty="0">
                <a:solidFill>
                  <a:srgbClr val="0E101A"/>
                </a:solidFill>
                <a:effectLst/>
                <a:latin typeface="Optima" panose="02000503060000020004" pitchFamily="2" charset="0"/>
                <a:ea typeface="Calibri" panose="020F0502020204030204" pitchFamily="34" charset="0"/>
                <a:cs typeface="Arial" panose="020B0604020202020204" pitchFamily="34" charset="0"/>
              </a:rPr>
              <a:t>Media scandals and meta discourses have a potentially irreversible impact.</a:t>
            </a:r>
          </a:p>
          <a:p>
            <a:endParaRPr lang="en-GB" sz="2000" dirty="0">
              <a:solidFill>
                <a:srgbClr val="0E101A"/>
              </a:solidFill>
              <a:effectLst/>
              <a:latin typeface="Optima" panose="02000503060000020004" pitchFamily="2" charset="0"/>
              <a:ea typeface="Calibri" panose="020F0502020204030204" pitchFamily="34" charset="0"/>
              <a:cs typeface="Arial" panose="020B0604020202020204" pitchFamily="34" charset="0"/>
            </a:endParaRPr>
          </a:p>
          <a:p>
            <a:r>
              <a:rPr lang="en-GB" sz="2000" i="1" dirty="0">
                <a:effectLst/>
                <a:latin typeface="Optima" panose="02000503060000020004" pitchFamily="2" charset="0"/>
                <a:ea typeface="Calibri" panose="020F0502020204030204" pitchFamily="34" charset="0"/>
                <a:cs typeface="Calibri" panose="020F0502020204030204" pitchFamily="34" charset="0"/>
              </a:rPr>
              <a:t>	“Journalists I think there’s a stigma unfortunately that’s attached to them now for me, I 	can’t imagine any way for that stigma to be dropped” </a:t>
            </a:r>
            <a:r>
              <a:rPr lang="en-GB" sz="2000" dirty="0">
                <a:effectLst/>
                <a:latin typeface="Optima" panose="02000503060000020004" pitchFamily="2" charset="0"/>
                <a:ea typeface="Calibri" panose="020F0502020204030204" pitchFamily="34" charset="0"/>
                <a:cs typeface="Calibri" panose="020F0502020204030204" pitchFamily="34" charset="0"/>
              </a:rPr>
              <a:t>(Group 5 Susan F/32)</a:t>
            </a:r>
            <a:endParaRPr lang="en-GB" sz="2000" dirty="0">
              <a:effectLst/>
              <a:latin typeface="Optima" panose="02000503060000020004" pitchFamily="2" charset="0"/>
              <a:ea typeface="Calibri" panose="020F050202020403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321473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B2321-4692-29AC-11D1-DDC5BDFE2C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0E819F-2A0F-0300-2161-6636BA7A23E7}"/>
              </a:ext>
            </a:extLst>
          </p:cNvPr>
          <p:cNvSpPr>
            <a:spLocks noGrp="1"/>
          </p:cNvSpPr>
          <p:nvPr>
            <p:ph type="title"/>
          </p:nvPr>
        </p:nvSpPr>
        <p:spPr>
          <a:xfrm>
            <a:off x="483677" y="339367"/>
            <a:ext cx="11101588" cy="1218976"/>
          </a:xfrm>
        </p:spPr>
        <p:txBody>
          <a:bodyPr>
            <a:normAutofit/>
          </a:bodyPr>
          <a:lstStyle/>
          <a:p>
            <a:r>
              <a:rPr lang="en-GB" dirty="0">
                <a:latin typeface="Optima" panose="02000503060000020004"/>
              </a:rPr>
              <a:t>FG Theme 3: the trust family</a:t>
            </a:r>
          </a:p>
        </p:txBody>
      </p:sp>
      <p:sp>
        <p:nvSpPr>
          <p:cNvPr id="4" name="TextBox 3">
            <a:extLst>
              <a:ext uri="{FF2B5EF4-FFF2-40B4-BE49-F238E27FC236}">
                <a16:creationId xmlns:a16="http://schemas.microsoft.com/office/drawing/2014/main" id="{FF43C36D-B153-04C2-B944-122B6742812C}"/>
              </a:ext>
            </a:extLst>
          </p:cNvPr>
          <p:cNvSpPr txBox="1"/>
          <p:nvPr/>
        </p:nvSpPr>
        <p:spPr>
          <a:xfrm>
            <a:off x="483677" y="1686987"/>
            <a:ext cx="10829693" cy="5150256"/>
          </a:xfrm>
          <a:prstGeom prst="rect">
            <a:avLst/>
          </a:prstGeom>
          <a:noFill/>
        </p:spPr>
        <p:txBody>
          <a:bodyPr wrap="square">
            <a:spAutoFit/>
          </a:bodyPr>
          <a:lstStyle/>
          <a:p>
            <a:pPr>
              <a:lnSpc>
                <a:spcPct val="107000"/>
              </a:lnSpc>
              <a:spcAft>
                <a:spcPts val="800"/>
              </a:spcAft>
            </a:pPr>
            <a:endParaRPr lang="en-GB" sz="1800" b="1" dirty="0">
              <a:effectLst/>
              <a:latin typeface="Optima" panose="02000503060000020004" pitchFamily="2" charset="0"/>
              <a:ea typeface="Aptos" panose="020B0004020202020204" pitchFamily="34" charset="0"/>
              <a:cs typeface="Aptos" panose="020B0004020202020204" pitchFamily="34" charset="0"/>
            </a:endParaRPr>
          </a:p>
          <a:p>
            <a:pPr>
              <a:lnSpc>
                <a:spcPct val="107000"/>
              </a:lnSpc>
              <a:spcAft>
                <a:spcPts val="800"/>
              </a:spcAft>
            </a:pPr>
            <a:r>
              <a:rPr lang="en-GB" sz="2400" dirty="0">
                <a:latin typeface="Optima" panose="02000503060000020004"/>
              </a:rPr>
              <a:t>Evidence of a distinction between trust, mistrust and distrust (Bunting </a:t>
            </a:r>
            <a:r>
              <a:rPr lang="en-GB" sz="2400" i="1" dirty="0">
                <a:latin typeface="Optima" panose="02000503060000020004"/>
              </a:rPr>
              <a:t>et al</a:t>
            </a:r>
            <a:r>
              <a:rPr lang="en-GB" sz="2400" dirty="0">
                <a:latin typeface="Optima" panose="02000503060000020004"/>
              </a:rPr>
              <a:t>, 2021)</a:t>
            </a:r>
          </a:p>
          <a:p>
            <a:pPr>
              <a:lnSpc>
                <a:spcPct val="107000"/>
              </a:lnSpc>
              <a:spcAft>
                <a:spcPts val="800"/>
              </a:spcAft>
            </a:pPr>
            <a:endParaRPr lang="en-GB" sz="2400" dirty="0">
              <a:latin typeface="Optima" panose="02000503060000020004"/>
            </a:endParaRPr>
          </a:p>
          <a:p>
            <a:pPr>
              <a:lnSpc>
                <a:spcPct val="107000"/>
              </a:lnSpc>
              <a:spcAft>
                <a:spcPts val="800"/>
              </a:spcAft>
            </a:pPr>
            <a:r>
              <a:rPr lang="en-GB" sz="2400" dirty="0">
                <a:latin typeface="Optima" panose="02000503060000020004"/>
              </a:rPr>
              <a:t>Citrin and Stoker’s definition: “mistrust reflects </a:t>
            </a:r>
            <a:r>
              <a:rPr lang="en-GB" sz="2400" u="sng" dirty="0">
                <a:latin typeface="Optima" panose="02000503060000020004"/>
              </a:rPr>
              <a:t>doubt or scepticism </a:t>
            </a:r>
            <a:r>
              <a:rPr lang="en-GB" sz="2400" dirty="0">
                <a:latin typeface="Optima" panose="02000503060000020004"/>
              </a:rPr>
              <a:t>about the trustworthiness of the other, while distrust reflects a </a:t>
            </a:r>
            <a:r>
              <a:rPr lang="en-GB" sz="2400" u="sng" dirty="0">
                <a:latin typeface="Optima" panose="02000503060000020004"/>
              </a:rPr>
              <a:t>settled belief </a:t>
            </a:r>
            <a:r>
              <a:rPr lang="en-GB" sz="2400" dirty="0">
                <a:latin typeface="Optima" panose="02000503060000020004"/>
              </a:rPr>
              <a:t>that the other is untrustworthy” (2018, p. 50). </a:t>
            </a:r>
          </a:p>
          <a:p>
            <a:pPr>
              <a:lnSpc>
                <a:spcPct val="107000"/>
              </a:lnSpc>
              <a:spcAft>
                <a:spcPts val="800"/>
              </a:spcAft>
            </a:pPr>
            <a:endParaRPr lang="en-GB" sz="2400" dirty="0">
              <a:latin typeface="Optima" panose="02000503060000020004"/>
            </a:endParaRPr>
          </a:p>
          <a:p>
            <a:pPr>
              <a:lnSpc>
                <a:spcPct val="107000"/>
              </a:lnSpc>
              <a:spcAft>
                <a:spcPts val="800"/>
              </a:spcAft>
            </a:pPr>
            <a:r>
              <a:rPr lang="en-GB" sz="2400" dirty="0">
                <a:latin typeface="Optima" panose="02000503060000020004"/>
              </a:rPr>
              <a:t>Subtle distinction: </a:t>
            </a:r>
          </a:p>
          <a:p>
            <a:pPr marL="285750" indent="-285750">
              <a:lnSpc>
                <a:spcPct val="107000"/>
              </a:lnSpc>
              <a:spcAft>
                <a:spcPts val="800"/>
              </a:spcAft>
              <a:buFont typeface="Arial" panose="020B0604020202020204" pitchFamily="34" charset="0"/>
              <a:buChar char="•"/>
            </a:pPr>
            <a:r>
              <a:rPr lang="en-GB" dirty="0"/>
              <a:t>Mistrust  - general sense of unease and wariness founded in intuition in relation to journalism and the news media overall. </a:t>
            </a:r>
          </a:p>
          <a:p>
            <a:pPr marL="285750" indent="-285750">
              <a:lnSpc>
                <a:spcPct val="107000"/>
              </a:lnSpc>
              <a:spcAft>
                <a:spcPts val="800"/>
              </a:spcAft>
              <a:buFont typeface="Arial" panose="020B0604020202020204" pitchFamily="34" charset="0"/>
              <a:buChar char="•"/>
            </a:pPr>
            <a:r>
              <a:rPr lang="en-GB" dirty="0"/>
              <a:t>Distrust - Stronger notion based on prior knowledge or experience.</a:t>
            </a:r>
            <a:endParaRPr lang="en-GB" sz="2400" dirty="0">
              <a:latin typeface="Optima" panose="02000503060000020004"/>
            </a:endParaRPr>
          </a:p>
          <a:p>
            <a:pPr>
              <a:lnSpc>
                <a:spcPct val="107000"/>
              </a:lnSpc>
              <a:spcAft>
                <a:spcPts val="800"/>
              </a:spcAft>
            </a:pPr>
            <a:r>
              <a:rPr lang="en-GB" dirty="0"/>
              <a:t> </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986919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483677" y="339367"/>
            <a:ext cx="11101588" cy="1218976"/>
          </a:xfrm>
        </p:spPr>
        <p:txBody>
          <a:bodyPr>
            <a:normAutofit fontScale="90000"/>
          </a:bodyPr>
          <a:lstStyle/>
          <a:p>
            <a:r>
              <a:rPr lang="en-GB" dirty="0">
                <a:latin typeface="Optima" panose="02000503060000020004"/>
              </a:rPr>
              <a:t>Conclusion: What can be done to bridge the trust gap? </a:t>
            </a:r>
            <a:br>
              <a:rPr lang="en-GB" dirty="0">
                <a:latin typeface="Optima" panose="02000503060000020004"/>
              </a:rPr>
            </a:br>
            <a:endParaRPr lang="en-GB" dirty="0">
              <a:latin typeface="Century Gothic" panose="020B0502020202020204" pitchFamily="34" charset="0"/>
            </a:endParaRPr>
          </a:p>
        </p:txBody>
      </p:sp>
      <p:sp>
        <p:nvSpPr>
          <p:cNvPr id="4" name="TextBox 3">
            <a:extLst>
              <a:ext uri="{FF2B5EF4-FFF2-40B4-BE49-F238E27FC236}">
                <a16:creationId xmlns:a16="http://schemas.microsoft.com/office/drawing/2014/main" id="{631BB649-629F-2DEB-7BC4-7F5F9F2E30A4}"/>
              </a:ext>
            </a:extLst>
          </p:cNvPr>
          <p:cNvSpPr txBox="1"/>
          <p:nvPr/>
        </p:nvSpPr>
        <p:spPr>
          <a:xfrm>
            <a:off x="483678" y="1464566"/>
            <a:ext cx="4075965" cy="4527393"/>
          </a:xfrm>
          <a:prstGeom prst="rect">
            <a:avLst/>
          </a:prstGeom>
          <a:noFill/>
          <a:ln w="22225">
            <a:solidFill>
              <a:schemeClr val="accent6">
                <a:lumMod val="75000"/>
              </a:schemeClr>
            </a:solidFill>
          </a:ln>
        </p:spPr>
        <p:txBody>
          <a:bodyPr wrap="square">
            <a:spAutoFit/>
          </a:bodyPr>
          <a:lstStyle/>
          <a:p>
            <a:pPr>
              <a:lnSpc>
                <a:spcPct val="107000"/>
              </a:lnSpc>
              <a:spcAft>
                <a:spcPts val="800"/>
              </a:spcAft>
            </a:pPr>
            <a:r>
              <a:rPr lang="en-GB" sz="2400" dirty="0"/>
              <a:t>No ‘silver bullet’ but trust in journalism linked to greater levels of </a:t>
            </a:r>
            <a:r>
              <a:rPr lang="en-GB" sz="2400" b="1" dirty="0"/>
              <a:t>news and ethical literacy</a:t>
            </a:r>
            <a:endParaRPr lang="en-GB" sz="2400" b="1" dirty="0">
              <a:latin typeface="Optima" panose="02000503060000020004" pitchFamily="2" charset="0"/>
              <a:ea typeface="Aptos" panose="020B0004020202020204" pitchFamily="34" charset="0"/>
              <a:cs typeface="Arial" panose="020B0604020202020204" pitchFamily="34" charset="0"/>
            </a:endParaRPr>
          </a:p>
          <a:p>
            <a:pPr>
              <a:lnSpc>
                <a:spcPct val="107000"/>
              </a:lnSpc>
              <a:spcAft>
                <a:spcPts val="800"/>
              </a:spcAft>
            </a:pPr>
            <a:r>
              <a:rPr lang="en-GB" sz="2400" dirty="0">
                <a:latin typeface="Optima" panose="02000503060000020004"/>
                <a:ea typeface="Aptos" panose="020B0004020202020204" pitchFamily="34" charset="0"/>
                <a:cs typeface="Arial"/>
              </a:rPr>
              <a:t>Regulators, news providers and journalists have a responsibility to provide audiences with tools for critically reflective judgements – need for greater </a:t>
            </a:r>
            <a:r>
              <a:rPr lang="en-GB" sz="2400" b="1" dirty="0">
                <a:latin typeface="Optima" panose="02000503060000020004"/>
                <a:ea typeface="Aptos" panose="020B0004020202020204" pitchFamily="34" charset="0"/>
                <a:cs typeface="Arial"/>
              </a:rPr>
              <a:t>visibility, transparency, and efficacy</a:t>
            </a:r>
            <a:endParaRPr lang="en-GB" sz="1800" b="1" dirty="0">
              <a:effectLst/>
              <a:latin typeface="Aptos" panose="020B0004020202020204" pitchFamily="34" charset="0"/>
              <a:ea typeface="Aptos" panose="020B00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2014E3E1-CA9C-A9B5-FB9D-743D672C6D2C}"/>
              </a:ext>
            </a:extLst>
          </p:cNvPr>
          <p:cNvSpPr txBox="1"/>
          <p:nvPr/>
        </p:nvSpPr>
        <p:spPr>
          <a:xfrm>
            <a:off x="5703408" y="948855"/>
            <a:ext cx="6263112" cy="5324856"/>
          </a:xfrm>
          <a:prstGeom prst="rect">
            <a:avLst/>
          </a:prstGeom>
          <a:noFill/>
          <a:ln w="28575">
            <a:solidFill>
              <a:schemeClr val="accent1"/>
            </a:solidFill>
          </a:ln>
        </p:spPr>
        <p:txBody>
          <a:bodyPr wrap="square">
            <a:spAutoFit/>
          </a:bodyPr>
          <a:lstStyle/>
          <a:p>
            <a:pPr>
              <a:lnSpc>
                <a:spcPct val="107000"/>
              </a:lnSpc>
              <a:spcAft>
                <a:spcPts val="800"/>
              </a:spcAft>
            </a:pPr>
            <a:r>
              <a:rPr lang="en-GB" sz="1800" b="1" dirty="0">
                <a:effectLst/>
                <a:latin typeface="Optima" panose="02000503060000020004"/>
                <a:ea typeface="Aptos" panose="020B0004020202020204" pitchFamily="34" charset="0"/>
                <a:cs typeface="Aptos" panose="020B0004020202020204" pitchFamily="34" charset="0"/>
              </a:rPr>
              <a:t>Regulators are invisible (and therefore perceived as ineffective):</a:t>
            </a:r>
            <a:r>
              <a:rPr lang="en-GB" i="1" dirty="0">
                <a:effectLst/>
                <a:latin typeface="Optima" panose="02000503060000020004"/>
                <a:ea typeface="Aptos" panose="020B0004020202020204" pitchFamily="34" charset="0"/>
                <a:cs typeface="Aptos" panose="020B0004020202020204" pitchFamily="34" charset="0"/>
              </a:rPr>
              <a:t>“At the moment the regulators seem to be invisible as far as the general public is concerned.” </a:t>
            </a:r>
            <a:r>
              <a:rPr lang="en-GB" dirty="0">
                <a:effectLst/>
                <a:latin typeface="Optima" panose="02000503060000020004"/>
                <a:ea typeface="Aptos" panose="020B0004020202020204" pitchFamily="34" charset="0"/>
                <a:cs typeface="Aptos" panose="020B0004020202020204" pitchFamily="34" charset="0"/>
              </a:rPr>
              <a:t>(Group 3 Mike HK/M/76). </a:t>
            </a:r>
            <a:endParaRPr lang="en-GB" dirty="0">
              <a:effectLst/>
              <a:latin typeface="Optima" panose="02000503060000020004"/>
              <a:ea typeface="Aptos" panose="020B0004020202020204" pitchFamily="34" charset="0"/>
              <a:cs typeface="Arial" panose="020B0604020202020204" pitchFamily="34" charset="0"/>
            </a:endParaRPr>
          </a:p>
          <a:p>
            <a:pPr>
              <a:lnSpc>
                <a:spcPct val="107000"/>
              </a:lnSpc>
              <a:spcAft>
                <a:spcPts val="800"/>
              </a:spcAft>
            </a:pPr>
            <a:r>
              <a:rPr lang="en-GB" sz="1800" b="1" dirty="0">
                <a:solidFill>
                  <a:srgbClr val="0E101A"/>
                </a:solidFill>
                <a:effectLst/>
                <a:latin typeface="Optima" panose="02000503060000020004"/>
                <a:ea typeface="Times New Roman" panose="02020603050405020304" pitchFamily="18" charset="0"/>
                <a:cs typeface="Aptos" panose="020B0004020202020204" pitchFamily="34" charset="0"/>
              </a:rPr>
              <a:t>Understanding of what regulation can and should do is very low: </a:t>
            </a:r>
            <a:r>
              <a:rPr lang="en-GB" i="1" dirty="0">
                <a:effectLst/>
                <a:latin typeface="Optima" panose="02000503060000020004"/>
                <a:ea typeface="Aptos" panose="020B0004020202020204" pitchFamily="34" charset="0"/>
                <a:cs typeface="Aptos" panose="020B0004020202020204" pitchFamily="34" charset="0"/>
              </a:rPr>
              <a:t>“I actually have no idea what the regulations are. To say that they’re regulated is one thing but what those regulations are, what standards they’re held to, I wouldn’t have a clue.” </a:t>
            </a:r>
            <a:r>
              <a:rPr lang="en-GB" dirty="0">
                <a:effectLst/>
                <a:latin typeface="Optima" panose="02000503060000020004"/>
                <a:ea typeface="Aptos" panose="020B0004020202020204" pitchFamily="34" charset="0"/>
                <a:cs typeface="Aptos" panose="020B0004020202020204" pitchFamily="34" charset="0"/>
              </a:rPr>
              <a:t>(Group 5 Jane F/31)</a:t>
            </a:r>
            <a:r>
              <a:rPr lang="en-GB" i="1" dirty="0">
                <a:effectLst/>
                <a:latin typeface="Optima" panose="02000503060000020004"/>
                <a:ea typeface="Aptos" panose="020B0004020202020204" pitchFamily="34" charset="0"/>
                <a:cs typeface="Aptos" panose="020B0004020202020204" pitchFamily="34" charset="0"/>
              </a:rPr>
              <a:t> </a:t>
            </a:r>
            <a:endParaRPr lang="en-GB" b="1" dirty="0">
              <a:latin typeface="Optima" panose="02000503060000020004"/>
              <a:ea typeface="Aptos" panose="020B0004020202020204" pitchFamily="34" charset="0"/>
              <a:cs typeface="Arial" panose="020B0604020202020204" pitchFamily="34" charset="0"/>
            </a:endParaRPr>
          </a:p>
          <a:p>
            <a:pPr>
              <a:lnSpc>
                <a:spcPct val="107000"/>
              </a:lnSpc>
              <a:spcAft>
                <a:spcPts val="800"/>
              </a:spcAft>
            </a:pPr>
            <a:r>
              <a:rPr lang="en-GB" sz="1800" b="1" dirty="0">
                <a:effectLst/>
                <a:latin typeface="Optima" panose="02000503060000020004"/>
                <a:ea typeface="Aptos" panose="020B0004020202020204" pitchFamily="34" charset="0"/>
                <a:cs typeface="Arial" panose="020B0604020202020204" pitchFamily="34" charset="0"/>
              </a:rPr>
              <a:t>Efficacy - Retractions and current regulation is unfair and disingenuous: </a:t>
            </a:r>
            <a:r>
              <a:rPr lang="en-GB" i="1" dirty="0">
                <a:effectLst/>
                <a:latin typeface="Optima" panose="02000503060000020004"/>
                <a:ea typeface="Aptos" panose="020B0004020202020204" pitchFamily="34" charset="0"/>
                <a:cs typeface="Aptos" panose="020B0004020202020204" pitchFamily="34" charset="0"/>
              </a:rPr>
              <a:t>“I mean a retraction is what happens nowadays.  But what if it was something that actually harms someone financially, or they lost their job or something else.  Then I think there’s also a call for a bit more than just a simple retraction.  Newspapers earn a lot of money.  What happens to the ordinary Joe out there who gets hard done by a particular case and he gets labelled a paedophile or he loses his job because of that?” </a:t>
            </a:r>
            <a:r>
              <a:rPr lang="en-GB" dirty="0">
                <a:effectLst/>
                <a:latin typeface="Optima" panose="02000503060000020004"/>
                <a:ea typeface="Aptos" panose="020B0004020202020204" pitchFamily="34" charset="0"/>
                <a:cs typeface="Aptos" panose="020B0004020202020204" pitchFamily="34" charset="0"/>
              </a:rPr>
              <a:t>(Group 1 Raj EM/M/60)</a:t>
            </a:r>
            <a:endParaRPr lang="en-GB" sz="18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313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F62B1-39E4-703E-B621-7D6ADD97053A}"/>
              </a:ext>
            </a:extLst>
          </p:cNvPr>
          <p:cNvSpPr>
            <a:spLocks noGrp="1"/>
          </p:cNvSpPr>
          <p:nvPr>
            <p:ph type="title"/>
          </p:nvPr>
        </p:nvSpPr>
        <p:spPr>
          <a:xfrm>
            <a:off x="526472" y="1109040"/>
            <a:ext cx="9163066" cy="5438382"/>
          </a:xfrm>
        </p:spPr>
        <p:txBody>
          <a:bodyPr vert="horz" lIns="91440" tIns="45720" rIns="91440" bIns="45720" rtlCol="0" anchor="t">
            <a:noAutofit/>
          </a:bodyPr>
          <a:lstStyle/>
          <a:p>
            <a:pPr>
              <a:spcAft>
                <a:spcPts val="600"/>
              </a:spcAft>
            </a:pPr>
            <a:br>
              <a:rPr lang="en-US" sz="1600" b="1" dirty="0">
                <a:latin typeface="Optima"/>
              </a:rPr>
            </a:br>
            <a:r>
              <a:rPr lang="en-US" sz="2000" b="1" dirty="0">
                <a:latin typeface="Optima"/>
              </a:rPr>
              <a:t>Engaging the public in regulating for ethical journalism </a:t>
            </a:r>
            <a:r>
              <a:rPr lang="en-GB" sz="2000" dirty="0">
                <a:latin typeface="Optima"/>
                <a:hlinkClick r:id="rId2"/>
              </a:rPr>
              <a:t>Project webpage </a:t>
            </a:r>
            <a:r>
              <a:rPr lang="en-US" sz="2000" dirty="0">
                <a:latin typeface="Optima"/>
              </a:rPr>
              <a:t> </a:t>
            </a:r>
            <a:br>
              <a:rPr lang="en-US" sz="1600" dirty="0">
                <a:latin typeface="Optima"/>
              </a:rPr>
            </a:br>
            <a:br>
              <a:rPr lang="en-US" sz="1600" dirty="0">
                <a:latin typeface="Optima" panose="02000503060000020004" pitchFamily="2" charset="0"/>
              </a:rPr>
            </a:br>
            <a:r>
              <a:rPr lang="en-GB" sz="1600" dirty="0">
                <a:latin typeface="Optima"/>
                <a:hlinkClick r:id="rId3"/>
              </a:rPr>
              <a:t>News Literacy Report. Part One: Survey results</a:t>
            </a:r>
            <a:br>
              <a:rPr lang="en-GB" sz="1600" dirty="0">
                <a:latin typeface="Optima"/>
                <a:hlinkClick r:id="rId3"/>
              </a:rPr>
            </a:br>
            <a:br>
              <a:rPr lang="en-GB" sz="1600" dirty="0">
                <a:latin typeface="Optima"/>
                <a:hlinkClick r:id="rId3"/>
              </a:rPr>
            </a:br>
            <a:r>
              <a:rPr lang="en-GB" sz="1600" dirty="0">
                <a:latin typeface="Optima"/>
                <a:hlinkClick r:id="rId3"/>
              </a:rPr>
              <a:t>Engaging the public in regulating for ethical journalism report. Part Two: Focus Groups</a:t>
            </a:r>
            <a:br>
              <a:rPr lang="en-US" sz="1600" dirty="0">
                <a:latin typeface="Optima" panose="02000503060000020004" pitchFamily="2" charset="0"/>
              </a:rPr>
            </a:br>
            <a:br>
              <a:rPr lang="en-US" sz="1600" b="1" dirty="0">
                <a:latin typeface="Optima" panose="02000503060000020004" pitchFamily="2" charset="0"/>
              </a:rPr>
            </a:br>
            <a:r>
              <a:rPr lang="en-US" sz="1600" dirty="0">
                <a:latin typeface="Optima"/>
              </a:rPr>
              <a:t>Firmstone, J (2024) </a:t>
            </a:r>
            <a:r>
              <a:rPr lang="en-US" sz="1600" dirty="0">
                <a:latin typeface="Optima"/>
                <a:hlinkClick r:id="rId4">
                  <a:extLst>
                    <a:ext uri="{A12FA001-AC4F-418D-AE19-62706E023703}">
                      <ahyp:hlinkClr xmlns:ahyp="http://schemas.microsoft.com/office/drawing/2018/hyperlinkcolor" val="tx"/>
                    </a:ext>
                  </a:extLst>
                </a:hlinkClick>
              </a:rPr>
              <a:t>The Shaping of News: A Framework for Analysis</a:t>
            </a:r>
            <a:r>
              <a:rPr lang="en-US" sz="1600" dirty="0">
                <a:latin typeface="Optima"/>
              </a:rPr>
              <a:t>  - Chapters on journalism ethics and news audiences.</a:t>
            </a:r>
            <a:br>
              <a:rPr lang="en-US" sz="1600" dirty="0">
                <a:latin typeface="Optima"/>
              </a:rPr>
            </a:br>
            <a:br>
              <a:rPr lang="en-US" sz="2000" dirty="0">
                <a:latin typeface="Optima"/>
              </a:rPr>
            </a:br>
            <a:r>
              <a:rPr lang="en-US" sz="2000" b="1" dirty="0">
                <a:latin typeface="Optima"/>
              </a:rPr>
              <a:t>Defining Freedom of the Press </a:t>
            </a:r>
            <a:r>
              <a:rPr lang="en-US" sz="2000" u="sng" dirty="0">
                <a:latin typeface="Optima"/>
                <a:hlinkClick r:id="rId5"/>
              </a:rPr>
              <a:t>Project website</a:t>
            </a:r>
            <a:br>
              <a:rPr lang="en-US" sz="1600" dirty="0">
                <a:latin typeface="Optima"/>
                <a:cs typeface="Calibri Light"/>
              </a:rPr>
            </a:br>
            <a:br>
              <a:rPr lang="en-US" sz="1600" dirty="0">
                <a:latin typeface="Optima" panose="02000503060000020004" pitchFamily="2" charset="0"/>
              </a:rPr>
            </a:br>
            <a:r>
              <a:rPr lang="en-US" sz="1600" dirty="0">
                <a:latin typeface="Optima"/>
              </a:rPr>
              <a:t>Firmstone, J, Steel, J., Conboy, M. et al. 2022. “Trust and ethics in local journalism: a distinctive orientation towards responsible journalism and ethical practices” in Lynch, J and Rice, C (eds), </a:t>
            </a:r>
            <a:r>
              <a:rPr lang="en-US" sz="1600" i="1" dirty="0">
                <a:latin typeface="Optima"/>
                <a:hlinkClick r:id="rId6"/>
              </a:rPr>
              <a:t>Responsible Journalism in Conflicted Societies: Trust and Public Service across New and Old Divides</a:t>
            </a:r>
            <a:r>
              <a:rPr lang="en-US" sz="1600" i="1" dirty="0">
                <a:latin typeface="Optima"/>
              </a:rPr>
              <a:t>, </a:t>
            </a:r>
            <a:r>
              <a:rPr lang="en-US" sz="1600" dirty="0">
                <a:latin typeface="Optima"/>
              </a:rPr>
              <a:t>Routledge.  </a:t>
            </a:r>
            <a:br>
              <a:rPr lang="en-US" sz="1600" i="1" dirty="0">
                <a:latin typeface="Optima" panose="02000503060000020004" pitchFamily="2" charset="0"/>
              </a:rPr>
            </a:br>
            <a:br>
              <a:rPr lang="en-US" sz="1600" dirty="0">
                <a:latin typeface="Optima" panose="02000503060000020004" pitchFamily="2" charset="0"/>
                <a:cs typeface="Calibri Light"/>
              </a:rPr>
            </a:br>
            <a:r>
              <a:rPr lang="en-US" sz="1600" dirty="0">
                <a:latin typeface="Optima"/>
              </a:rPr>
              <a:t>Fox, C, Saunders, J, Steel, J, Firmstone, J et al. 2023 </a:t>
            </a:r>
            <a:r>
              <a:rPr lang="en-US" sz="1600" dirty="0">
                <a:latin typeface="Optima"/>
                <a:hlinkClick r:id="rId7"/>
              </a:rPr>
              <a:t>What is the purpose of a code of ethics for the press?</a:t>
            </a:r>
            <a:r>
              <a:rPr lang="en-US" sz="1600" dirty="0">
                <a:latin typeface="Optima"/>
              </a:rPr>
              <a:t> Ethical Space: The International Journal of Communication Ethics, 20 (1). </a:t>
            </a:r>
            <a:br>
              <a:rPr lang="en-US" sz="1600" dirty="0">
                <a:latin typeface="Optima" panose="02000503060000020004" pitchFamily="2" charset="0"/>
              </a:rPr>
            </a:br>
            <a:br>
              <a:rPr lang="en-US" sz="1600" dirty="0">
                <a:latin typeface="Optima" panose="02000503060000020004" pitchFamily="2" charset="0"/>
              </a:rPr>
            </a:br>
            <a:r>
              <a:rPr lang="en-GB" sz="1600" dirty="0">
                <a:solidFill>
                  <a:srgbClr val="4A4A4A"/>
                </a:solidFill>
                <a:latin typeface="Optima"/>
              </a:rPr>
              <a:t>Steel J, Firmstone J, Conboy M, Fox C, Elliott-Harvey C, Mulderrig J, Saunders J, Wragg P. 2025. </a:t>
            </a:r>
            <a:r>
              <a:rPr lang="en-GB" sz="1600" dirty="0">
                <a:solidFill>
                  <a:srgbClr val="4A4A4A"/>
                </a:solidFill>
                <a:latin typeface="Optima"/>
                <a:hlinkClick r:id="rId8"/>
              </a:rPr>
              <a:t>Journalism and Ethical praxis: A Thematic analysis of journalism ethics across five European countries</a:t>
            </a:r>
            <a:r>
              <a:rPr lang="en-GB" sz="1600" dirty="0">
                <a:solidFill>
                  <a:srgbClr val="4A4A4A"/>
                </a:solidFill>
                <a:latin typeface="Optima"/>
              </a:rPr>
              <a:t>. </a:t>
            </a:r>
            <a:r>
              <a:rPr lang="en-GB" sz="1600" i="1" dirty="0">
                <a:solidFill>
                  <a:srgbClr val="4A4A4A"/>
                </a:solidFill>
                <a:latin typeface="Optima"/>
              </a:rPr>
              <a:t>Journalism Practice </a:t>
            </a:r>
            <a:endParaRPr lang="en-US" sz="1600" dirty="0">
              <a:latin typeface="Optima"/>
              <a:cs typeface="Calibri Light"/>
            </a:endParaRPr>
          </a:p>
        </p:txBody>
      </p:sp>
      <p:cxnSp>
        <p:nvCxnSpPr>
          <p:cNvPr id="34" name="Straight Connector 33">
            <a:extLst>
              <a:ext uri="{FF2B5EF4-FFF2-40B4-BE49-F238E27FC236}">
                <a16:creationId xmlns:a16="http://schemas.microsoft.com/office/drawing/2014/main" id="{192712F8-36FA-35DF-0CE8-4098D93322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4" name="Picture 13" descr="A book cover with a camera and hands&#10;&#10;Description automatically generated">
            <a:extLst>
              <a:ext uri="{FF2B5EF4-FFF2-40B4-BE49-F238E27FC236}">
                <a16:creationId xmlns:a16="http://schemas.microsoft.com/office/drawing/2014/main" id="{9A4B55ED-5AD4-FB00-01BC-155A39403AB3}"/>
              </a:ext>
            </a:extLst>
          </p:cNvPr>
          <p:cNvPicPr>
            <a:picLocks noChangeAspect="1"/>
          </p:cNvPicPr>
          <p:nvPr/>
        </p:nvPicPr>
        <p:blipFill>
          <a:blip r:embed="rId9"/>
          <a:stretch>
            <a:fillRect/>
          </a:stretch>
        </p:blipFill>
        <p:spPr>
          <a:xfrm>
            <a:off x="9976855" y="3731192"/>
            <a:ext cx="2123430" cy="2990283"/>
          </a:xfrm>
          <a:prstGeom prst="rect">
            <a:avLst/>
          </a:prstGeom>
        </p:spPr>
      </p:pic>
      <p:pic>
        <p:nvPicPr>
          <p:cNvPr id="16" name="Picture 15" descr="A book cover with arrows&#10;&#10;Description automatically generated">
            <a:extLst>
              <a:ext uri="{FF2B5EF4-FFF2-40B4-BE49-F238E27FC236}">
                <a16:creationId xmlns:a16="http://schemas.microsoft.com/office/drawing/2014/main" id="{9AEF800D-0814-598F-0605-A61BCA4C57E6}"/>
              </a:ext>
            </a:extLst>
          </p:cNvPr>
          <p:cNvPicPr>
            <a:picLocks noChangeAspect="1"/>
          </p:cNvPicPr>
          <p:nvPr/>
        </p:nvPicPr>
        <p:blipFill>
          <a:blip r:embed="rId10"/>
          <a:stretch>
            <a:fillRect/>
          </a:stretch>
        </p:blipFill>
        <p:spPr>
          <a:xfrm>
            <a:off x="9976854" y="267325"/>
            <a:ext cx="2123431" cy="3230216"/>
          </a:xfrm>
          <a:prstGeom prst="rect">
            <a:avLst/>
          </a:prstGeom>
        </p:spPr>
      </p:pic>
      <p:sp>
        <p:nvSpPr>
          <p:cNvPr id="4" name="TextBox 3">
            <a:extLst>
              <a:ext uri="{FF2B5EF4-FFF2-40B4-BE49-F238E27FC236}">
                <a16:creationId xmlns:a16="http://schemas.microsoft.com/office/drawing/2014/main" id="{5CB03F59-658C-5E9E-A4EC-B1807C9F1DE2}"/>
              </a:ext>
            </a:extLst>
          </p:cNvPr>
          <p:cNvSpPr txBox="1"/>
          <p:nvPr/>
        </p:nvSpPr>
        <p:spPr>
          <a:xfrm>
            <a:off x="361101" y="267325"/>
            <a:ext cx="9163065" cy="461665"/>
          </a:xfrm>
          <a:prstGeom prst="rect">
            <a:avLst/>
          </a:prstGeom>
          <a:noFill/>
        </p:spPr>
        <p:txBody>
          <a:bodyPr wrap="square" rtlCol="0">
            <a:spAutoFit/>
          </a:bodyPr>
          <a:lstStyle/>
          <a:p>
            <a:r>
              <a:rPr lang="en-GB" sz="2400" dirty="0">
                <a:latin typeface="Optima" panose="02000503060000020004"/>
              </a:rPr>
              <a:t>Thank you for listening! Further information:</a:t>
            </a:r>
          </a:p>
        </p:txBody>
      </p:sp>
    </p:spTree>
    <p:extLst>
      <p:ext uri="{BB962C8B-B14F-4D97-AF65-F5344CB8AC3E}">
        <p14:creationId xmlns:p14="http://schemas.microsoft.com/office/powerpoint/2010/main" val="2483818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C8697-4540-37AD-4143-59E9034A8EA7}"/>
              </a:ext>
            </a:extLst>
          </p:cNvPr>
          <p:cNvSpPr>
            <a:spLocks noGrp="1"/>
          </p:cNvSpPr>
          <p:nvPr>
            <p:ph type="title"/>
          </p:nvPr>
        </p:nvSpPr>
        <p:spPr/>
        <p:txBody>
          <a:bodyPr/>
          <a:lstStyle/>
          <a:p>
            <a:endParaRPr lang="en-GB" dirty="0"/>
          </a:p>
        </p:txBody>
      </p:sp>
      <p:sp>
        <p:nvSpPr>
          <p:cNvPr id="3" name="Footer Placeholder 2">
            <a:extLst>
              <a:ext uri="{FF2B5EF4-FFF2-40B4-BE49-F238E27FC236}">
                <a16:creationId xmlns:a16="http://schemas.microsoft.com/office/drawing/2014/main" id="{BB5EB71B-D924-EDFF-8088-F5F99241163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C1B604-51B6-C126-1871-F27BC4CFAF44}"/>
              </a:ext>
            </a:extLst>
          </p:cNvPr>
          <p:cNvSpPr>
            <a:spLocks noGrp="1"/>
          </p:cNvSpPr>
          <p:nvPr>
            <p:ph type="sldNum" sz="quarter" idx="12"/>
          </p:nvPr>
        </p:nvSpPr>
        <p:spPr/>
        <p:txBody>
          <a:bodyPr/>
          <a:lstStyle/>
          <a:p>
            <a:fld id="{3236F3CA-A82E-BA4E-BBD5-6B5EB469B278}" type="slidenum">
              <a:rPr lang="en-US" smtClean="0"/>
              <a:t>14</a:t>
            </a:fld>
            <a:endParaRPr lang="en-US"/>
          </a:p>
        </p:txBody>
      </p:sp>
      <p:graphicFrame>
        <p:nvGraphicFramePr>
          <p:cNvPr id="5" name="Table 4">
            <a:extLst>
              <a:ext uri="{FF2B5EF4-FFF2-40B4-BE49-F238E27FC236}">
                <a16:creationId xmlns:a16="http://schemas.microsoft.com/office/drawing/2014/main" id="{4D9EF8CC-3593-65F6-BF5E-96937688E38D}"/>
              </a:ext>
            </a:extLst>
          </p:cNvPr>
          <p:cNvGraphicFramePr>
            <a:graphicFrameLocks noGrp="1"/>
          </p:cNvGraphicFramePr>
          <p:nvPr>
            <p:extLst>
              <p:ext uri="{D42A27DB-BD31-4B8C-83A1-F6EECF244321}">
                <p14:modId xmlns:p14="http://schemas.microsoft.com/office/powerpoint/2010/main" val="1909907460"/>
              </p:ext>
            </p:extLst>
          </p:nvPr>
        </p:nvGraphicFramePr>
        <p:xfrm>
          <a:off x="693235" y="1452077"/>
          <a:ext cx="10515600" cy="3487731"/>
        </p:xfrm>
        <a:graphic>
          <a:graphicData uri="http://schemas.openxmlformats.org/drawingml/2006/table">
            <a:tbl>
              <a:tblPr firstRow="1" firstCol="1" bandRow="1">
                <a:tableStyleId>{5C22544A-7EE6-4342-B048-85BDC9FD1C3A}</a:tableStyleId>
              </a:tblPr>
              <a:tblGrid>
                <a:gridCol w="1610990">
                  <a:extLst>
                    <a:ext uri="{9D8B030D-6E8A-4147-A177-3AD203B41FA5}">
                      <a16:colId xmlns:a16="http://schemas.microsoft.com/office/drawing/2014/main" val="2950369345"/>
                    </a:ext>
                  </a:extLst>
                </a:gridCol>
                <a:gridCol w="1541587">
                  <a:extLst>
                    <a:ext uri="{9D8B030D-6E8A-4147-A177-3AD203B41FA5}">
                      <a16:colId xmlns:a16="http://schemas.microsoft.com/office/drawing/2014/main" val="1747967989"/>
                    </a:ext>
                  </a:extLst>
                </a:gridCol>
                <a:gridCol w="7363023">
                  <a:extLst>
                    <a:ext uri="{9D8B030D-6E8A-4147-A177-3AD203B41FA5}">
                      <a16:colId xmlns:a16="http://schemas.microsoft.com/office/drawing/2014/main" val="883424756"/>
                    </a:ext>
                  </a:extLst>
                </a:gridCol>
              </a:tblGrid>
              <a:tr h="309684">
                <a:tc>
                  <a:txBody>
                    <a:bodyPr/>
                    <a:lstStyle/>
                    <a:p>
                      <a:pPr>
                        <a:lnSpc>
                          <a:spcPct val="107000"/>
                        </a:lnSpc>
                        <a:spcAft>
                          <a:spcPts val="400"/>
                        </a:spcAft>
                      </a:pPr>
                      <a:r>
                        <a:rPr lang="en-GB" sz="1600">
                          <a:effectLst/>
                        </a:rPr>
                        <a:t>Focus Group Number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Number of participants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Attributes/abbreviation of group name in brackets</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123969013"/>
                  </a:ext>
                </a:extLst>
              </a:tr>
              <a:tr h="309684">
                <a:tc>
                  <a:txBody>
                    <a:bodyPr/>
                    <a:lstStyle/>
                    <a:p>
                      <a:pPr>
                        <a:lnSpc>
                          <a:spcPct val="107000"/>
                        </a:lnSpc>
                        <a:spcAft>
                          <a:spcPts val="400"/>
                        </a:spcAft>
                      </a:pPr>
                      <a:r>
                        <a:rPr lang="en-GB" sz="1600">
                          <a:effectLst/>
                        </a:rPr>
                        <a:t>FG1</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3</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Ethnic Minority background (EM), 1 female, 2 male, mixed survey responses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67159127"/>
                  </a:ext>
                </a:extLst>
              </a:tr>
              <a:tr h="518411">
                <a:tc>
                  <a:txBody>
                    <a:bodyPr/>
                    <a:lstStyle/>
                    <a:p>
                      <a:pPr>
                        <a:lnSpc>
                          <a:spcPct val="107000"/>
                        </a:lnSpc>
                        <a:spcAft>
                          <a:spcPts val="400"/>
                        </a:spcAft>
                      </a:pPr>
                      <a:r>
                        <a:rPr lang="en-GB" sz="1600">
                          <a:effectLst/>
                        </a:rPr>
                        <a:t>FG2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Mixed age &amp; gender (3 female, 4 male), limited knowledge of regulation (LK) and low importance attached to the need for them to understand regulation</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43450707"/>
                  </a:ext>
                </a:extLst>
              </a:tr>
              <a:tr h="309684">
                <a:tc>
                  <a:txBody>
                    <a:bodyPr/>
                    <a:lstStyle/>
                    <a:p>
                      <a:pPr>
                        <a:lnSpc>
                          <a:spcPct val="107000"/>
                        </a:lnSpc>
                        <a:spcAft>
                          <a:spcPts val="400"/>
                        </a:spcAft>
                      </a:pPr>
                      <a:r>
                        <a:rPr lang="en-GB" sz="1600">
                          <a:effectLst/>
                        </a:rPr>
                        <a:t>FG3</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Male, 40+, attach high value to public knowledge of regulation (HK)</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9653495"/>
                  </a:ext>
                </a:extLst>
              </a:tr>
              <a:tr h="309684">
                <a:tc>
                  <a:txBody>
                    <a:bodyPr/>
                    <a:lstStyle/>
                    <a:p>
                      <a:pPr>
                        <a:lnSpc>
                          <a:spcPct val="107000"/>
                        </a:lnSpc>
                        <a:spcAft>
                          <a:spcPts val="400"/>
                        </a:spcAft>
                      </a:pPr>
                      <a:r>
                        <a:rPr lang="en-GB" sz="1600">
                          <a:effectLst/>
                        </a:rPr>
                        <a:t>FG4</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2</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Male, 60+, in favour of public engagement in regulation (PE)</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67464485"/>
                  </a:ext>
                </a:extLst>
              </a:tr>
              <a:tr h="309684">
                <a:tc>
                  <a:txBody>
                    <a:bodyPr/>
                    <a:lstStyle/>
                    <a:p>
                      <a:pPr>
                        <a:lnSpc>
                          <a:spcPct val="107000"/>
                        </a:lnSpc>
                        <a:spcAft>
                          <a:spcPts val="400"/>
                        </a:spcAft>
                      </a:pPr>
                      <a:r>
                        <a:rPr lang="en-GB" sz="1600">
                          <a:effectLst/>
                        </a:rPr>
                        <a:t>FG5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5</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Female, aged 20-45, mixed survey responses (F)</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743041726"/>
                  </a:ext>
                </a:extLst>
              </a:tr>
              <a:tr h="309684">
                <a:tc>
                  <a:txBody>
                    <a:bodyPr/>
                    <a:lstStyle/>
                    <a:p>
                      <a:pPr>
                        <a:lnSpc>
                          <a:spcPct val="107000"/>
                        </a:lnSpc>
                        <a:spcAft>
                          <a:spcPts val="400"/>
                        </a:spcAft>
                      </a:pPr>
                      <a:r>
                        <a:rPr lang="en-GB" sz="1600">
                          <a:effectLst/>
                        </a:rPr>
                        <a:t>FG6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6</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Mixed gender &amp; ethnicity, aged 30+ (1 female, 5 male), mixed survey responses (Mx)</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9269353"/>
                  </a:ext>
                </a:extLst>
              </a:tr>
              <a:tr h="309684">
                <a:tc>
                  <a:txBody>
                    <a:bodyPr/>
                    <a:lstStyle/>
                    <a:p>
                      <a:pPr>
                        <a:lnSpc>
                          <a:spcPct val="107000"/>
                        </a:lnSpc>
                        <a:spcAft>
                          <a:spcPts val="400"/>
                        </a:spcAft>
                      </a:pPr>
                      <a:r>
                        <a:rPr lang="en-GB" sz="1600">
                          <a:effectLst/>
                        </a:rPr>
                        <a:t>FG7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7</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Low or no trust in the news media. Mixed age and gender (4 female, 3 male) (LT)</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92682510"/>
                  </a:ext>
                </a:extLst>
              </a:tr>
              <a:tr h="600993">
                <a:tc>
                  <a:txBody>
                    <a:bodyPr/>
                    <a:lstStyle/>
                    <a:p>
                      <a:pPr>
                        <a:lnSpc>
                          <a:spcPct val="107000"/>
                        </a:lnSpc>
                        <a:spcAft>
                          <a:spcPts val="400"/>
                        </a:spcAft>
                      </a:pPr>
                      <a:r>
                        <a:rPr lang="en-GB" sz="1600">
                          <a:effectLst/>
                        </a:rPr>
                        <a:t>FG8</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9</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400"/>
                        </a:spcAft>
                      </a:pPr>
                      <a:r>
                        <a:rPr lang="en-GB" sz="1600">
                          <a:effectLst/>
                        </a:rPr>
                        <a:t>Low or no trust in the news media. Aged 40+ and mixed gender (3 female, 6 male) (LT2)</a:t>
                      </a:r>
                    </a:p>
                    <a:p>
                      <a:pPr>
                        <a:lnSpc>
                          <a:spcPct val="107000"/>
                        </a:lnSpc>
                        <a:spcAft>
                          <a:spcPts val="400"/>
                        </a:spcAft>
                      </a:pPr>
                      <a:r>
                        <a:rPr lang="en-GB" sz="1600">
                          <a:effectLst/>
                        </a:rPr>
                        <a:t> </a:t>
                      </a:r>
                      <a:endParaRPr lang="en-GB"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48923803"/>
                  </a:ext>
                </a:extLst>
              </a:tr>
            </a:tbl>
          </a:graphicData>
        </a:graphic>
      </p:graphicFrame>
    </p:spTree>
    <p:extLst>
      <p:ext uri="{BB962C8B-B14F-4D97-AF65-F5344CB8AC3E}">
        <p14:creationId xmlns:p14="http://schemas.microsoft.com/office/powerpoint/2010/main" val="108765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369A7-E3D8-F25D-4A55-EDD541CF88E0}"/>
              </a:ext>
            </a:extLst>
          </p:cNvPr>
          <p:cNvSpPr>
            <a:spLocks noGrp="1"/>
          </p:cNvSpPr>
          <p:nvPr>
            <p:ph type="title"/>
          </p:nvPr>
        </p:nvSpPr>
        <p:spPr>
          <a:xfrm>
            <a:off x="838200" y="302490"/>
            <a:ext cx="10515600" cy="757093"/>
          </a:xfrm>
        </p:spPr>
        <p:txBody>
          <a:bodyPr/>
          <a:lstStyle/>
          <a:p>
            <a:r>
              <a:rPr lang="en-GB" dirty="0">
                <a:latin typeface="Optima" panose="02000503060000020004"/>
              </a:rPr>
              <a:t>Introduction</a:t>
            </a:r>
          </a:p>
        </p:txBody>
      </p:sp>
      <p:sp>
        <p:nvSpPr>
          <p:cNvPr id="3" name="Content Placeholder 2">
            <a:extLst>
              <a:ext uri="{FF2B5EF4-FFF2-40B4-BE49-F238E27FC236}">
                <a16:creationId xmlns:a16="http://schemas.microsoft.com/office/drawing/2014/main" id="{BEBA2DFD-5B4A-04B8-91F0-EBC83578B667}"/>
              </a:ext>
            </a:extLst>
          </p:cNvPr>
          <p:cNvSpPr>
            <a:spLocks noGrp="1"/>
          </p:cNvSpPr>
          <p:nvPr>
            <p:ph idx="1"/>
          </p:nvPr>
        </p:nvSpPr>
        <p:spPr>
          <a:xfrm>
            <a:off x="838200" y="1440873"/>
            <a:ext cx="10515600" cy="4736090"/>
          </a:xfrm>
        </p:spPr>
        <p:txBody>
          <a:bodyPr>
            <a:normAutofit/>
          </a:bodyPr>
          <a:lstStyle/>
          <a:p>
            <a:r>
              <a:rPr lang="en-GB" dirty="0">
                <a:latin typeface="Optima" panose="02000503060000020004" pitchFamily="2" charset="0"/>
              </a:rPr>
              <a:t>Emphasis on audience perceptions and understandings of journalism and its regulatory and ethical context</a:t>
            </a:r>
          </a:p>
          <a:p>
            <a:r>
              <a:rPr lang="en-GB" dirty="0">
                <a:latin typeface="Optima" panose="02000503060000020004" pitchFamily="2" charset="0"/>
              </a:rPr>
              <a:t>Declining trust in journalism, but quantitative/generic measurements are not enough</a:t>
            </a:r>
          </a:p>
          <a:p>
            <a:r>
              <a:rPr lang="en-GB" dirty="0">
                <a:latin typeface="Optima" panose="02000503060000020004" pitchFamily="2" charset="0"/>
              </a:rPr>
              <a:t>Qualitative research to “unpack” trust</a:t>
            </a:r>
          </a:p>
          <a:p>
            <a:r>
              <a:rPr lang="en-GB" dirty="0">
                <a:latin typeface="Optima" panose="02000503060000020004" pitchFamily="2" charset="0"/>
              </a:rPr>
              <a:t>Main finding: need to provide audiences with the information/transparency about ethics and standards in journalism to equip them to make critically informed judgements about the credibility and trustworthiness of the information they consume</a:t>
            </a:r>
          </a:p>
          <a:p>
            <a:endParaRPr lang="en-GB" dirty="0">
              <a:latin typeface="Optima" panose="02000503060000020004" pitchFamily="2" charset="0"/>
            </a:endParaRPr>
          </a:p>
          <a:p>
            <a:endParaRPr lang="en-GB" dirty="0">
              <a:latin typeface="Optima" panose="02000503060000020004" pitchFamily="2" charset="0"/>
            </a:endParaRPr>
          </a:p>
          <a:p>
            <a:endParaRPr lang="en-GB" dirty="0">
              <a:latin typeface="Optima" panose="02000503060000020004" pitchFamily="2" charset="0"/>
            </a:endParaRPr>
          </a:p>
          <a:p>
            <a:endParaRPr lang="en-GB" dirty="0"/>
          </a:p>
        </p:txBody>
      </p:sp>
      <p:sp>
        <p:nvSpPr>
          <p:cNvPr id="5" name="Slide Number Placeholder 4">
            <a:extLst>
              <a:ext uri="{FF2B5EF4-FFF2-40B4-BE49-F238E27FC236}">
                <a16:creationId xmlns:a16="http://schemas.microsoft.com/office/drawing/2014/main" id="{9A4BE657-771B-1A1B-816A-ABBBF338BB55}"/>
              </a:ext>
            </a:extLst>
          </p:cNvPr>
          <p:cNvSpPr>
            <a:spLocks noGrp="1"/>
          </p:cNvSpPr>
          <p:nvPr>
            <p:ph type="sldNum" sz="quarter" idx="12"/>
          </p:nvPr>
        </p:nvSpPr>
        <p:spPr/>
        <p:txBody>
          <a:bodyPr/>
          <a:lstStyle/>
          <a:p>
            <a:fld id="{3236F3CA-A82E-BA4E-BBD5-6B5EB469B278}" type="slidenum">
              <a:rPr lang="en-US" smtClean="0"/>
              <a:t>2</a:t>
            </a:fld>
            <a:endParaRPr lang="en-US"/>
          </a:p>
        </p:txBody>
      </p:sp>
    </p:spTree>
    <p:extLst>
      <p:ext uri="{BB962C8B-B14F-4D97-AF65-F5344CB8AC3E}">
        <p14:creationId xmlns:p14="http://schemas.microsoft.com/office/powerpoint/2010/main" val="636021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EE7B54-455A-822B-4C03-027DD9D62E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7316A2-95F0-8CE6-7682-AEB858E1A407}"/>
              </a:ext>
            </a:extLst>
          </p:cNvPr>
          <p:cNvSpPr>
            <a:spLocks noGrp="1"/>
          </p:cNvSpPr>
          <p:nvPr>
            <p:ph type="title"/>
          </p:nvPr>
        </p:nvSpPr>
        <p:spPr>
          <a:xfrm>
            <a:off x="643971" y="186965"/>
            <a:ext cx="10515600" cy="917985"/>
          </a:xfrm>
        </p:spPr>
        <p:txBody>
          <a:bodyPr/>
          <a:lstStyle/>
          <a:p>
            <a:r>
              <a:rPr lang="en-GB" dirty="0">
                <a:latin typeface="Optima" panose="02000503060000020004"/>
              </a:rPr>
              <a:t>Why audiences? </a:t>
            </a:r>
            <a:r>
              <a:rPr lang="en-GB" dirty="0">
                <a:latin typeface="Century Gothic" panose="020B0502020202020204" pitchFamily="34" charset="0"/>
              </a:rPr>
              <a:t>	</a:t>
            </a:r>
          </a:p>
        </p:txBody>
      </p:sp>
      <p:sp>
        <p:nvSpPr>
          <p:cNvPr id="3" name="Content Placeholder 2">
            <a:extLst>
              <a:ext uri="{FF2B5EF4-FFF2-40B4-BE49-F238E27FC236}">
                <a16:creationId xmlns:a16="http://schemas.microsoft.com/office/drawing/2014/main" id="{0F859DAF-1E35-DCAF-D7E2-36D717B6935E}"/>
              </a:ext>
            </a:extLst>
          </p:cNvPr>
          <p:cNvSpPr>
            <a:spLocks noGrp="1"/>
          </p:cNvSpPr>
          <p:nvPr>
            <p:ph idx="1"/>
          </p:nvPr>
        </p:nvSpPr>
        <p:spPr>
          <a:xfrm>
            <a:off x="365944" y="1283110"/>
            <a:ext cx="5535827" cy="5438365"/>
          </a:xfrm>
        </p:spPr>
        <p:txBody>
          <a:bodyPr>
            <a:normAutofit fontScale="62500" lnSpcReduction="20000"/>
          </a:bodyPr>
          <a:lstStyle/>
          <a:p>
            <a:pPr marL="0" indent="0">
              <a:lnSpc>
                <a:spcPct val="120000"/>
              </a:lnSpc>
              <a:buNone/>
            </a:pPr>
            <a:r>
              <a:rPr lang="en-GB" sz="3600" dirty="0">
                <a:latin typeface="Optima" panose="02000503060000020004" pitchFamily="2" charset="0"/>
              </a:rPr>
              <a:t>Previous project findings (</a:t>
            </a:r>
            <a:r>
              <a:rPr lang="en-GB" sz="3600" i="1" dirty="0">
                <a:latin typeface="Optima" panose="02000503060000020004" pitchFamily="2" charset="0"/>
              </a:rPr>
              <a:t>Defining Freedom of the Press</a:t>
            </a:r>
            <a:r>
              <a:rPr lang="en-GB" sz="3600" dirty="0">
                <a:latin typeface="Optima" panose="02000503060000020004" pitchFamily="2" charset="0"/>
              </a:rPr>
              <a:t>):</a:t>
            </a:r>
          </a:p>
          <a:p>
            <a:pPr>
              <a:lnSpc>
                <a:spcPct val="120000"/>
              </a:lnSpc>
            </a:pPr>
            <a:r>
              <a:rPr lang="en-GB" sz="3600" dirty="0">
                <a:latin typeface="Optima" panose="02000503060000020004" pitchFamily="2" charset="0"/>
              </a:rPr>
              <a:t>In some countries - greater levels of media literacy amongst the public contributed to journalists’ self awareness of their role (shame)</a:t>
            </a:r>
          </a:p>
          <a:p>
            <a:pPr>
              <a:lnSpc>
                <a:spcPct val="120000"/>
              </a:lnSpc>
            </a:pPr>
            <a:r>
              <a:rPr lang="en-GB" sz="3600" b="1" dirty="0">
                <a:latin typeface="Optima" panose="02000503060000020004" pitchFamily="2" charset="0"/>
              </a:rPr>
              <a:t>Visibility</a:t>
            </a:r>
            <a:r>
              <a:rPr lang="en-GB" sz="3600" dirty="0">
                <a:latin typeface="Optima" panose="02000503060000020004" pitchFamily="2" charset="0"/>
              </a:rPr>
              <a:t> as a driver for journalists’ self-discipline and adherence to codes of ethics</a:t>
            </a:r>
          </a:p>
          <a:p>
            <a:pPr>
              <a:lnSpc>
                <a:spcPct val="120000"/>
              </a:lnSpc>
            </a:pPr>
            <a:r>
              <a:rPr lang="en-US" sz="3600" dirty="0">
                <a:latin typeface="Optima" panose="02000503060000020004" pitchFamily="2" charset="0"/>
                <a:cs typeface="Calibri" panose="020F0502020204030204"/>
              </a:rPr>
              <a:t>“</a:t>
            </a:r>
            <a:r>
              <a:rPr lang="en-GB" sz="3600" dirty="0">
                <a:solidFill>
                  <a:srgbClr val="000000"/>
                </a:solidFill>
                <a:latin typeface="Optima" panose="02000503060000020004" pitchFamily="2" charset="0"/>
                <a:cs typeface="Arial" panose="020B0604020202020204" pitchFamily="34" charset="0"/>
              </a:rPr>
              <a:t>T</a:t>
            </a:r>
            <a:r>
              <a:rPr lang="en-GB" sz="3600" dirty="0">
                <a:solidFill>
                  <a:srgbClr val="000000"/>
                </a:solidFill>
                <a:latin typeface="Optima" panose="02000503060000020004" pitchFamily="2" charset="0"/>
                <a:ea typeface="Aptos" panose="020B0004020202020204" pitchFamily="34" charset="0"/>
                <a:cs typeface="Arial" panose="020B0604020202020204" pitchFamily="34" charset="0"/>
              </a:rPr>
              <a:t>rust in the press is </a:t>
            </a:r>
            <a:r>
              <a:rPr lang="en-GB" sz="3600" i="1" dirty="0">
                <a:solidFill>
                  <a:srgbClr val="000000"/>
                </a:solidFill>
                <a:latin typeface="Optima" panose="02000503060000020004" pitchFamily="2" charset="0"/>
                <a:ea typeface="Aptos" panose="020B0004020202020204" pitchFamily="34" charset="0"/>
                <a:cs typeface="Arial" panose="020B0604020202020204" pitchFamily="34" charset="0"/>
              </a:rPr>
              <a:t>partly garnered </a:t>
            </a:r>
            <a:r>
              <a:rPr lang="en-GB" sz="3600" dirty="0">
                <a:solidFill>
                  <a:srgbClr val="000000"/>
                </a:solidFill>
                <a:latin typeface="Optima" panose="02000503060000020004" pitchFamily="2" charset="0"/>
                <a:ea typeface="Aptos" panose="020B0004020202020204" pitchFamily="34" charset="0"/>
                <a:cs typeface="Arial" panose="020B0604020202020204" pitchFamily="34" charset="0"/>
              </a:rPr>
              <a:t>because of greater levels of awareness amongst the public of the broader media environment, including regulators roles and activities.” (</a:t>
            </a:r>
            <a:r>
              <a:rPr lang="en-GB" sz="3600" dirty="0">
                <a:solidFill>
                  <a:srgbClr val="000000"/>
                </a:solidFill>
                <a:latin typeface="Optima" panose="02000503060000020004" pitchFamily="2" charset="0"/>
                <a:ea typeface="Aptos" panose="020B0004020202020204" pitchFamily="34" charset="0"/>
                <a:cs typeface="Arial" panose="020B0604020202020204" pitchFamily="34" charset="0"/>
                <a:hlinkClick r:id="rId3"/>
              </a:rPr>
              <a:t>Steel, </a:t>
            </a:r>
            <a:r>
              <a:rPr lang="en-GB" sz="3600" i="1" dirty="0">
                <a:solidFill>
                  <a:srgbClr val="000000"/>
                </a:solidFill>
                <a:latin typeface="Optima" panose="02000503060000020004" pitchFamily="2" charset="0"/>
                <a:ea typeface="Aptos" panose="020B0004020202020204" pitchFamily="34" charset="0"/>
                <a:cs typeface="Arial" panose="020B0604020202020204" pitchFamily="34" charset="0"/>
                <a:hlinkClick r:id="rId3"/>
              </a:rPr>
              <a:t>et al </a:t>
            </a:r>
            <a:r>
              <a:rPr lang="en-GB" sz="3600" dirty="0">
                <a:solidFill>
                  <a:srgbClr val="000000"/>
                </a:solidFill>
                <a:latin typeface="Optima" panose="02000503060000020004" pitchFamily="2" charset="0"/>
                <a:ea typeface="Aptos" panose="020B0004020202020204" pitchFamily="34" charset="0"/>
                <a:cs typeface="Arial" panose="020B0604020202020204" pitchFamily="34" charset="0"/>
                <a:hlinkClick r:id="rId3"/>
              </a:rPr>
              <a:t>(2025</a:t>
            </a:r>
            <a:r>
              <a:rPr lang="en-GB" sz="3600" dirty="0">
                <a:solidFill>
                  <a:srgbClr val="000000"/>
                </a:solidFill>
                <a:latin typeface="Optima" panose="02000503060000020004" pitchFamily="2" charset="0"/>
                <a:ea typeface="Aptos" panose="020B0004020202020204" pitchFamily="34" charset="0"/>
                <a:cs typeface="Arial" panose="020B0604020202020204" pitchFamily="34" charset="0"/>
              </a:rPr>
              <a:t>)</a:t>
            </a:r>
            <a:endParaRPr lang="en-GB" sz="3600" dirty="0"/>
          </a:p>
        </p:txBody>
      </p:sp>
      <p:sp>
        <p:nvSpPr>
          <p:cNvPr id="4" name="Slide Number Placeholder 3">
            <a:extLst>
              <a:ext uri="{FF2B5EF4-FFF2-40B4-BE49-F238E27FC236}">
                <a16:creationId xmlns:a16="http://schemas.microsoft.com/office/drawing/2014/main" id="{CEE43AC4-9243-243D-ED41-59F32EA7DB0F}"/>
              </a:ext>
            </a:extLst>
          </p:cNvPr>
          <p:cNvSpPr>
            <a:spLocks noGrp="1"/>
          </p:cNvSpPr>
          <p:nvPr>
            <p:ph type="sldNum" sz="quarter" idx="12"/>
          </p:nvPr>
        </p:nvSpPr>
        <p:spPr/>
        <p:txBody>
          <a:bodyPr/>
          <a:lstStyle/>
          <a:p>
            <a:fld id="{E77A432F-FF7E-E549-B344-5B20FFE6BE69}" type="slidenum">
              <a:rPr lang="en-GB" smtClean="0"/>
              <a:t>3</a:t>
            </a:fld>
            <a:endParaRPr lang="en-GB"/>
          </a:p>
        </p:txBody>
      </p:sp>
      <p:pic>
        <p:nvPicPr>
          <p:cNvPr id="5" name="Picture 4">
            <a:extLst>
              <a:ext uri="{FF2B5EF4-FFF2-40B4-BE49-F238E27FC236}">
                <a16:creationId xmlns:a16="http://schemas.microsoft.com/office/drawing/2014/main" id="{937000E8-66EA-B4BB-8664-BF351494769D}"/>
              </a:ext>
            </a:extLst>
          </p:cNvPr>
          <p:cNvPicPr>
            <a:picLocks noChangeAspect="1"/>
          </p:cNvPicPr>
          <p:nvPr/>
        </p:nvPicPr>
        <p:blipFill>
          <a:blip r:embed="rId4"/>
          <a:stretch>
            <a:fillRect/>
          </a:stretch>
        </p:blipFill>
        <p:spPr>
          <a:xfrm>
            <a:off x="5901771" y="136525"/>
            <a:ext cx="6362134" cy="4769108"/>
          </a:xfrm>
          <a:prstGeom prst="rect">
            <a:avLst/>
          </a:prstGeom>
        </p:spPr>
      </p:pic>
      <p:sp>
        <p:nvSpPr>
          <p:cNvPr id="6" name="TextBox 5">
            <a:extLst>
              <a:ext uri="{FF2B5EF4-FFF2-40B4-BE49-F238E27FC236}">
                <a16:creationId xmlns:a16="http://schemas.microsoft.com/office/drawing/2014/main" id="{58117A1C-7BCF-875C-9C71-1E224178C774}"/>
              </a:ext>
            </a:extLst>
          </p:cNvPr>
          <p:cNvSpPr txBox="1"/>
          <p:nvPr/>
        </p:nvSpPr>
        <p:spPr>
          <a:xfrm>
            <a:off x="7623296" y="228812"/>
            <a:ext cx="5364296" cy="369332"/>
          </a:xfrm>
          <a:prstGeom prst="rect">
            <a:avLst/>
          </a:prstGeom>
          <a:noFill/>
        </p:spPr>
        <p:txBody>
          <a:bodyPr wrap="square" rtlCol="0">
            <a:spAutoFit/>
          </a:bodyPr>
          <a:lstStyle/>
          <a:p>
            <a:r>
              <a:rPr lang="en-GB" dirty="0">
                <a:latin typeface="Optima" panose="02000503060000020004"/>
              </a:rPr>
              <a:t>Source: Reuters Digital News report 2023</a:t>
            </a:r>
          </a:p>
        </p:txBody>
      </p:sp>
      <p:pic>
        <p:nvPicPr>
          <p:cNvPr id="7" name="Picture 6">
            <a:extLst>
              <a:ext uri="{FF2B5EF4-FFF2-40B4-BE49-F238E27FC236}">
                <a16:creationId xmlns:a16="http://schemas.microsoft.com/office/drawing/2014/main" id="{C74934D8-BB10-A690-BFCC-F523ABAA2659}"/>
              </a:ext>
            </a:extLst>
          </p:cNvPr>
          <p:cNvPicPr>
            <a:picLocks noChangeAspect="1"/>
          </p:cNvPicPr>
          <p:nvPr/>
        </p:nvPicPr>
        <p:blipFill>
          <a:blip r:embed="rId5"/>
          <a:stretch>
            <a:fillRect/>
          </a:stretch>
        </p:blipFill>
        <p:spPr>
          <a:xfrm>
            <a:off x="9205785" y="3236560"/>
            <a:ext cx="2756294" cy="3621440"/>
          </a:xfrm>
          <a:prstGeom prst="rect">
            <a:avLst/>
          </a:prstGeom>
        </p:spPr>
      </p:pic>
      <p:sp>
        <p:nvSpPr>
          <p:cNvPr id="8" name="Arrow: Right 7">
            <a:extLst>
              <a:ext uri="{FF2B5EF4-FFF2-40B4-BE49-F238E27FC236}">
                <a16:creationId xmlns:a16="http://schemas.microsoft.com/office/drawing/2014/main" id="{67C1846F-64FB-5DF8-0136-E26B1ADA4CB3}"/>
              </a:ext>
            </a:extLst>
          </p:cNvPr>
          <p:cNvSpPr/>
          <p:nvPr/>
        </p:nvSpPr>
        <p:spPr>
          <a:xfrm>
            <a:off x="5449824" y="5827776"/>
            <a:ext cx="3755960" cy="18288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1816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D347D-0868-568B-DFE4-2991859B93AC}"/>
              </a:ext>
            </a:extLst>
          </p:cNvPr>
          <p:cNvSpPr>
            <a:spLocks noGrp="1"/>
          </p:cNvSpPr>
          <p:nvPr>
            <p:ph type="title"/>
          </p:nvPr>
        </p:nvSpPr>
        <p:spPr>
          <a:xfrm>
            <a:off x="421035" y="-7832"/>
            <a:ext cx="10934824" cy="1495425"/>
          </a:xfrm>
        </p:spPr>
        <p:txBody>
          <a:bodyPr>
            <a:normAutofit/>
          </a:bodyPr>
          <a:lstStyle/>
          <a:p>
            <a:r>
              <a:rPr lang="en-US" dirty="0">
                <a:latin typeface="Optima" panose="02000503060000020004"/>
              </a:rPr>
              <a:t>Engaging the public in regulating for ethical journalism</a:t>
            </a:r>
          </a:p>
        </p:txBody>
      </p:sp>
      <p:sp>
        <p:nvSpPr>
          <p:cNvPr id="3" name="Content Placeholder 2">
            <a:extLst>
              <a:ext uri="{FF2B5EF4-FFF2-40B4-BE49-F238E27FC236}">
                <a16:creationId xmlns:a16="http://schemas.microsoft.com/office/drawing/2014/main" id="{55A0E86B-DCFF-698D-9E79-45DC5990A075}"/>
              </a:ext>
            </a:extLst>
          </p:cNvPr>
          <p:cNvSpPr>
            <a:spLocks noGrp="1"/>
          </p:cNvSpPr>
          <p:nvPr>
            <p:ph idx="1"/>
          </p:nvPr>
        </p:nvSpPr>
        <p:spPr>
          <a:xfrm>
            <a:off x="421035" y="1330838"/>
            <a:ext cx="9699150" cy="5527162"/>
          </a:xfrm>
        </p:spPr>
        <p:txBody>
          <a:bodyPr vert="horz" lIns="91440" tIns="45720" rIns="91440" bIns="45720" rtlCol="0">
            <a:noAutofit/>
          </a:bodyPr>
          <a:lstStyle/>
          <a:p>
            <a:pPr marL="0" indent="0">
              <a:buNone/>
            </a:pPr>
            <a:endParaRPr lang="en-US" sz="2000" b="1" dirty="0">
              <a:latin typeface="Optima" panose="02000503060000020004" pitchFamily="2" charset="0"/>
              <a:cs typeface="Calibri"/>
            </a:endParaRPr>
          </a:p>
          <a:p>
            <a:pPr marL="0" indent="0">
              <a:buNone/>
            </a:pPr>
            <a:r>
              <a:rPr lang="en-US" sz="2000" b="1" dirty="0">
                <a:latin typeface="Optima" panose="02000503060000020004" pitchFamily="2" charset="0"/>
                <a:cs typeface="Calibri"/>
              </a:rPr>
              <a:t>Part 1: Nationally representative survey (n=3044). </a:t>
            </a:r>
            <a:r>
              <a:rPr lang="en-US" sz="1800" dirty="0">
                <a:latin typeface="Optima" panose="02000503060000020004" pitchFamily="2" charset="0"/>
                <a:cs typeface="Calibri"/>
              </a:rPr>
              <a:t>42 questions, informed by literature review, March 22 </a:t>
            </a:r>
            <a:r>
              <a:rPr lang="en-GB" sz="1800" dirty="0">
                <a:effectLst/>
                <a:latin typeface="Optima" panose="02000503060000020004" pitchFamily="2" charset="0"/>
                <a:ea typeface="Calibri" panose="020F0502020204030204" pitchFamily="34" charset="0"/>
                <a:cs typeface="Times New Roman"/>
              </a:rPr>
              <a:t>(</a:t>
            </a:r>
            <a:r>
              <a:rPr lang="en-GB" sz="1800" dirty="0">
                <a:latin typeface="Optima" panose="02000503060000020004" pitchFamily="2" charset="0"/>
                <a:ea typeface="Calibri" panose="020F0502020204030204" pitchFamily="34" charset="0"/>
                <a:cs typeface="Times New Roman"/>
              </a:rPr>
              <a:t>inc. </a:t>
            </a:r>
            <a:r>
              <a:rPr lang="en-GB" sz="1800" dirty="0">
                <a:effectLst/>
                <a:latin typeface="Optima" panose="02000503060000020004" pitchFamily="2" charset="0"/>
                <a:ea typeface="Calibri" panose="020F0502020204030204" pitchFamily="34" charset="0"/>
                <a:cs typeface="Times New Roman"/>
              </a:rPr>
              <a:t>Ward, 2005, </a:t>
            </a:r>
            <a:r>
              <a:rPr lang="en-GB" sz="1800" b="0" i="0" dirty="0">
                <a:effectLst/>
                <a:latin typeface="Optima" panose="02000503060000020004" pitchFamily="2" charset="0"/>
                <a:cs typeface="Calibri"/>
              </a:rPr>
              <a:t>Coleman </a:t>
            </a:r>
            <a:r>
              <a:rPr lang="en-GB" sz="1800" b="0" i="1" dirty="0">
                <a:effectLst/>
                <a:latin typeface="Optima" panose="02000503060000020004" pitchFamily="2" charset="0"/>
                <a:cs typeface="Calibri"/>
              </a:rPr>
              <a:t>et al</a:t>
            </a:r>
            <a:r>
              <a:rPr lang="en-GB" sz="1800" b="0" i="0" dirty="0">
                <a:effectLst/>
                <a:latin typeface="Optima" panose="02000503060000020004" pitchFamily="2" charset="0"/>
                <a:cs typeface="Calibri"/>
              </a:rPr>
              <a:t>., 2012 , </a:t>
            </a:r>
            <a:r>
              <a:rPr lang="en-GB" sz="1800" dirty="0">
                <a:effectLst/>
                <a:latin typeface="Optima" panose="02000503060000020004" pitchFamily="2" charset="0"/>
                <a:ea typeface="Calibri" panose="020F0502020204030204" pitchFamily="34" charset="0"/>
                <a:cs typeface="Times New Roman"/>
              </a:rPr>
              <a:t>van der </a:t>
            </a:r>
            <a:r>
              <a:rPr lang="en-GB" sz="1800" dirty="0" err="1">
                <a:effectLst/>
                <a:latin typeface="Optima" panose="02000503060000020004" pitchFamily="2" charset="0"/>
                <a:ea typeface="Calibri" panose="020F0502020204030204" pitchFamily="34" charset="0"/>
                <a:cs typeface="Times New Roman"/>
              </a:rPr>
              <a:t>Wurff</a:t>
            </a:r>
            <a:r>
              <a:rPr lang="en-GB" sz="1800" dirty="0">
                <a:effectLst/>
                <a:latin typeface="Optima" panose="02000503060000020004" pitchFamily="2" charset="0"/>
                <a:ea typeface="Calibri" panose="020F0502020204030204" pitchFamily="34" charset="0"/>
                <a:cs typeface="Times New Roman"/>
              </a:rPr>
              <a:t> and Schoenbach, 2014; Coleman et al. 2016; </a:t>
            </a:r>
            <a:r>
              <a:rPr lang="en-GB" sz="1800" dirty="0" err="1">
                <a:effectLst/>
                <a:latin typeface="Optima" panose="02000503060000020004" pitchFamily="2" charset="0"/>
                <a:ea typeface="Calibri" panose="020F0502020204030204" pitchFamily="34" charset="0"/>
                <a:cs typeface="Times New Roman"/>
              </a:rPr>
              <a:t>Strömbäck</a:t>
            </a:r>
            <a:r>
              <a:rPr lang="en-GB" sz="1800" dirty="0">
                <a:effectLst/>
                <a:latin typeface="Optima" panose="02000503060000020004" pitchFamily="2" charset="0"/>
                <a:ea typeface="Calibri" panose="020F0502020204030204" pitchFamily="34" charset="0"/>
                <a:cs typeface="Times New Roman"/>
              </a:rPr>
              <a:t> et al., 2020; Ogbebor, 2021). </a:t>
            </a:r>
          </a:p>
          <a:p>
            <a:pPr marL="0" indent="0">
              <a:spcBef>
                <a:spcPts val="0"/>
              </a:spcBef>
              <a:spcAft>
                <a:spcPts val="600"/>
              </a:spcAft>
              <a:buNone/>
            </a:pPr>
            <a:r>
              <a:rPr lang="en-GB" sz="1800" dirty="0">
                <a:effectLst/>
                <a:latin typeface="Optima" panose="02000503060000020004" pitchFamily="2" charset="0"/>
                <a:ea typeface="Calibri" panose="020F0502020204030204" pitchFamily="34" charset="0"/>
                <a:cs typeface="Times New Roman"/>
              </a:rPr>
              <a:t>Themes:</a:t>
            </a:r>
            <a:endParaRPr lang="en-GB" sz="1800" dirty="0">
              <a:effectLst/>
              <a:latin typeface="Optima" panose="02000503060000020004" pitchFamily="2" charset="0"/>
              <a:ea typeface="Calibri" panose="020F0502020204030204" pitchFamily="34" charset="0"/>
              <a:cs typeface="Times New Roman" panose="02020603050405020304" pitchFamily="18" charset="0"/>
            </a:endParaRPr>
          </a:p>
          <a:p>
            <a:pPr marL="514350" indent="-514350">
              <a:spcBef>
                <a:spcPts val="0"/>
              </a:spcBef>
              <a:spcAft>
                <a:spcPts val="600"/>
              </a:spcAft>
              <a:buFont typeface="+mj-lt"/>
              <a:buAutoNum type="arabicPeriod"/>
            </a:pPr>
            <a:r>
              <a:rPr lang="en-GB" sz="1800" dirty="0">
                <a:latin typeface="Optima" panose="02000503060000020004" pitchFamily="2" charset="0"/>
                <a:ea typeface="Calibri" panose="020F0502020204030204" pitchFamily="34" charset="0"/>
                <a:cs typeface="Calibri" panose="020F0502020204030204" pitchFamily="34" charset="0"/>
              </a:rPr>
              <a:t>Media literacy &amp; public knowledge of how journalism works, </a:t>
            </a:r>
            <a:r>
              <a:rPr lang="en-US" sz="1800" dirty="0">
                <a:effectLst/>
                <a:latin typeface="Optima" panose="02000503060000020004" pitchFamily="2" charset="0"/>
                <a:ea typeface="Calibri" panose="020F0502020204030204" pitchFamily="34" charset="0"/>
                <a:cs typeface="Times New Roman" panose="02020603050405020304" pitchFamily="18" charset="0"/>
              </a:rPr>
              <a:t>understandings of the value, role and function of journalism in society</a:t>
            </a:r>
          </a:p>
          <a:p>
            <a:pPr marL="514350" indent="-514350">
              <a:spcBef>
                <a:spcPts val="0"/>
              </a:spcBef>
              <a:spcAft>
                <a:spcPts val="600"/>
              </a:spcAft>
              <a:buFont typeface="+mj-lt"/>
              <a:buAutoNum type="arabicPeriod"/>
            </a:pPr>
            <a:r>
              <a:rPr lang="en-GB" sz="1800" dirty="0">
                <a:latin typeface="Optima" panose="02000503060000020004" pitchFamily="2" charset="0"/>
                <a:ea typeface="Calibri" panose="020F0502020204030204" pitchFamily="34" charset="0"/>
                <a:cs typeface="Calibri" panose="020F0502020204030204" pitchFamily="34" charset="0"/>
              </a:rPr>
              <a:t>Understanding of how the news media is regulated </a:t>
            </a:r>
            <a:endParaRPr lang="en-GB" sz="1800" dirty="0">
              <a:latin typeface="Optima" panose="02000503060000020004" pitchFamily="2" charset="0"/>
              <a:ea typeface="Calibri" panose="020F0502020204030204" pitchFamily="34" charset="0"/>
              <a:cs typeface="Times New Roman" panose="02020603050405020304" pitchFamily="18" charset="0"/>
            </a:endParaRPr>
          </a:p>
          <a:p>
            <a:pPr marL="514350" indent="-514350">
              <a:spcBef>
                <a:spcPts val="0"/>
              </a:spcBef>
              <a:spcAft>
                <a:spcPts val="600"/>
              </a:spcAft>
              <a:buFont typeface="+mj-lt"/>
              <a:buAutoNum type="arabicPeriod"/>
            </a:pPr>
            <a:r>
              <a:rPr lang="en-GB" sz="1800" dirty="0">
                <a:latin typeface="Optima" panose="02000503060000020004" pitchFamily="2" charset="0"/>
                <a:ea typeface="Calibri" panose="020F0502020204030204" pitchFamily="34" charset="0"/>
                <a:cs typeface="Calibri" panose="020F0502020204030204" pitchFamily="34" charset="0"/>
              </a:rPr>
              <a:t>Understanding of regulatory codes &amp; the normative principles underlying codes</a:t>
            </a:r>
            <a:endParaRPr lang="en-GB" sz="1800" dirty="0">
              <a:latin typeface="Optima" panose="02000503060000020004" pitchFamily="2" charset="0"/>
              <a:ea typeface="Calibri" panose="020F0502020204030204" pitchFamily="34" charset="0"/>
              <a:cs typeface="Times New Roman" panose="02020603050405020304" pitchFamily="18" charset="0"/>
            </a:endParaRPr>
          </a:p>
          <a:p>
            <a:pPr marL="514350" indent="-514350">
              <a:spcBef>
                <a:spcPts val="0"/>
              </a:spcBef>
              <a:spcAft>
                <a:spcPts val="600"/>
              </a:spcAft>
              <a:buFont typeface="+mj-lt"/>
              <a:buAutoNum type="arabicPeriod"/>
            </a:pPr>
            <a:r>
              <a:rPr lang="en-GB" sz="1800" dirty="0">
                <a:latin typeface="Optima" panose="02000503060000020004" pitchFamily="2" charset="0"/>
                <a:ea typeface="Times New Roman" panose="02020603050405020304" pitchFamily="18" charset="0"/>
              </a:rPr>
              <a:t>Suggestions of ways of improving the press/trust</a:t>
            </a:r>
          </a:p>
          <a:p>
            <a:pPr marL="514350" indent="-514350">
              <a:spcBef>
                <a:spcPts val="0"/>
              </a:spcBef>
              <a:spcAft>
                <a:spcPts val="600"/>
              </a:spcAft>
              <a:buFont typeface="+mj-lt"/>
              <a:buAutoNum type="arabicPeriod"/>
            </a:pPr>
            <a:endParaRPr lang="en-GB" sz="1800" dirty="0">
              <a:latin typeface="Optima" panose="02000503060000020004" pitchFamily="2" charset="0"/>
              <a:ea typeface="Times New Roman" panose="02020603050405020304" pitchFamily="18" charset="0"/>
            </a:endParaRPr>
          </a:p>
          <a:p>
            <a:pPr marL="0" indent="0">
              <a:spcAft>
                <a:spcPts val="600"/>
              </a:spcAft>
              <a:buNone/>
            </a:pPr>
            <a:r>
              <a:rPr lang="en-GB" sz="2000" b="1" dirty="0">
                <a:latin typeface="Optima" panose="02000503060000020004" pitchFamily="2" charset="0"/>
                <a:ea typeface="Times New Roman" panose="02020603050405020304" pitchFamily="18" charset="0"/>
              </a:rPr>
              <a:t>Part 2: </a:t>
            </a:r>
            <a:r>
              <a:rPr lang="en-US" sz="2000" b="1" dirty="0">
                <a:latin typeface="Optima" panose="02000503060000020004" pitchFamily="2" charset="0"/>
              </a:rPr>
              <a:t>8 online focus groups. Total participants 44 summer 2022 &amp; 23</a:t>
            </a:r>
          </a:p>
          <a:p>
            <a:pPr>
              <a:spcAft>
                <a:spcPts val="600"/>
              </a:spcAft>
            </a:pPr>
            <a:r>
              <a:rPr lang="en-US" sz="1800" dirty="0">
                <a:latin typeface="Optima" panose="02000503060000020004" pitchFamily="2" charset="0"/>
              </a:rPr>
              <a:t>Recruitment - diversity of groups recruited via survey: gender, age, ethnicity, knowledge and perceptions about regulation of the journalism and the media</a:t>
            </a:r>
          </a:p>
          <a:p>
            <a:pPr>
              <a:spcAft>
                <a:spcPts val="600"/>
              </a:spcAft>
            </a:pPr>
            <a:r>
              <a:rPr lang="en-US" sz="1800" dirty="0">
                <a:latin typeface="Optima" panose="02000503060000020004" pitchFamily="2" charset="0"/>
              </a:rPr>
              <a:t>FG questions explored emergent themes from survey. Recorded and transcribed, </a:t>
            </a:r>
            <a:r>
              <a:rPr lang="en-US" sz="1800" dirty="0" err="1">
                <a:latin typeface="Optima" panose="02000503060000020004" pitchFamily="2" charset="0"/>
              </a:rPr>
              <a:t>analysed</a:t>
            </a:r>
            <a:r>
              <a:rPr lang="en-US" sz="1800" dirty="0">
                <a:latin typeface="Optima" panose="02000503060000020004" pitchFamily="2" charset="0"/>
              </a:rPr>
              <a:t> thematically</a:t>
            </a:r>
          </a:p>
          <a:p>
            <a:pPr marL="0" indent="0">
              <a:spcBef>
                <a:spcPts val="0"/>
              </a:spcBef>
              <a:spcAft>
                <a:spcPts val="600"/>
              </a:spcAft>
              <a:buNone/>
            </a:pPr>
            <a:endParaRPr lang="en-GB" sz="1800" dirty="0">
              <a:latin typeface="Optima" panose="02000503060000020004" pitchFamily="2" charset="0"/>
              <a:ea typeface="Times New Roman" panose="02020603050405020304" pitchFamily="18" charset="0"/>
            </a:endParaRPr>
          </a:p>
        </p:txBody>
      </p:sp>
      <p:pic>
        <p:nvPicPr>
          <p:cNvPr id="6" name="Picture 5">
            <a:extLst>
              <a:ext uri="{FF2B5EF4-FFF2-40B4-BE49-F238E27FC236}">
                <a16:creationId xmlns:a16="http://schemas.microsoft.com/office/drawing/2014/main" id="{32DFF9F8-14D9-1C95-EA9E-9A1D31B70E60}"/>
              </a:ext>
            </a:extLst>
          </p:cNvPr>
          <p:cNvPicPr>
            <a:picLocks noChangeAspect="1"/>
          </p:cNvPicPr>
          <p:nvPr/>
        </p:nvPicPr>
        <p:blipFill>
          <a:blip r:embed="rId3"/>
          <a:srcRect t="2815" r="3" b="3"/>
          <a:stretch/>
        </p:blipFill>
        <p:spPr>
          <a:xfrm>
            <a:off x="10196196" y="1025826"/>
            <a:ext cx="1916046" cy="2631961"/>
          </a:xfrm>
          <a:prstGeom prst="rect">
            <a:avLst/>
          </a:prstGeom>
          <a:effectLst/>
        </p:spPr>
      </p:pic>
      <p:pic>
        <p:nvPicPr>
          <p:cNvPr id="4" name="Picture 3">
            <a:extLst>
              <a:ext uri="{FF2B5EF4-FFF2-40B4-BE49-F238E27FC236}">
                <a16:creationId xmlns:a16="http://schemas.microsoft.com/office/drawing/2014/main" id="{2DA2018D-A77A-337E-86AD-D35F6C3D809B}"/>
              </a:ext>
            </a:extLst>
          </p:cNvPr>
          <p:cNvPicPr>
            <a:picLocks noChangeAspect="1"/>
          </p:cNvPicPr>
          <p:nvPr/>
        </p:nvPicPr>
        <p:blipFill>
          <a:blip r:embed="rId4"/>
          <a:stretch>
            <a:fillRect/>
          </a:stretch>
        </p:blipFill>
        <p:spPr>
          <a:xfrm>
            <a:off x="10040426" y="4229679"/>
            <a:ext cx="1916046" cy="2628321"/>
          </a:xfrm>
          <a:prstGeom prst="rect">
            <a:avLst/>
          </a:prstGeom>
        </p:spPr>
      </p:pic>
    </p:spTree>
    <p:extLst>
      <p:ext uri="{BB962C8B-B14F-4D97-AF65-F5344CB8AC3E}">
        <p14:creationId xmlns:p14="http://schemas.microsoft.com/office/powerpoint/2010/main" val="2826620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F7DC6-7551-8F28-D1B5-A517B956E65C}"/>
              </a:ext>
            </a:extLst>
          </p:cNvPr>
          <p:cNvSpPr>
            <a:spLocks noGrp="1"/>
          </p:cNvSpPr>
          <p:nvPr>
            <p:ph type="title"/>
          </p:nvPr>
        </p:nvSpPr>
        <p:spPr/>
        <p:txBody>
          <a:bodyPr/>
          <a:lstStyle/>
          <a:p>
            <a:r>
              <a:rPr lang="en-GB" dirty="0">
                <a:latin typeface="Optima" panose="02000503060000020004"/>
                <a:cs typeface="Calibri Light"/>
              </a:rPr>
              <a:t>Connecting expectations, evaluations &amp; experiences</a:t>
            </a:r>
            <a:endParaRPr lang="en-US" dirty="0">
              <a:latin typeface="Optima" panose="02000503060000020004"/>
            </a:endParaRPr>
          </a:p>
        </p:txBody>
      </p:sp>
      <p:sp>
        <p:nvSpPr>
          <p:cNvPr id="3" name="Footer Placeholder 2">
            <a:extLst>
              <a:ext uri="{FF2B5EF4-FFF2-40B4-BE49-F238E27FC236}">
                <a16:creationId xmlns:a16="http://schemas.microsoft.com/office/drawing/2014/main" id="{9F739AA7-7DCE-747D-A3DF-538D7A204609}"/>
              </a:ext>
            </a:extLst>
          </p:cNvPr>
          <p:cNvSpPr>
            <a:spLocks noGrp="1"/>
          </p:cNvSpPr>
          <p:nvPr>
            <p:ph type="ftr" sz="quarter" idx="11"/>
          </p:nvPr>
        </p:nvSpPr>
        <p:spPr/>
        <p:txBody>
          <a:bodyPr/>
          <a:lstStyle/>
          <a:p>
            <a:endParaRPr lang="en-US"/>
          </a:p>
        </p:txBody>
      </p:sp>
      <p:sp>
        <p:nvSpPr>
          <p:cNvPr id="5" name="TextBox 4">
            <a:extLst>
              <a:ext uri="{FF2B5EF4-FFF2-40B4-BE49-F238E27FC236}">
                <a16:creationId xmlns:a16="http://schemas.microsoft.com/office/drawing/2014/main" id="{CD5BBB77-4B42-E418-DA21-1E5712A0F5E4}"/>
              </a:ext>
            </a:extLst>
          </p:cNvPr>
          <p:cNvSpPr txBox="1"/>
          <p:nvPr/>
        </p:nvSpPr>
        <p:spPr>
          <a:xfrm>
            <a:off x="968814" y="1821812"/>
            <a:ext cx="11338516"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Optima" panose="02000503060000020004"/>
              </a:rPr>
              <a:t>#1 Unpacking trust – comparing expectations with evaluations = a gap​</a:t>
            </a:r>
            <a:endParaRPr lang="en-GB" sz="2400" dirty="0">
              <a:latin typeface="Optima" panose="02000503060000020004"/>
            </a:endParaRPr>
          </a:p>
          <a:p>
            <a:endParaRPr lang="en-GB" sz="2400" dirty="0">
              <a:solidFill>
                <a:srgbClr val="333333"/>
              </a:solidFill>
              <a:latin typeface="Optima" panose="02000503060000020004"/>
              <a:cs typeface="Segoe UI"/>
            </a:endParaRPr>
          </a:p>
          <a:p>
            <a:pPr marL="342900" indent="-342900">
              <a:buFont typeface="Arial" panose="020B0604020202020204" pitchFamily="34" charset="0"/>
              <a:buChar char="•"/>
            </a:pPr>
            <a:r>
              <a:rPr lang="en-GB" sz="2400" dirty="0">
                <a:solidFill>
                  <a:srgbClr val="333333"/>
                </a:solidFill>
                <a:latin typeface="Optima" panose="02000503060000020004"/>
                <a:cs typeface="Segoe UI"/>
              </a:rPr>
              <a:t>Constructivist approach (Coleman </a:t>
            </a:r>
            <a:r>
              <a:rPr lang="en-GB" sz="2400" i="1" dirty="0">
                <a:solidFill>
                  <a:srgbClr val="333333"/>
                </a:solidFill>
                <a:latin typeface="Optima" panose="02000503060000020004"/>
                <a:cs typeface="Segoe UI"/>
              </a:rPr>
              <a:t>et al</a:t>
            </a:r>
            <a:r>
              <a:rPr lang="en-GB" sz="2400" dirty="0">
                <a:solidFill>
                  <a:srgbClr val="333333"/>
                </a:solidFill>
                <a:latin typeface="Optima" panose="02000503060000020004"/>
                <a:cs typeface="Segoe UI"/>
              </a:rPr>
              <a:t>., 2012, Fawzi and Mothes, 2020)</a:t>
            </a:r>
            <a:r>
              <a:rPr lang="en-GB" sz="2400" dirty="0">
                <a:latin typeface="Optima" panose="02000503060000020004"/>
                <a:cs typeface="Segoe UI"/>
              </a:rPr>
              <a:t> ​</a:t>
            </a:r>
            <a:endParaRPr lang="en-US" sz="2400" dirty="0">
              <a:latin typeface="Optima" panose="02000503060000020004"/>
              <a:cs typeface="Calibri"/>
            </a:endParaRPr>
          </a:p>
          <a:p>
            <a:pPr marL="342900" indent="-342900">
              <a:buFont typeface="Arial" panose="020B0604020202020204" pitchFamily="34" charset="0"/>
              <a:buChar char="•"/>
            </a:pPr>
            <a:r>
              <a:rPr lang="en-GB" sz="2400" dirty="0">
                <a:latin typeface="Optima" panose="02000503060000020004"/>
                <a:cs typeface="Segoe UI"/>
              </a:rPr>
              <a:t>​Survey tool: Measured </a:t>
            </a:r>
            <a:r>
              <a:rPr lang="en-GB" sz="2400" b="1" dirty="0">
                <a:latin typeface="Optima" panose="02000503060000020004"/>
                <a:cs typeface="Segoe UI"/>
              </a:rPr>
              <a:t>expectations</a:t>
            </a:r>
            <a:r>
              <a:rPr lang="en-GB" sz="2400" dirty="0">
                <a:latin typeface="Optima" panose="02000503060000020004"/>
                <a:cs typeface="Segoe UI"/>
              </a:rPr>
              <a:t> based on the </a:t>
            </a:r>
            <a:r>
              <a:rPr lang="en-GB" sz="2400" b="1" dirty="0">
                <a:latin typeface="Optima" panose="02000503060000020004"/>
                <a:cs typeface="Segoe UI"/>
              </a:rPr>
              <a:t>importance</a:t>
            </a:r>
            <a:r>
              <a:rPr lang="en-GB" sz="2400" dirty="0">
                <a:latin typeface="Optima" panose="02000503060000020004"/>
                <a:cs typeface="Segoe UI"/>
              </a:rPr>
              <a:t> of 15 normative </a:t>
            </a:r>
            <a:r>
              <a:rPr lang="en-GB" sz="2400" b="1" dirty="0">
                <a:latin typeface="Optima" panose="02000503060000020004"/>
                <a:cs typeface="Segoe UI"/>
              </a:rPr>
              <a:t>roles</a:t>
            </a:r>
            <a:r>
              <a:rPr lang="en-GB" sz="2400" dirty="0">
                <a:latin typeface="Optima" panose="02000503060000020004"/>
                <a:cs typeface="Segoe UI"/>
              </a:rPr>
              <a:t>  (Weaver, 2007, </a:t>
            </a:r>
            <a:r>
              <a:rPr lang="en-GB" sz="2400" dirty="0" err="1">
                <a:latin typeface="Optima" panose="02000503060000020004"/>
                <a:cs typeface="Segoe UI"/>
              </a:rPr>
              <a:t>Hanitzsch</a:t>
            </a:r>
            <a:r>
              <a:rPr lang="en-GB" sz="2400" dirty="0">
                <a:latin typeface="Optima" panose="02000503060000020004"/>
                <a:cs typeface="Segoe UI"/>
              </a:rPr>
              <a:t> </a:t>
            </a:r>
            <a:r>
              <a:rPr lang="en-GB" sz="2400" i="1" dirty="0">
                <a:latin typeface="Optima" panose="02000503060000020004"/>
                <a:cs typeface="Segoe UI"/>
              </a:rPr>
              <a:t>et al. </a:t>
            </a:r>
            <a:r>
              <a:rPr lang="en-GB" sz="2400" dirty="0">
                <a:latin typeface="Optima" panose="02000503060000020004"/>
                <a:cs typeface="Segoe UI"/>
              </a:rPr>
              <a:t>2019) and 11 </a:t>
            </a:r>
            <a:r>
              <a:rPr lang="en-GB" sz="2400" b="1" dirty="0">
                <a:latin typeface="Optima" panose="02000503060000020004"/>
                <a:cs typeface="Segoe UI"/>
              </a:rPr>
              <a:t>guiding values </a:t>
            </a:r>
            <a:r>
              <a:rPr lang="en-GB" sz="2400" dirty="0">
                <a:latin typeface="Optima" panose="02000503060000020004"/>
                <a:cs typeface="Segoe UI"/>
              </a:rPr>
              <a:t>(van der </a:t>
            </a:r>
            <a:r>
              <a:rPr lang="en-GB" sz="2400" dirty="0" err="1">
                <a:latin typeface="Optima" panose="02000503060000020004"/>
                <a:cs typeface="Segoe UI"/>
              </a:rPr>
              <a:t>Wurff</a:t>
            </a:r>
            <a:r>
              <a:rPr lang="en-GB" sz="2400" dirty="0">
                <a:latin typeface="Optima" panose="02000503060000020004"/>
                <a:cs typeface="Segoe UI"/>
              </a:rPr>
              <a:t> and Schoenbach, 2014)</a:t>
            </a:r>
            <a:r>
              <a:rPr lang="en-US" sz="2400" dirty="0">
                <a:latin typeface="Optima" panose="02000503060000020004"/>
                <a:cs typeface="Segoe UI"/>
              </a:rPr>
              <a:t>​</a:t>
            </a:r>
          </a:p>
          <a:p>
            <a:pPr marL="342900" indent="-342900">
              <a:buFont typeface="Arial" panose="020B0604020202020204" pitchFamily="34" charset="0"/>
              <a:buChar char="•"/>
            </a:pPr>
            <a:r>
              <a:rPr lang="en-GB" sz="2400" dirty="0">
                <a:latin typeface="Optima" panose="02000503060000020004"/>
                <a:cs typeface="Segoe UI"/>
              </a:rPr>
              <a:t>​</a:t>
            </a:r>
            <a:r>
              <a:rPr lang="en-GB" sz="2400" b="1" dirty="0">
                <a:latin typeface="Optima" panose="02000503060000020004"/>
                <a:cs typeface="Segoe UI"/>
              </a:rPr>
              <a:t>Evaluation</a:t>
            </a:r>
            <a:r>
              <a:rPr lang="en-GB" sz="2400" dirty="0">
                <a:latin typeface="Optima" panose="02000503060000020004"/>
                <a:cs typeface="Segoe UI"/>
              </a:rPr>
              <a:t> as a measure of </a:t>
            </a:r>
            <a:r>
              <a:rPr lang="en-GB" sz="2400" b="1" dirty="0">
                <a:latin typeface="Optima" panose="02000503060000020004"/>
                <a:cs typeface="Segoe UI"/>
              </a:rPr>
              <a:t> performance</a:t>
            </a:r>
          </a:p>
          <a:p>
            <a:r>
              <a:rPr lang="en-GB" sz="2400" dirty="0">
                <a:latin typeface="Optima" panose="02000503060000020004"/>
              </a:rPr>
              <a:t> </a:t>
            </a:r>
          </a:p>
          <a:p>
            <a:r>
              <a:rPr lang="en-GB" sz="2400" b="1" dirty="0">
                <a:latin typeface="Optima" panose="02000503060000020004"/>
              </a:rPr>
              <a:t>#2 Unpacking the gap – exploring perceptions</a:t>
            </a:r>
            <a:endParaRPr lang="en-GB" sz="2400" dirty="0">
              <a:latin typeface="Optima" panose="02000503060000020004"/>
            </a:endParaRPr>
          </a:p>
          <a:p>
            <a:r>
              <a:rPr lang="en-GB" sz="2400" dirty="0">
                <a:latin typeface="Optima" panose="02000503060000020004"/>
              </a:rPr>
              <a:t>Focus groups to explore and probe these perceived </a:t>
            </a:r>
            <a:r>
              <a:rPr lang="en-GB" sz="2400" b="1" dirty="0">
                <a:latin typeface="Optima" panose="02000503060000020004"/>
              </a:rPr>
              <a:t>discrepancies/the gap</a:t>
            </a:r>
            <a:r>
              <a:rPr lang="en-GB" sz="2400" dirty="0">
                <a:latin typeface="Optima" panose="02000503060000020004"/>
              </a:rPr>
              <a:t> </a:t>
            </a:r>
          </a:p>
          <a:p>
            <a:endParaRPr lang="en-GB" sz="2600" b="1" dirty="0">
              <a:latin typeface="Optima" panose="02000503060000020004" pitchFamily="2" charset="0"/>
              <a:cs typeface="Segoe UI"/>
            </a:endParaRPr>
          </a:p>
        </p:txBody>
      </p:sp>
    </p:spTree>
    <p:extLst>
      <p:ext uri="{BB962C8B-B14F-4D97-AF65-F5344CB8AC3E}">
        <p14:creationId xmlns:p14="http://schemas.microsoft.com/office/powerpoint/2010/main" val="281212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98303-322F-FDAB-B951-5F08B5CDCDEC}"/>
              </a:ext>
            </a:extLst>
          </p:cNvPr>
          <p:cNvSpPr>
            <a:spLocks noGrp="1"/>
          </p:cNvSpPr>
          <p:nvPr>
            <p:ph type="title"/>
          </p:nvPr>
        </p:nvSpPr>
        <p:spPr>
          <a:xfrm>
            <a:off x="838200" y="185737"/>
            <a:ext cx="10515600" cy="1325563"/>
          </a:xfrm>
        </p:spPr>
        <p:txBody>
          <a:bodyPr>
            <a:normAutofit/>
          </a:bodyPr>
          <a:lstStyle/>
          <a:p>
            <a:r>
              <a:rPr lang="en-GB" dirty="0">
                <a:latin typeface="Optima" panose="02000503060000020004"/>
              </a:rPr>
              <a:t>#1 Unpacking trust – a gap in values</a:t>
            </a:r>
          </a:p>
        </p:txBody>
      </p:sp>
      <p:graphicFrame>
        <p:nvGraphicFramePr>
          <p:cNvPr id="6" name="Chart 5">
            <a:extLst>
              <a:ext uri="{FF2B5EF4-FFF2-40B4-BE49-F238E27FC236}">
                <a16:creationId xmlns:a16="http://schemas.microsoft.com/office/drawing/2014/main" id="{B608B4DB-7C05-C40E-5774-A4C44ABD1B45}"/>
              </a:ext>
            </a:extLst>
          </p:cNvPr>
          <p:cNvGraphicFramePr>
            <a:graphicFrameLocks/>
          </p:cNvGraphicFramePr>
          <p:nvPr>
            <p:extLst>
              <p:ext uri="{D42A27DB-BD31-4B8C-83A1-F6EECF244321}">
                <p14:modId xmlns:p14="http://schemas.microsoft.com/office/powerpoint/2010/main" val="1767606301"/>
              </p:ext>
            </p:extLst>
          </p:nvPr>
        </p:nvGraphicFramePr>
        <p:xfrm>
          <a:off x="1056902" y="1311067"/>
          <a:ext cx="9498013" cy="45880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5F248185-AA78-EED7-ABCC-5904C6B7E2BD}"/>
              </a:ext>
            </a:extLst>
          </p:cNvPr>
          <p:cNvGraphicFramePr>
            <a:graphicFrameLocks noGrp="1"/>
          </p:cNvGraphicFramePr>
          <p:nvPr>
            <p:extLst>
              <p:ext uri="{D42A27DB-BD31-4B8C-83A1-F6EECF244321}">
                <p14:modId xmlns:p14="http://schemas.microsoft.com/office/powerpoint/2010/main" val="508586669"/>
              </p:ext>
            </p:extLst>
          </p:nvPr>
        </p:nvGraphicFramePr>
        <p:xfrm>
          <a:off x="10704345" y="2250156"/>
          <a:ext cx="972065" cy="3170396"/>
        </p:xfrm>
        <a:graphic>
          <a:graphicData uri="http://schemas.openxmlformats.org/drawingml/2006/table">
            <a:tbl>
              <a:tblPr>
                <a:tableStyleId>{5C22544A-7EE6-4342-B048-85BDC9FD1C3A}</a:tableStyleId>
              </a:tblPr>
              <a:tblGrid>
                <a:gridCol w="972065">
                  <a:extLst>
                    <a:ext uri="{9D8B030D-6E8A-4147-A177-3AD203B41FA5}">
                      <a16:colId xmlns:a16="http://schemas.microsoft.com/office/drawing/2014/main" val="3688660126"/>
                    </a:ext>
                  </a:extLst>
                </a:gridCol>
              </a:tblGrid>
              <a:tr h="443595">
                <a:tc>
                  <a:txBody>
                    <a:bodyPr/>
                    <a:lstStyle/>
                    <a:p>
                      <a:pPr algn="ctr" fontAlgn="ctr"/>
                      <a:r>
                        <a:rPr lang="en-GB" sz="1400" u="none" strike="noStrike">
                          <a:effectLst/>
                        </a:rPr>
                        <a:t>Difference</a:t>
                      </a:r>
                      <a:endParaRPr lang="en-GB" sz="1400" b="1"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2715294239"/>
                  </a:ext>
                </a:extLst>
              </a:tr>
              <a:tr h="247891">
                <a:tc>
                  <a:txBody>
                    <a:bodyPr/>
                    <a:lstStyle/>
                    <a:p>
                      <a:pPr algn="ctr" fontAlgn="ctr"/>
                      <a:r>
                        <a:rPr lang="en-GB" sz="1400" u="none" strike="noStrike">
                          <a:effectLst/>
                          <a:highlight>
                            <a:srgbClr val="00FF00"/>
                          </a:highlight>
                        </a:rPr>
                        <a:t>-0.95 </a:t>
                      </a:r>
                      <a:endParaRPr lang="en-GB" sz="1400" b="0" i="0" u="none" strike="noStrike">
                        <a:solidFill>
                          <a:srgbClr val="000000"/>
                        </a:solidFill>
                        <a:effectLst/>
                        <a:highlight>
                          <a:srgbClr val="00FF00"/>
                        </a:highlight>
                        <a:latin typeface="Calibri"/>
                      </a:endParaRPr>
                    </a:p>
                  </a:txBody>
                  <a:tcPr marL="6350" marR="6350" marT="6350" marB="0" anchor="ctr"/>
                </a:tc>
                <a:extLst>
                  <a:ext uri="{0D108BD9-81ED-4DB2-BD59-A6C34878D82A}">
                    <a16:rowId xmlns:a16="http://schemas.microsoft.com/office/drawing/2014/main" val="42338920"/>
                  </a:ext>
                </a:extLst>
              </a:tr>
              <a:tr h="247891">
                <a:tc>
                  <a:txBody>
                    <a:bodyPr/>
                    <a:lstStyle/>
                    <a:p>
                      <a:pPr algn="ctr" fontAlgn="ctr"/>
                      <a:r>
                        <a:rPr lang="en-GB" sz="1400" u="none" strike="noStrike" dirty="0">
                          <a:effectLst/>
                          <a:highlight>
                            <a:srgbClr val="00FF00"/>
                          </a:highlight>
                        </a:rPr>
                        <a:t>-1.11 </a:t>
                      </a:r>
                      <a:endParaRPr lang="en-GB" sz="1400" b="0" i="0" u="none" strike="noStrike" dirty="0">
                        <a:solidFill>
                          <a:srgbClr val="000000"/>
                        </a:solidFill>
                        <a:effectLst/>
                        <a:highlight>
                          <a:srgbClr val="00FF00"/>
                        </a:highlight>
                        <a:latin typeface="Calibri"/>
                      </a:endParaRPr>
                    </a:p>
                  </a:txBody>
                  <a:tcPr marL="6350" marR="6350" marT="6350" marB="0" anchor="ctr"/>
                </a:tc>
                <a:extLst>
                  <a:ext uri="{0D108BD9-81ED-4DB2-BD59-A6C34878D82A}">
                    <a16:rowId xmlns:a16="http://schemas.microsoft.com/office/drawing/2014/main" val="3210958883"/>
                  </a:ext>
                </a:extLst>
              </a:tr>
              <a:tr h="247891">
                <a:tc>
                  <a:txBody>
                    <a:bodyPr/>
                    <a:lstStyle/>
                    <a:p>
                      <a:pPr algn="ctr" fontAlgn="ctr"/>
                      <a:r>
                        <a:rPr lang="en-GB" sz="1400" u="none" strike="noStrike">
                          <a:effectLst/>
                        </a:rPr>
                        <a:t>-0.7</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3823916993"/>
                  </a:ext>
                </a:extLst>
              </a:tr>
              <a:tr h="247891">
                <a:tc>
                  <a:txBody>
                    <a:bodyPr/>
                    <a:lstStyle/>
                    <a:p>
                      <a:pPr algn="ctr" fontAlgn="ctr"/>
                      <a:r>
                        <a:rPr lang="en-GB" sz="1400" u="none" strike="noStrike">
                          <a:effectLst/>
                        </a:rPr>
                        <a:t>-0.72 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721009424"/>
                  </a:ext>
                </a:extLst>
              </a:tr>
              <a:tr h="247891">
                <a:tc>
                  <a:txBody>
                    <a:bodyPr/>
                    <a:lstStyle/>
                    <a:p>
                      <a:pPr algn="ctr" fontAlgn="ctr"/>
                      <a:r>
                        <a:rPr lang="en-GB" sz="1400" u="none" strike="noStrike" dirty="0">
                          <a:effectLst/>
                          <a:highlight>
                            <a:srgbClr val="00FF00"/>
                          </a:highlight>
                        </a:rPr>
                        <a:t>-0.85 </a:t>
                      </a:r>
                      <a:endParaRPr lang="en-GB" sz="1400" b="0" i="0" u="none" strike="noStrike" dirty="0">
                        <a:solidFill>
                          <a:srgbClr val="000000"/>
                        </a:solidFill>
                        <a:effectLst/>
                        <a:highlight>
                          <a:srgbClr val="00FF00"/>
                        </a:highlight>
                        <a:latin typeface="Calibri"/>
                      </a:endParaRPr>
                    </a:p>
                  </a:txBody>
                  <a:tcPr marL="6350" marR="6350" marT="6350" marB="0" anchor="ctr"/>
                </a:tc>
                <a:extLst>
                  <a:ext uri="{0D108BD9-81ED-4DB2-BD59-A6C34878D82A}">
                    <a16:rowId xmlns:a16="http://schemas.microsoft.com/office/drawing/2014/main" val="1060550020"/>
                  </a:ext>
                </a:extLst>
              </a:tr>
              <a:tr h="247891">
                <a:tc>
                  <a:txBody>
                    <a:bodyPr/>
                    <a:lstStyle/>
                    <a:p>
                      <a:pPr algn="ctr" fontAlgn="ctr"/>
                      <a:r>
                        <a:rPr lang="en-GB" sz="1400" u="none" strike="noStrike">
                          <a:effectLst/>
                        </a:rPr>
                        <a:t>-0.69 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2414760667"/>
                  </a:ext>
                </a:extLst>
              </a:tr>
              <a:tr h="247891">
                <a:tc>
                  <a:txBody>
                    <a:bodyPr/>
                    <a:lstStyle/>
                    <a:p>
                      <a:pPr algn="ctr" fontAlgn="ctr"/>
                      <a:r>
                        <a:rPr lang="en-GB" sz="1400" u="none" strike="noStrike">
                          <a:effectLst/>
                        </a:rPr>
                        <a:t>-0.72 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4182634389"/>
                  </a:ext>
                </a:extLst>
              </a:tr>
              <a:tr h="247891">
                <a:tc>
                  <a:txBody>
                    <a:bodyPr/>
                    <a:lstStyle/>
                    <a:p>
                      <a:pPr algn="ctr" fontAlgn="ctr"/>
                      <a:r>
                        <a:rPr lang="en-GB" sz="1400" u="none" strike="noStrike">
                          <a:effectLst/>
                        </a:rPr>
                        <a:t>-0.72 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112631441"/>
                  </a:ext>
                </a:extLst>
              </a:tr>
              <a:tr h="247891">
                <a:tc>
                  <a:txBody>
                    <a:bodyPr/>
                    <a:lstStyle/>
                    <a:p>
                      <a:pPr algn="ctr" fontAlgn="ctr"/>
                      <a:r>
                        <a:rPr lang="en-GB" sz="1400" u="none" strike="noStrike">
                          <a:effectLst/>
                        </a:rPr>
                        <a:t>-0.75 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1055138821"/>
                  </a:ext>
                </a:extLst>
              </a:tr>
              <a:tr h="247891">
                <a:tc>
                  <a:txBody>
                    <a:bodyPr/>
                    <a:lstStyle/>
                    <a:p>
                      <a:pPr algn="ctr" fontAlgn="ctr"/>
                      <a:r>
                        <a:rPr lang="en-GB" sz="1400" u="none" strike="noStrike">
                          <a:effectLst/>
                        </a:rPr>
                        <a:t>-0.46 </a:t>
                      </a:r>
                      <a:endParaRPr lang="en-GB" sz="1400" b="0" i="0" u="none" strike="noStrike">
                        <a:solidFill>
                          <a:srgbClr val="000000"/>
                        </a:solidFill>
                        <a:effectLst/>
                        <a:latin typeface="Calibri"/>
                      </a:endParaRPr>
                    </a:p>
                  </a:txBody>
                  <a:tcPr marL="6350" marR="6350" marT="6350" marB="0" anchor="ctr"/>
                </a:tc>
                <a:extLst>
                  <a:ext uri="{0D108BD9-81ED-4DB2-BD59-A6C34878D82A}">
                    <a16:rowId xmlns:a16="http://schemas.microsoft.com/office/drawing/2014/main" val="230306223"/>
                  </a:ext>
                </a:extLst>
              </a:tr>
              <a:tr h="247891">
                <a:tc>
                  <a:txBody>
                    <a:bodyPr/>
                    <a:lstStyle/>
                    <a:p>
                      <a:pPr algn="ctr" fontAlgn="ctr"/>
                      <a:r>
                        <a:rPr lang="en-GB" sz="1400" u="none" strike="noStrike" dirty="0">
                          <a:effectLst/>
                        </a:rPr>
                        <a:t>-0.52 </a:t>
                      </a:r>
                      <a:endParaRPr lang="en-GB" sz="1400" b="0" i="0" u="none" strike="noStrike" dirty="0">
                        <a:solidFill>
                          <a:srgbClr val="000000"/>
                        </a:solidFill>
                        <a:effectLst/>
                        <a:latin typeface="Calibri"/>
                      </a:endParaRPr>
                    </a:p>
                  </a:txBody>
                  <a:tcPr marL="6350" marR="6350" marT="6350" marB="0" anchor="ctr"/>
                </a:tc>
                <a:extLst>
                  <a:ext uri="{0D108BD9-81ED-4DB2-BD59-A6C34878D82A}">
                    <a16:rowId xmlns:a16="http://schemas.microsoft.com/office/drawing/2014/main" val="2447468441"/>
                  </a:ext>
                </a:extLst>
              </a:tr>
            </a:tbl>
          </a:graphicData>
        </a:graphic>
      </p:graphicFrame>
      <p:sp>
        <p:nvSpPr>
          <p:cNvPr id="9" name="TextBox 8">
            <a:extLst>
              <a:ext uri="{FF2B5EF4-FFF2-40B4-BE49-F238E27FC236}">
                <a16:creationId xmlns:a16="http://schemas.microsoft.com/office/drawing/2014/main" id="{AF864C86-76EC-9983-F6F4-710B79793E6C}"/>
              </a:ext>
            </a:extLst>
          </p:cNvPr>
          <p:cNvSpPr txBox="1"/>
          <p:nvPr/>
        </p:nvSpPr>
        <p:spPr>
          <a:xfrm>
            <a:off x="1730566" y="6159116"/>
            <a:ext cx="9866145" cy="874085"/>
          </a:xfrm>
          <a:prstGeom prst="rect">
            <a:avLst/>
          </a:prstGeom>
          <a:noFill/>
        </p:spPr>
        <p:txBody>
          <a:bodyPr wrap="square" rtlCol="0">
            <a:spAutoFit/>
          </a:bodyPr>
          <a:lstStyle/>
          <a:p>
            <a:pPr lvl="0" fontAlgn="base">
              <a:lnSpc>
                <a:spcPct val="107000"/>
              </a:lnSpc>
            </a:pPr>
            <a:r>
              <a:rPr lang="en-GB" sz="1200" dirty="0">
                <a:effectLst/>
                <a:latin typeface="Calibri" panose="020F0502020204030204" pitchFamily="34" charset="0"/>
                <a:ea typeface="Times New Roman" panose="02020603050405020304" pitchFamily="18" charset="0"/>
                <a:cs typeface="Calibri" panose="020F0502020204030204" pitchFamily="34" charset="0"/>
              </a:rPr>
              <a:t>Expectation: 5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 scale from 1 (Very unimportant) to 5 (very important) with 3 as neither important nor unimportant. </a:t>
            </a:r>
          </a:p>
          <a:p>
            <a:pPr lvl="0" fontAlgn="base">
              <a:lnSpc>
                <a:spcPct val="107000"/>
              </a:lnSpc>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Evaluation: 5 point scale from 1 (Very weakly) to 5 (very strongly) with 3 as </a:t>
            </a:r>
            <a:r>
              <a:rPr lang="en-GB" sz="1200" dirty="0">
                <a:effectLst/>
                <a:latin typeface="Calibri" panose="020F0502020204030204" pitchFamily="34" charset="0"/>
                <a:ea typeface="Calibri" panose="020F0502020204030204" pitchFamily="34" charset="0"/>
                <a:cs typeface="Times New Roman" panose="02020603050405020304" pitchFamily="18" charset="0"/>
              </a:rPr>
              <a:t>neither strongly nor weakly</a:t>
            </a: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fontAlgn="base">
              <a:lnSpc>
                <a:spcPct val="107000"/>
              </a:lnSpc>
            </a:pPr>
            <a:r>
              <a:rPr lang="en-GB" sz="1200" dirty="0">
                <a:latin typeface="Optima" panose="02000503060000020004"/>
                <a:cs typeface="Segoe UI"/>
              </a:rPr>
              <a:t>Values replicated from van der </a:t>
            </a:r>
            <a:r>
              <a:rPr lang="en-GB" sz="1200" dirty="0" err="1">
                <a:latin typeface="Optima" panose="02000503060000020004"/>
                <a:cs typeface="Segoe UI"/>
              </a:rPr>
              <a:t>Wurff</a:t>
            </a:r>
            <a:r>
              <a:rPr lang="en-GB" sz="1200" dirty="0">
                <a:latin typeface="Optima" panose="02000503060000020004"/>
                <a:cs typeface="Segoe UI"/>
              </a:rPr>
              <a:t> and Schoenbach (2014)</a:t>
            </a:r>
            <a:r>
              <a:rPr lang="en-US" sz="1200" dirty="0">
                <a:latin typeface="Optima" panose="02000503060000020004"/>
                <a:cs typeface="Segoe UI"/>
              </a:rPr>
              <a:t>​</a:t>
            </a:r>
          </a:p>
          <a:p>
            <a:pPr lvl="0" fontAlgn="base">
              <a:lnSpc>
                <a:spcPct val="107000"/>
              </a:lnSpc>
            </a:pPr>
            <a:endParaRPr lang="en-GB" sz="1200" dirty="0"/>
          </a:p>
        </p:txBody>
      </p:sp>
    </p:spTree>
    <p:extLst>
      <p:ext uri="{BB962C8B-B14F-4D97-AF65-F5344CB8AC3E}">
        <p14:creationId xmlns:p14="http://schemas.microsoft.com/office/powerpoint/2010/main" val="1714333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4661F-CF34-DD03-D2A2-9B2CF7AD1D58}"/>
              </a:ext>
            </a:extLst>
          </p:cNvPr>
          <p:cNvSpPr>
            <a:spLocks noGrp="1"/>
          </p:cNvSpPr>
          <p:nvPr>
            <p:ph type="title"/>
          </p:nvPr>
        </p:nvSpPr>
        <p:spPr>
          <a:xfrm>
            <a:off x="838200" y="-119175"/>
            <a:ext cx="10515600" cy="1325563"/>
          </a:xfrm>
        </p:spPr>
        <p:txBody>
          <a:bodyPr/>
          <a:lstStyle/>
          <a:p>
            <a:r>
              <a:rPr lang="en-GB" dirty="0">
                <a:latin typeface="Optima" panose="02000503060000020004"/>
              </a:rPr>
              <a:t>#1 Unpacking trust – a gap in roles</a:t>
            </a:r>
          </a:p>
        </p:txBody>
      </p:sp>
      <p:sp>
        <p:nvSpPr>
          <p:cNvPr id="3" name="Footer Placeholder 2">
            <a:extLst>
              <a:ext uri="{FF2B5EF4-FFF2-40B4-BE49-F238E27FC236}">
                <a16:creationId xmlns:a16="http://schemas.microsoft.com/office/drawing/2014/main" id="{4B076B36-88F2-43D4-B360-2D704F666033}"/>
              </a:ext>
            </a:extLst>
          </p:cNvPr>
          <p:cNvSpPr>
            <a:spLocks noGrp="1"/>
          </p:cNvSpPr>
          <p:nvPr>
            <p:ph type="ftr" sz="quarter" idx="11"/>
          </p:nvPr>
        </p:nvSpPr>
        <p:spPr/>
        <p:txBody>
          <a:bodyPr/>
          <a:lstStyle/>
          <a:p>
            <a:endParaRPr lang="en-US"/>
          </a:p>
        </p:txBody>
      </p:sp>
      <p:graphicFrame>
        <p:nvGraphicFramePr>
          <p:cNvPr id="21" name="Chart 20">
            <a:extLst>
              <a:ext uri="{FF2B5EF4-FFF2-40B4-BE49-F238E27FC236}">
                <a16:creationId xmlns:a16="http://schemas.microsoft.com/office/drawing/2014/main" id="{101CDE38-E0ED-A891-996A-965D0E43416A}"/>
              </a:ext>
            </a:extLst>
          </p:cNvPr>
          <p:cNvGraphicFramePr>
            <a:graphicFrameLocks/>
          </p:cNvGraphicFramePr>
          <p:nvPr>
            <p:extLst>
              <p:ext uri="{D42A27DB-BD31-4B8C-83A1-F6EECF244321}">
                <p14:modId xmlns:p14="http://schemas.microsoft.com/office/powerpoint/2010/main" val="2291074642"/>
              </p:ext>
            </p:extLst>
          </p:nvPr>
        </p:nvGraphicFramePr>
        <p:xfrm>
          <a:off x="296060" y="891735"/>
          <a:ext cx="9730919" cy="5355994"/>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29">
            <a:extLst>
              <a:ext uri="{FF2B5EF4-FFF2-40B4-BE49-F238E27FC236}">
                <a16:creationId xmlns:a16="http://schemas.microsoft.com/office/drawing/2014/main" id="{BA2054E0-E539-0245-0FA9-153D3A37FBAB}"/>
              </a:ext>
            </a:extLst>
          </p:cNvPr>
          <p:cNvSpPr txBox="1"/>
          <p:nvPr/>
        </p:nvSpPr>
        <p:spPr>
          <a:xfrm>
            <a:off x="804984" y="6161753"/>
            <a:ext cx="9885406" cy="676467"/>
          </a:xfrm>
          <a:prstGeom prst="rect">
            <a:avLst/>
          </a:prstGeom>
          <a:noFill/>
        </p:spPr>
        <p:txBody>
          <a:bodyPr wrap="square">
            <a:spAutoFit/>
          </a:bodyPr>
          <a:lstStyle/>
          <a:p>
            <a:pPr lvl="0" fontAlgn="base">
              <a:lnSpc>
                <a:spcPct val="107000"/>
              </a:lnSpc>
            </a:pPr>
            <a:r>
              <a:rPr lang="en-GB" sz="1200" dirty="0">
                <a:effectLst/>
                <a:latin typeface="Calibri" panose="020F0502020204030204" pitchFamily="34" charset="0"/>
                <a:ea typeface="Times New Roman" panose="02020603050405020304" pitchFamily="18" charset="0"/>
                <a:cs typeface="Calibri" panose="020F0502020204030204" pitchFamily="34" charset="0"/>
              </a:rPr>
              <a:t>Expectation: 5 </a:t>
            </a: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point scale from 1 (Very unimportant) to 5 (very important) with 3 as neither important nor unimportant. </a:t>
            </a:r>
          </a:p>
          <a:p>
            <a:pPr lvl="0" fontAlgn="base">
              <a:lnSpc>
                <a:spcPct val="107000"/>
              </a:lnSpc>
            </a:pPr>
            <a:r>
              <a:rPr lang="en-GB"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Evaluation: 5 point scale from 1 (Very weakly) to 5 (very strongly) with 3 as </a:t>
            </a:r>
            <a:r>
              <a:rPr lang="en-GB" sz="1200" dirty="0">
                <a:effectLst/>
                <a:latin typeface="Calibri" panose="020F0502020204030204" pitchFamily="34" charset="0"/>
                <a:ea typeface="Calibri" panose="020F0502020204030204" pitchFamily="34" charset="0"/>
                <a:cs typeface="Times New Roman" panose="02020603050405020304" pitchFamily="18" charset="0"/>
              </a:rPr>
              <a:t>neither strongly nor weakly</a:t>
            </a:r>
            <a:r>
              <a:rPr lang="en-GB" sz="1200" dirty="0">
                <a:solidFill>
                  <a:srgbClr val="000000"/>
                </a:solidFill>
                <a:latin typeface="Calibri" panose="020F0502020204030204" pitchFamily="34" charset="0"/>
                <a:ea typeface="Calibri" panose="020F0502020204030204" pitchFamily="34" charset="0"/>
                <a:cs typeface="Calibri" panose="020F0502020204030204" pitchFamily="34" charset="0"/>
              </a:rPr>
              <a:t>.</a:t>
            </a:r>
          </a:p>
          <a:p>
            <a:pPr lvl="0" fontAlgn="base">
              <a:lnSpc>
                <a:spcPct val="107000"/>
              </a:lnSpc>
            </a:pPr>
            <a:r>
              <a:rPr lang="en-GB" sz="1200" dirty="0">
                <a:solidFill>
                  <a:srgbClr val="000000"/>
                </a:solidFill>
                <a:latin typeface="Calibri" panose="020F0502020204030204" pitchFamily="34" charset="0"/>
                <a:cs typeface="Calibri" panose="020F0502020204030204" pitchFamily="34" charset="0"/>
              </a:rPr>
              <a:t>Roles developed from </a:t>
            </a:r>
            <a:r>
              <a:rPr lang="en-GB" sz="1200" dirty="0">
                <a:latin typeface="Optima" panose="02000503060000020004"/>
                <a:cs typeface="Segoe UI"/>
              </a:rPr>
              <a:t>Weaver, 2007, </a:t>
            </a:r>
            <a:r>
              <a:rPr lang="en-GB" sz="1200" dirty="0" err="1">
                <a:latin typeface="Optima" panose="02000503060000020004"/>
                <a:cs typeface="Segoe UI"/>
              </a:rPr>
              <a:t>Hanitzsch</a:t>
            </a:r>
            <a:r>
              <a:rPr lang="en-GB" sz="1200" dirty="0">
                <a:latin typeface="Optima" panose="02000503060000020004"/>
                <a:cs typeface="Segoe UI"/>
              </a:rPr>
              <a:t> </a:t>
            </a:r>
            <a:r>
              <a:rPr lang="en-GB" sz="1200" i="1" dirty="0">
                <a:latin typeface="Optima" panose="02000503060000020004"/>
                <a:cs typeface="Segoe UI"/>
              </a:rPr>
              <a:t>et al. </a:t>
            </a:r>
            <a:r>
              <a:rPr lang="en-GB" sz="1200" dirty="0">
                <a:latin typeface="Optima" panose="02000503060000020004"/>
                <a:cs typeface="Segoe UI"/>
              </a:rPr>
              <a:t>2019. </a:t>
            </a:r>
            <a:endParaRPr lang="en-GB" sz="1200" dirty="0"/>
          </a:p>
        </p:txBody>
      </p:sp>
      <p:sp>
        <p:nvSpPr>
          <p:cNvPr id="8" name="TextBox 7">
            <a:extLst>
              <a:ext uri="{FF2B5EF4-FFF2-40B4-BE49-F238E27FC236}">
                <a16:creationId xmlns:a16="http://schemas.microsoft.com/office/drawing/2014/main" id="{3F13D22F-8F3B-D085-758E-FBA054F5F046}"/>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0" name="Table 9">
            <a:extLst>
              <a:ext uri="{FF2B5EF4-FFF2-40B4-BE49-F238E27FC236}">
                <a16:creationId xmlns:a16="http://schemas.microsoft.com/office/drawing/2014/main" id="{8DF9012C-EBE7-6D34-79E4-9FC496E38EF5}"/>
              </a:ext>
            </a:extLst>
          </p:cNvPr>
          <p:cNvGraphicFramePr>
            <a:graphicFrameLocks noGrp="1"/>
          </p:cNvGraphicFramePr>
          <p:nvPr>
            <p:extLst>
              <p:ext uri="{D42A27DB-BD31-4B8C-83A1-F6EECF244321}">
                <p14:modId xmlns:p14="http://schemas.microsoft.com/office/powerpoint/2010/main" val="1145185097"/>
              </p:ext>
            </p:extLst>
          </p:nvPr>
        </p:nvGraphicFramePr>
        <p:xfrm>
          <a:off x="9306088" y="1696504"/>
          <a:ext cx="1075038" cy="4012417"/>
        </p:xfrm>
        <a:graphic>
          <a:graphicData uri="http://schemas.openxmlformats.org/drawingml/2006/table">
            <a:tbl>
              <a:tblPr firstRow="1" firstCol="1" bandRow="1">
                <a:tableStyleId>{5C22544A-7EE6-4342-B048-85BDC9FD1C3A}</a:tableStyleId>
              </a:tblPr>
              <a:tblGrid>
                <a:gridCol w="1075038">
                  <a:extLst>
                    <a:ext uri="{9D8B030D-6E8A-4147-A177-3AD203B41FA5}">
                      <a16:colId xmlns:a16="http://schemas.microsoft.com/office/drawing/2014/main" val="2716561189"/>
                    </a:ext>
                  </a:extLst>
                </a:gridCol>
              </a:tblGrid>
              <a:tr h="222912">
                <a:tc>
                  <a:txBody>
                    <a:bodyPr/>
                    <a:lstStyle/>
                    <a:p>
                      <a:pPr lvl="0" algn="ctr">
                        <a:buNone/>
                      </a:pPr>
                      <a:endParaRPr lang="en-US" sz="1400" b="0">
                        <a:solidFill>
                          <a:schemeClr val="tx1"/>
                        </a:solidFill>
                        <a:effectLst/>
                      </a:endParaRPr>
                    </a:p>
                  </a:txBody>
                  <a:tcPr marL="68580" marR="68580" marT="0" marB="0">
                    <a:solidFill>
                      <a:schemeClr val="bg2"/>
                    </a:solidFill>
                  </a:tcPr>
                </a:tc>
                <a:extLst>
                  <a:ext uri="{0D108BD9-81ED-4DB2-BD59-A6C34878D82A}">
                    <a16:rowId xmlns:a16="http://schemas.microsoft.com/office/drawing/2014/main" val="4215087588"/>
                  </a:ext>
                </a:extLst>
              </a:tr>
              <a:tr h="445825">
                <a:tc>
                  <a:txBody>
                    <a:bodyPr/>
                    <a:lstStyle/>
                    <a:p>
                      <a:pPr algn="ctr"/>
                      <a:r>
                        <a:rPr lang="en-US" sz="1400" b="0">
                          <a:solidFill>
                            <a:schemeClr val="tx1"/>
                          </a:solidFill>
                          <a:effectLst/>
                        </a:rPr>
                        <a:t>Difference</a:t>
                      </a:r>
                    </a:p>
                  </a:txBody>
                  <a:tcPr marL="68580" marR="68580" marT="0" marB="0">
                    <a:solidFill>
                      <a:schemeClr val="bg2"/>
                    </a:solidFill>
                  </a:tcPr>
                </a:tc>
                <a:extLst>
                  <a:ext uri="{0D108BD9-81ED-4DB2-BD59-A6C34878D82A}">
                    <a16:rowId xmlns:a16="http://schemas.microsoft.com/office/drawing/2014/main" val="889811858"/>
                  </a:ext>
                </a:extLst>
              </a:tr>
              <a:tr h="222912">
                <a:tc>
                  <a:txBody>
                    <a:bodyPr/>
                    <a:lstStyle/>
                    <a:p>
                      <a:pPr algn="ctr"/>
                      <a:r>
                        <a:rPr lang="en-US" sz="1400" b="0">
                          <a:solidFill>
                            <a:schemeClr val="tx1"/>
                          </a:solidFill>
                          <a:effectLst/>
                          <a:highlight>
                            <a:srgbClr val="00FF00"/>
                          </a:highlight>
                        </a:rPr>
                        <a:t>-0.82</a:t>
                      </a:r>
                    </a:p>
                  </a:txBody>
                  <a:tcPr marL="68580" marR="68580" marT="0" marB="0">
                    <a:solidFill>
                      <a:schemeClr val="bg2"/>
                    </a:solidFill>
                  </a:tcPr>
                </a:tc>
                <a:extLst>
                  <a:ext uri="{0D108BD9-81ED-4DB2-BD59-A6C34878D82A}">
                    <a16:rowId xmlns:a16="http://schemas.microsoft.com/office/drawing/2014/main" val="1628622916"/>
                  </a:ext>
                </a:extLst>
              </a:tr>
              <a:tr h="222912">
                <a:tc>
                  <a:txBody>
                    <a:bodyPr/>
                    <a:lstStyle/>
                    <a:p>
                      <a:pPr algn="ctr"/>
                      <a:r>
                        <a:rPr lang="en-US" sz="1400" b="0" dirty="0">
                          <a:solidFill>
                            <a:schemeClr val="tx1"/>
                          </a:solidFill>
                          <a:effectLst/>
                          <a:highlight>
                            <a:srgbClr val="00FF00"/>
                          </a:highlight>
                        </a:rPr>
                        <a:t>-0.99</a:t>
                      </a:r>
                    </a:p>
                  </a:txBody>
                  <a:tcPr marL="68580" marR="68580" marT="0" marB="0">
                    <a:solidFill>
                      <a:schemeClr val="bg2"/>
                    </a:solidFill>
                  </a:tcPr>
                </a:tc>
                <a:extLst>
                  <a:ext uri="{0D108BD9-81ED-4DB2-BD59-A6C34878D82A}">
                    <a16:rowId xmlns:a16="http://schemas.microsoft.com/office/drawing/2014/main" val="744747294"/>
                  </a:ext>
                </a:extLst>
              </a:tr>
              <a:tr h="222912">
                <a:tc>
                  <a:txBody>
                    <a:bodyPr/>
                    <a:lstStyle/>
                    <a:p>
                      <a:pPr algn="ctr"/>
                      <a:r>
                        <a:rPr lang="en-US" sz="1400" b="0" dirty="0">
                          <a:solidFill>
                            <a:schemeClr val="tx1"/>
                          </a:solidFill>
                          <a:effectLst/>
                        </a:rPr>
                        <a:t>-0.6</a:t>
                      </a:r>
                    </a:p>
                  </a:txBody>
                  <a:tcPr marL="68580" marR="68580" marT="0" marB="0">
                    <a:solidFill>
                      <a:schemeClr val="bg2"/>
                    </a:solidFill>
                  </a:tcPr>
                </a:tc>
                <a:extLst>
                  <a:ext uri="{0D108BD9-81ED-4DB2-BD59-A6C34878D82A}">
                    <a16:rowId xmlns:a16="http://schemas.microsoft.com/office/drawing/2014/main" val="1860687329"/>
                  </a:ext>
                </a:extLst>
              </a:tr>
              <a:tr h="222912">
                <a:tc>
                  <a:txBody>
                    <a:bodyPr/>
                    <a:lstStyle/>
                    <a:p>
                      <a:pPr algn="ctr"/>
                      <a:r>
                        <a:rPr lang="en-US" sz="1400" b="0" dirty="0">
                          <a:solidFill>
                            <a:schemeClr val="tx1"/>
                          </a:solidFill>
                          <a:effectLst/>
                        </a:rPr>
                        <a:t>-0.7</a:t>
                      </a:r>
                    </a:p>
                  </a:txBody>
                  <a:tcPr marL="68580" marR="68580" marT="0" marB="0">
                    <a:solidFill>
                      <a:schemeClr val="bg2"/>
                    </a:solidFill>
                  </a:tcPr>
                </a:tc>
                <a:extLst>
                  <a:ext uri="{0D108BD9-81ED-4DB2-BD59-A6C34878D82A}">
                    <a16:rowId xmlns:a16="http://schemas.microsoft.com/office/drawing/2014/main" val="1274857690"/>
                  </a:ext>
                </a:extLst>
              </a:tr>
              <a:tr h="222912">
                <a:tc>
                  <a:txBody>
                    <a:bodyPr/>
                    <a:lstStyle/>
                    <a:p>
                      <a:pPr algn="ctr"/>
                      <a:r>
                        <a:rPr lang="en-US" sz="1400" b="0" dirty="0">
                          <a:solidFill>
                            <a:schemeClr val="tx1"/>
                          </a:solidFill>
                          <a:effectLst/>
                          <a:highlight>
                            <a:srgbClr val="00FF00"/>
                          </a:highlight>
                        </a:rPr>
                        <a:t>-0.78</a:t>
                      </a:r>
                    </a:p>
                  </a:txBody>
                  <a:tcPr marL="68580" marR="68580" marT="0" marB="0">
                    <a:solidFill>
                      <a:schemeClr val="bg2"/>
                    </a:solidFill>
                  </a:tcPr>
                </a:tc>
                <a:extLst>
                  <a:ext uri="{0D108BD9-81ED-4DB2-BD59-A6C34878D82A}">
                    <a16:rowId xmlns:a16="http://schemas.microsoft.com/office/drawing/2014/main" val="3005362418"/>
                  </a:ext>
                </a:extLst>
              </a:tr>
              <a:tr h="222912">
                <a:tc>
                  <a:txBody>
                    <a:bodyPr/>
                    <a:lstStyle/>
                    <a:p>
                      <a:pPr algn="ctr"/>
                      <a:r>
                        <a:rPr lang="en-US" sz="1400" b="0" dirty="0">
                          <a:solidFill>
                            <a:schemeClr val="tx1"/>
                          </a:solidFill>
                          <a:effectLst/>
                        </a:rPr>
                        <a:t>-0.62</a:t>
                      </a:r>
                    </a:p>
                  </a:txBody>
                  <a:tcPr marL="68580" marR="68580" marT="0" marB="0">
                    <a:solidFill>
                      <a:schemeClr val="bg2"/>
                    </a:solidFill>
                  </a:tcPr>
                </a:tc>
                <a:extLst>
                  <a:ext uri="{0D108BD9-81ED-4DB2-BD59-A6C34878D82A}">
                    <a16:rowId xmlns:a16="http://schemas.microsoft.com/office/drawing/2014/main" val="1372020324"/>
                  </a:ext>
                </a:extLst>
              </a:tr>
              <a:tr h="222912">
                <a:tc>
                  <a:txBody>
                    <a:bodyPr/>
                    <a:lstStyle/>
                    <a:p>
                      <a:pPr algn="ctr"/>
                      <a:r>
                        <a:rPr lang="en-US" sz="1400" b="0" dirty="0">
                          <a:solidFill>
                            <a:schemeClr val="tx1"/>
                          </a:solidFill>
                          <a:effectLst/>
                        </a:rPr>
                        <a:t>-0.63</a:t>
                      </a:r>
                    </a:p>
                  </a:txBody>
                  <a:tcPr marL="68580" marR="68580" marT="0" marB="0">
                    <a:solidFill>
                      <a:schemeClr val="bg2"/>
                    </a:solidFill>
                  </a:tcPr>
                </a:tc>
                <a:extLst>
                  <a:ext uri="{0D108BD9-81ED-4DB2-BD59-A6C34878D82A}">
                    <a16:rowId xmlns:a16="http://schemas.microsoft.com/office/drawing/2014/main" val="683027986"/>
                  </a:ext>
                </a:extLst>
              </a:tr>
              <a:tr h="222912">
                <a:tc>
                  <a:txBody>
                    <a:bodyPr/>
                    <a:lstStyle/>
                    <a:p>
                      <a:pPr algn="ctr"/>
                      <a:r>
                        <a:rPr lang="en-US" sz="1400" b="0" dirty="0">
                          <a:solidFill>
                            <a:schemeClr val="tx1"/>
                          </a:solidFill>
                          <a:effectLst/>
                        </a:rPr>
                        <a:t>-0.46</a:t>
                      </a:r>
                    </a:p>
                  </a:txBody>
                  <a:tcPr marL="68580" marR="68580" marT="0" marB="0">
                    <a:solidFill>
                      <a:schemeClr val="bg2"/>
                    </a:solidFill>
                  </a:tcPr>
                </a:tc>
                <a:extLst>
                  <a:ext uri="{0D108BD9-81ED-4DB2-BD59-A6C34878D82A}">
                    <a16:rowId xmlns:a16="http://schemas.microsoft.com/office/drawing/2014/main" val="3817394261"/>
                  </a:ext>
                </a:extLst>
              </a:tr>
              <a:tr h="222912">
                <a:tc>
                  <a:txBody>
                    <a:bodyPr/>
                    <a:lstStyle/>
                    <a:p>
                      <a:pPr algn="ctr"/>
                      <a:r>
                        <a:rPr lang="en-US" sz="1400" b="0" dirty="0">
                          <a:solidFill>
                            <a:schemeClr val="tx1"/>
                          </a:solidFill>
                          <a:effectLst/>
                        </a:rPr>
                        <a:t>-0.09</a:t>
                      </a:r>
                    </a:p>
                  </a:txBody>
                  <a:tcPr marL="68580" marR="68580" marT="0" marB="0">
                    <a:solidFill>
                      <a:schemeClr val="bg2"/>
                    </a:solidFill>
                  </a:tcPr>
                </a:tc>
                <a:extLst>
                  <a:ext uri="{0D108BD9-81ED-4DB2-BD59-A6C34878D82A}">
                    <a16:rowId xmlns:a16="http://schemas.microsoft.com/office/drawing/2014/main" val="345449354"/>
                  </a:ext>
                </a:extLst>
              </a:tr>
              <a:tr h="222912">
                <a:tc>
                  <a:txBody>
                    <a:bodyPr/>
                    <a:lstStyle/>
                    <a:p>
                      <a:pPr algn="ctr"/>
                      <a:r>
                        <a:rPr lang="en-US" sz="1400" b="0" dirty="0">
                          <a:solidFill>
                            <a:schemeClr val="tx1"/>
                          </a:solidFill>
                          <a:effectLst/>
                        </a:rPr>
                        <a:t>-0.26</a:t>
                      </a:r>
                    </a:p>
                  </a:txBody>
                  <a:tcPr marL="68580" marR="68580" marT="0" marB="0">
                    <a:solidFill>
                      <a:schemeClr val="bg2"/>
                    </a:solidFill>
                  </a:tcPr>
                </a:tc>
                <a:extLst>
                  <a:ext uri="{0D108BD9-81ED-4DB2-BD59-A6C34878D82A}">
                    <a16:rowId xmlns:a16="http://schemas.microsoft.com/office/drawing/2014/main" val="1383754519"/>
                  </a:ext>
                </a:extLst>
              </a:tr>
              <a:tr h="222912">
                <a:tc>
                  <a:txBody>
                    <a:bodyPr/>
                    <a:lstStyle/>
                    <a:p>
                      <a:pPr algn="ctr"/>
                      <a:r>
                        <a:rPr lang="en-US" sz="1400" b="0" dirty="0">
                          <a:solidFill>
                            <a:schemeClr val="tx1"/>
                          </a:solidFill>
                          <a:effectLst/>
                        </a:rPr>
                        <a:t>0.15</a:t>
                      </a:r>
                    </a:p>
                  </a:txBody>
                  <a:tcPr marL="68580" marR="68580" marT="0" marB="0">
                    <a:solidFill>
                      <a:schemeClr val="bg2"/>
                    </a:solidFill>
                  </a:tcPr>
                </a:tc>
                <a:extLst>
                  <a:ext uri="{0D108BD9-81ED-4DB2-BD59-A6C34878D82A}">
                    <a16:rowId xmlns:a16="http://schemas.microsoft.com/office/drawing/2014/main" val="1556353891"/>
                  </a:ext>
                </a:extLst>
              </a:tr>
              <a:tr h="222912">
                <a:tc>
                  <a:txBody>
                    <a:bodyPr/>
                    <a:lstStyle/>
                    <a:p>
                      <a:pPr algn="ctr"/>
                      <a:r>
                        <a:rPr lang="en-US" sz="1400" b="0" dirty="0">
                          <a:solidFill>
                            <a:schemeClr val="tx1"/>
                          </a:solidFill>
                          <a:effectLst/>
                        </a:rPr>
                        <a:t>0.25</a:t>
                      </a:r>
                    </a:p>
                  </a:txBody>
                  <a:tcPr marL="68580" marR="68580" marT="0" marB="0">
                    <a:solidFill>
                      <a:schemeClr val="bg2"/>
                    </a:solidFill>
                  </a:tcPr>
                </a:tc>
                <a:extLst>
                  <a:ext uri="{0D108BD9-81ED-4DB2-BD59-A6C34878D82A}">
                    <a16:rowId xmlns:a16="http://schemas.microsoft.com/office/drawing/2014/main" val="3241677193"/>
                  </a:ext>
                </a:extLst>
              </a:tr>
              <a:tr h="222912">
                <a:tc>
                  <a:txBody>
                    <a:bodyPr/>
                    <a:lstStyle/>
                    <a:p>
                      <a:pPr algn="ctr"/>
                      <a:r>
                        <a:rPr lang="en-US" sz="1400" b="0" dirty="0">
                          <a:solidFill>
                            <a:schemeClr val="tx1"/>
                          </a:solidFill>
                          <a:effectLst/>
                        </a:rPr>
                        <a:t>0.46</a:t>
                      </a:r>
                    </a:p>
                  </a:txBody>
                  <a:tcPr marL="68580" marR="68580" marT="0" marB="0">
                    <a:solidFill>
                      <a:schemeClr val="bg2"/>
                    </a:solidFill>
                  </a:tcPr>
                </a:tc>
                <a:extLst>
                  <a:ext uri="{0D108BD9-81ED-4DB2-BD59-A6C34878D82A}">
                    <a16:rowId xmlns:a16="http://schemas.microsoft.com/office/drawing/2014/main" val="1822869266"/>
                  </a:ext>
                </a:extLst>
              </a:tr>
              <a:tr h="222912">
                <a:tc>
                  <a:txBody>
                    <a:bodyPr/>
                    <a:lstStyle/>
                    <a:p>
                      <a:pPr algn="ctr"/>
                      <a:r>
                        <a:rPr lang="en-US" sz="1400" b="0" dirty="0">
                          <a:solidFill>
                            <a:schemeClr val="tx1"/>
                          </a:solidFill>
                          <a:effectLst/>
                          <a:highlight>
                            <a:srgbClr val="FFFF00"/>
                          </a:highlight>
                        </a:rPr>
                        <a:t>0.86</a:t>
                      </a:r>
                    </a:p>
                  </a:txBody>
                  <a:tcPr marL="68580" marR="68580" marT="0" marB="0">
                    <a:solidFill>
                      <a:schemeClr val="bg2"/>
                    </a:solidFill>
                  </a:tcPr>
                </a:tc>
                <a:extLst>
                  <a:ext uri="{0D108BD9-81ED-4DB2-BD59-A6C34878D82A}">
                    <a16:rowId xmlns:a16="http://schemas.microsoft.com/office/drawing/2014/main" val="1867113258"/>
                  </a:ext>
                </a:extLst>
              </a:tr>
              <a:tr h="222912">
                <a:tc>
                  <a:txBody>
                    <a:bodyPr/>
                    <a:lstStyle/>
                    <a:p>
                      <a:pPr algn="ctr"/>
                      <a:r>
                        <a:rPr lang="en-US" sz="1400" b="0" dirty="0">
                          <a:solidFill>
                            <a:schemeClr val="tx1"/>
                          </a:solidFill>
                          <a:effectLst/>
                          <a:highlight>
                            <a:srgbClr val="FFFF00"/>
                          </a:highlight>
                        </a:rPr>
                        <a:t>0.92</a:t>
                      </a:r>
                    </a:p>
                  </a:txBody>
                  <a:tcPr marL="68580" marR="68580" marT="0" marB="0">
                    <a:solidFill>
                      <a:schemeClr val="bg2"/>
                    </a:solidFill>
                  </a:tcPr>
                </a:tc>
                <a:extLst>
                  <a:ext uri="{0D108BD9-81ED-4DB2-BD59-A6C34878D82A}">
                    <a16:rowId xmlns:a16="http://schemas.microsoft.com/office/drawing/2014/main" val="2601441217"/>
                  </a:ext>
                </a:extLst>
              </a:tr>
            </a:tbl>
          </a:graphicData>
        </a:graphic>
      </p:graphicFrame>
    </p:spTree>
    <p:extLst>
      <p:ext uri="{BB962C8B-B14F-4D97-AF65-F5344CB8AC3E}">
        <p14:creationId xmlns:p14="http://schemas.microsoft.com/office/powerpoint/2010/main" val="2428581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838200" y="365126"/>
            <a:ext cx="10515600" cy="889146"/>
          </a:xfrm>
        </p:spPr>
        <p:txBody>
          <a:bodyPr>
            <a:normAutofit/>
          </a:bodyPr>
          <a:lstStyle/>
          <a:p>
            <a:r>
              <a:rPr lang="en-GB" dirty="0">
                <a:latin typeface="Optima" panose="02000503060000020004"/>
              </a:rPr>
              <a:t>#2 Unpacking the gap - Focus Group Findings </a:t>
            </a:r>
          </a:p>
        </p:txBody>
      </p:sp>
      <p:sp>
        <p:nvSpPr>
          <p:cNvPr id="6" name="TextBox 5">
            <a:extLst>
              <a:ext uri="{FF2B5EF4-FFF2-40B4-BE49-F238E27FC236}">
                <a16:creationId xmlns:a16="http://schemas.microsoft.com/office/drawing/2014/main" id="{E188E34E-ACB7-6B1E-AFAC-79D6FBA4B7DC}"/>
              </a:ext>
            </a:extLst>
          </p:cNvPr>
          <p:cNvSpPr txBox="1"/>
          <p:nvPr/>
        </p:nvSpPr>
        <p:spPr>
          <a:xfrm>
            <a:off x="514350" y="1390650"/>
            <a:ext cx="11296650" cy="1092607"/>
          </a:xfrm>
          <a:prstGeom prst="rect">
            <a:avLst/>
          </a:prstGeom>
          <a:noFill/>
        </p:spPr>
        <p:txBody>
          <a:bodyPr wrap="square">
            <a:spAutoFit/>
          </a:bodyPr>
          <a:lstStyle/>
          <a:p>
            <a:pPr algn="ctr">
              <a:spcAft>
                <a:spcPts val="600"/>
              </a:spcAft>
            </a:pPr>
            <a:endParaRPr lang="en-GB" sz="3000" dirty="0">
              <a:effectLst/>
              <a:latin typeface="Optima" panose="02000503060000020004" pitchFamily="2" charset="0"/>
              <a:ea typeface="Yu Mincho" panose="02020400000000000000" pitchFamily="18" charset="-128"/>
            </a:endParaRPr>
          </a:p>
          <a:p>
            <a:pPr algn="ctr">
              <a:spcAft>
                <a:spcPts val="600"/>
              </a:spcAft>
            </a:pPr>
            <a:r>
              <a:rPr lang="en-GB" sz="3000" dirty="0">
                <a:effectLst/>
                <a:latin typeface="Optima" panose="02000503060000020004" pitchFamily="2" charset="0"/>
                <a:ea typeface="Yu Mincho" panose="02020400000000000000" pitchFamily="18" charset="-128"/>
              </a:rPr>
              <a:t>3 explanatory themes emerged</a:t>
            </a:r>
            <a:endParaRPr lang="en-GB" sz="3000" kern="100" dirty="0">
              <a:latin typeface="Optima" panose="02000503060000020004" pitchFamily="2" charset="0"/>
              <a:ea typeface="Yu Mincho"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669996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B0231-AFBF-F23A-FEA5-8A0062F446CF}"/>
              </a:ext>
            </a:extLst>
          </p:cNvPr>
          <p:cNvSpPr>
            <a:spLocks noGrp="1"/>
          </p:cNvSpPr>
          <p:nvPr>
            <p:ph type="title"/>
          </p:nvPr>
        </p:nvSpPr>
        <p:spPr>
          <a:xfrm>
            <a:off x="681153" y="365125"/>
            <a:ext cx="10672647" cy="1334885"/>
          </a:xfrm>
        </p:spPr>
        <p:txBody>
          <a:bodyPr>
            <a:normAutofit/>
          </a:bodyPr>
          <a:lstStyle/>
          <a:p>
            <a:r>
              <a:rPr lang="en-GB" dirty="0">
                <a:latin typeface="Optima" panose="02000503060000020004"/>
              </a:rPr>
              <a:t>FG Theme 1: S</a:t>
            </a:r>
            <a:r>
              <a:rPr lang="en-GB" sz="4400" dirty="0">
                <a:effectLst/>
                <a:latin typeface="Optima" panose="02000503060000020004"/>
                <a:ea typeface="Times New Roman" panose="02020603050405020304" pitchFamily="18" charset="0"/>
                <a:cs typeface="Arial" panose="020B0604020202020204" pitchFamily="34" charset="0"/>
              </a:rPr>
              <a:t>cepticism about the motives and intentions behind news production</a:t>
            </a:r>
            <a:endParaRPr lang="en-GB" dirty="0">
              <a:latin typeface="Optima" panose="02000503060000020004"/>
            </a:endParaRPr>
          </a:p>
        </p:txBody>
      </p:sp>
      <p:sp>
        <p:nvSpPr>
          <p:cNvPr id="4" name="TextBox 3">
            <a:extLst>
              <a:ext uri="{FF2B5EF4-FFF2-40B4-BE49-F238E27FC236}">
                <a16:creationId xmlns:a16="http://schemas.microsoft.com/office/drawing/2014/main" id="{631BB649-629F-2DEB-7BC4-7F5F9F2E30A4}"/>
              </a:ext>
            </a:extLst>
          </p:cNvPr>
          <p:cNvSpPr txBox="1"/>
          <p:nvPr/>
        </p:nvSpPr>
        <p:spPr>
          <a:xfrm>
            <a:off x="343929" y="1700010"/>
            <a:ext cx="11504141" cy="5189241"/>
          </a:xfrm>
          <a:prstGeom prst="rect">
            <a:avLst/>
          </a:prstGeom>
          <a:noFill/>
        </p:spPr>
        <p:txBody>
          <a:bodyPr wrap="square">
            <a:spAutoFit/>
          </a:bodyPr>
          <a:lstStyle/>
          <a:p>
            <a:r>
              <a:rPr lang="en-GB" sz="2200" dirty="0">
                <a:latin typeface="Optima" panose="02000503060000020004"/>
              </a:rPr>
              <a:t>Accuracy &amp; public interest compromised for profit, to please editors, &amp; pursue political motives:</a:t>
            </a:r>
          </a:p>
          <a:p>
            <a:endParaRPr lang="en-GB" sz="2000" dirty="0">
              <a:latin typeface="Optima" panose="02000503060000020004"/>
            </a:endParaRPr>
          </a:p>
          <a:p>
            <a:pPr lvl="1"/>
            <a:r>
              <a:rPr lang="en-GB" sz="2000" i="1" dirty="0">
                <a:latin typeface="Optima" panose="02000503060000020004"/>
              </a:rPr>
              <a:t>“I think we get a lot of sensationalism in journalism for the reason cited earlier, you know, to sell copy, whatever copy that is.” </a:t>
            </a:r>
            <a:r>
              <a:rPr lang="en-GB" sz="2000" dirty="0">
                <a:latin typeface="Optima" panose="02000503060000020004"/>
              </a:rPr>
              <a:t>(Group 2 James LK/M/63)</a:t>
            </a:r>
          </a:p>
          <a:p>
            <a:endParaRPr lang="en-GB" sz="2000" dirty="0">
              <a:latin typeface="Optima" panose="02000503060000020004"/>
            </a:endParaRPr>
          </a:p>
          <a:p>
            <a:r>
              <a:rPr lang="en-GB" sz="2200" dirty="0">
                <a:latin typeface="Optima" panose="02000503060000020004"/>
              </a:rPr>
              <a:t>Bias is inevitable due to ownership models; journalists lack autonomy:</a:t>
            </a:r>
          </a:p>
          <a:p>
            <a:endParaRPr lang="en-GB" sz="2000" dirty="0">
              <a:latin typeface="Optima" panose="02000503060000020004"/>
            </a:endParaRPr>
          </a:p>
          <a:p>
            <a:pPr lvl="1"/>
            <a:r>
              <a:rPr lang="en-GB" sz="2000" i="1" dirty="0">
                <a:effectLst/>
                <a:latin typeface="Optima" panose="02000503060000020004"/>
                <a:ea typeface="Calibri" panose="020F0502020204030204" pitchFamily="34" charset="0"/>
                <a:cs typeface="Calibri" panose="020F0502020204030204" pitchFamily="34" charset="0"/>
              </a:rPr>
              <a:t>“</a:t>
            </a:r>
            <a:r>
              <a:rPr lang="en-GB" sz="2000" dirty="0">
                <a:effectLst/>
                <a:latin typeface="Optima" panose="02000503060000020004"/>
                <a:ea typeface="Calibri" panose="020F0502020204030204" pitchFamily="34" charset="0"/>
                <a:cs typeface="Calibri" panose="020F0502020204030204" pitchFamily="34" charset="0"/>
              </a:rPr>
              <a:t>[…]</a:t>
            </a:r>
            <a:r>
              <a:rPr lang="en-GB" sz="2000" i="1" dirty="0">
                <a:effectLst/>
                <a:latin typeface="Optima" panose="02000503060000020004"/>
                <a:ea typeface="Calibri" panose="020F0502020204030204" pitchFamily="34" charset="0"/>
                <a:cs typeface="Calibri" panose="020F0502020204030204" pitchFamily="34" charset="0"/>
              </a:rPr>
              <a:t> they are owned by people who have money, and they have political views and they are slanted in one direction or the other, so there are natural limitations to what a reporter can do” </a:t>
            </a:r>
            <a:r>
              <a:rPr lang="en-GB" sz="2000" dirty="0">
                <a:effectLst/>
                <a:latin typeface="Optima" panose="02000503060000020004"/>
                <a:ea typeface="Calibri" panose="020F0502020204030204" pitchFamily="34" charset="0"/>
                <a:cs typeface="Calibri" panose="020F0502020204030204" pitchFamily="34" charset="0"/>
              </a:rPr>
              <a:t>(Group 1 </a:t>
            </a:r>
            <a:r>
              <a:rPr lang="en-GB" sz="2000" dirty="0">
                <a:solidFill>
                  <a:srgbClr val="000000"/>
                </a:solidFill>
                <a:effectLst/>
                <a:latin typeface="Optima" panose="02000503060000020004"/>
                <a:ea typeface="Gill Sans MT" panose="020B0502020104020203" pitchFamily="34" charset="0"/>
                <a:cs typeface="Calibri" panose="020F0502020204030204" pitchFamily="34" charset="0"/>
              </a:rPr>
              <a:t>Raj EM/M/60</a:t>
            </a:r>
            <a:r>
              <a:rPr lang="en-GB" sz="2000" dirty="0">
                <a:effectLst/>
                <a:latin typeface="Optima" panose="02000503060000020004"/>
                <a:ea typeface="Calibri" panose="020F0502020204030204" pitchFamily="34" charset="0"/>
                <a:cs typeface="Calibri" panose="020F0502020204030204" pitchFamily="34" charset="0"/>
              </a:rPr>
              <a:t>)</a:t>
            </a:r>
          </a:p>
          <a:p>
            <a:pPr>
              <a:lnSpc>
                <a:spcPct val="107000"/>
              </a:lnSpc>
              <a:spcAft>
                <a:spcPts val="800"/>
              </a:spcAft>
            </a:pPr>
            <a:endParaRPr lang="en-GB" sz="2200" dirty="0">
              <a:latin typeface="Optima" panose="02000503060000020004"/>
              <a:ea typeface="Calibri" panose="020F0502020204030204" pitchFamily="34" charset="0"/>
              <a:cs typeface="Calibri" panose="020F0502020204030204" pitchFamily="34" charset="0"/>
            </a:endParaRPr>
          </a:p>
          <a:p>
            <a:pPr>
              <a:lnSpc>
                <a:spcPct val="107000"/>
              </a:lnSpc>
              <a:spcAft>
                <a:spcPts val="800"/>
              </a:spcAft>
            </a:pPr>
            <a:r>
              <a:rPr lang="en-GB" sz="2200" dirty="0">
                <a:latin typeface="Optima" panose="02000503060000020004"/>
                <a:ea typeface="Calibri" panose="020F0502020204030204" pitchFamily="34" charset="0"/>
                <a:cs typeface="Calibri" panose="020F0502020204030204" pitchFamily="34" charset="0"/>
              </a:rPr>
              <a:t>Audiences are concerned about b</a:t>
            </a:r>
            <a:r>
              <a:rPr lang="en-GB" sz="2200" dirty="0">
                <a:effectLst/>
                <a:latin typeface="Optima" panose="02000503060000020004"/>
                <a:ea typeface="Calibri" panose="020F0502020204030204" pitchFamily="34" charset="0"/>
                <a:cs typeface="Calibri" panose="020F0502020204030204" pitchFamily="34" charset="0"/>
              </a:rPr>
              <a:t>ias and misinformation =  divisions in public opinion and lead to polarisation:</a:t>
            </a:r>
          </a:p>
          <a:p>
            <a:pPr lvl="1">
              <a:lnSpc>
                <a:spcPct val="107000"/>
              </a:lnSpc>
              <a:spcAft>
                <a:spcPts val="800"/>
              </a:spcAft>
            </a:pPr>
            <a:r>
              <a:rPr lang="en-GB" sz="2000" dirty="0">
                <a:latin typeface="Optima" panose="02000503060000020004"/>
              </a:rPr>
              <a:t> </a:t>
            </a:r>
            <a:r>
              <a:rPr lang="en-GB" sz="2000" i="1" dirty="0">
                <a:latin typeface="Optima" panose="02000503060000020004"/>
              </a:rPr>
              <a:t>“Journalism should be there to promote independent, free thinking and most certainly objective thinking rather than you know just dividing us further, putting us to extreme sides and never work in the centre” </a:t>
            </a:r>
            <a:r>
              <a:rPr lang="en-GB" sz="2000" dirty="0">
                <a:latin typeface="Optima" panose="02000503060000020004"/>
              </a:rPr>
              <a:t>(Group 5 Anya F/42)</a:t>
            </a:r>
            <a:endParaRPr lang="en-GB" sz="2000" dirty="0">
              <a:effectLst/>
              <a:latin typeface="Optima" panose="020005030600000200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77563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2034</TotalTime>
  <Words>2389</Words>
  <Application>Microsoft Macintosh PowerPoint</Application>
  <PresentationFormat>Widescreen</PresentationFormat>
  <Paragraphs>182</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Aptos</vt:lpstr>
      <vt:lpstr>Arial</vt:lpstr>
      <vt:lpstr>Calibri</vt:lpstr>
      <vt:lpstr>Calibri Light</vt:lpstr>
      <vt:lpstr>Century Gothic</vt:lpstr>
      <vt:lpstr>Optima</vt:lpstr>
      <vt:lpstr>Office Theme</vt:lpstr>
      <vt:lpstr>Connecting expectations, evaluations and experiences: taking audiences seriously to bridge the gap between the public and the news media</vt:lpstr>
      <vt:lpstr>Introduction</vt:lpstr>
      <vt:lpstr>Why audiences?  </vt:lpstr>
      <vt:lpstr>Engaging the public in regulating for ethical journalism</vt:lpstr>
      <vt:lpstr>Connecting expectations, evaluations &amp; experiences</vt:lpstr>
      <vt:lpstr>#1 Unpacking trust – a gap in values</vt:lpstr>
      <vt:lpstr>#1 Unpacking trust – a gap in roles</vt:lpstr>
      <vt:lpstr>#2 Unpacking the gap - Focus Group Findings </vt:lpstr>
      <vt:lpstr>FG Theme 1: Scepticism about the motives and intentions behind news production</vt:lpstr>
      <vt:lpstr>FG Theme 2: lack of trust based on experiences &amp; knowledge of historical transgressions </vt:lpstr>
      <vt:lpstr>FG Theme 3: the trust family</vt:lpstr>
      <vt:lpstr>Conclusion: What can be done to bridge the trust gap?  </vt:lpstr>
      <vt:lpstr> Engaging the public in regulating for ethical journalism Project webpage    News Literacy Report. Part One: Survey results  Engaging the public in regulating for ethical journalism report. Part Two: Focus Groups  Firmstone, J (2024) The Shaping of News: A Framework for Analysis  - Chapters on journalism ethics and news audiences.  Defining Freedom of the Press Project website  Firmstone, J, Steel, J., Conboy, M. et al. 2022. “Trust and ethics in local journalism: a distinctive orientation towards responsible journalism and ethical practices” in Lynch, J and Rice, C (eds), Responsible Journalism in Conflicted Societies: Trust and Public Service across New and Old Divides, Routledge.    Fox, C, Saunders, J, Steel, J, Firmstone, J et al. 2023 What is the purpose of a code of ethics for the press? Ethical Space: The International Journal of Communication Ethics, 20 (1).   Steel J, Firmstone J, Conboy M, Fox C, Elliott-Harvey C, Mulderrig J, Saunders J, Wragg P. 2025. Journalism and Ethical praxis: A Thematic analysis of journalism ethics across five European countries. Journalism Practice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julie walker</dc:creator>
  <cp:lastModifiedBy>John Steel</cp:lastModifiedBy>
  <cp:revision>3</cp:revision>
  <dcterms:created xsi:type="dcterms:W3CDTF">2025-05-07T16:21:37Z</dcterms:created>
  <dcterms:modified xsi:type="dcterms:W3CDTF">2025-09-02T17:58:09Z</dcterms:modified>
</cp:coreProperties>
</file>