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2" r:id="rId4"/>
    <p:sldMasterId id="2147483660" r:id="rId5"/>
    <p:sldMasterId id="2147483687" r:id="rId6"/>
    <p:sldMasterId id="2147483688" r:id="rId7"/>
  </p:sldMasterIdLst>
  <p:notesMasterIdLst>
    <p:notesMasterId r:id="rId36"/>
  </p:notesMasterIdLst>
  <p:handoutMasterIdLst>
    <p:handoutMasterId r:id="rId37"/>
  </p:handoutMasterIdLst>
  <p:sldIdLst>
    <p:sldId id="281" r:id="rId8"/>
    <p:sldId id="274" r:id="rId9"/>
    <p:sldId id="316" r:id="rId10"/>
    <p:sldId id="315" r:id="rId11"/>
    <p:sldId id="326" r:id="rId12"/>
    <p:sldId id="324" r:id="rId13"/>
    <p:sldId id="292" r:id="rId14"/>
    <p:sldId id="323" r:id="rId15"/>
    <p:sldId id="293" r:id="rId16"/>
    <p:sldId id="288" r:id="rId17"/>
    <p:sldId id="290" r:id="rId18"/>
    <p:sldId id="289" r:id="rId19"/>
    <p:sldId id="291" r:id="rId20"/>
    <p:sldId id="303" r:id="rId21"/>
    <p:sldId id="310" r:id="rId22"/>
    <p:sldId id="309" r:id="rId23"/>
    <p:sldId id="311" r:id="rId24"/>
    <p:sldId id="297" r:id="rId25"/>
    <p:sldId id="298" r:id="rId26"/>
    <p:sldId id="321" r:id="rId27"/>
    <p:sldId id="329" r:id="rId28"/>
    <p:sldId id="332" r:id="rId29"/>
    <p:sldId id="333" r:id="rId30"/>
    <p:sldId id="331" r:id="rId31"/>
    <p:sldId id="320" r:id="rId32"/>
    <p:sldId id="334" r:id="rId33"/>
    <p:sldId id="317" r:id="rId34"/>
    <p:sldId id="271" r:id="rId35"/>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37">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phen Muessig"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3A5F"/>
    <a:srgbClr val="9DA0A1"/>
    <a:srgbClr val="CECFD0"/>
    <a:srgbClr val="EDF4F5"/>
    <a:srgbClr val="FEFB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699" autoAdjust="0"/>
    <p:restoredTop sz="88427" autoAdjust="0"/>
  </p:normalViewPr>
  <p:slideViewPr>
    <p:cSldViewPr snapToGrid="0">
      <p:cViewPr varScale="1">
        <p:scale>
          <a:sx n="59" d="100"/>
          <a:sy n="59" d="100"/>
        </p:scale>
        <p:origin x="284" y="72"/>
      </p:cViewPr>
      <p:guideLst>
        <p:guide orient="horz" pos="2137"/>
        <p:guide pos="3840"/>
      </p:guideLst>
    </p:cSldViewPr>
  </p:slideViewPr>
  <p:outlineViewPr>
    <p:cViewPr>
      <p:scale>
        <a:sx n="33" d="100"/>
        <a:sy n="33" d="100"/>
      </p:scale>
      <p:origin x="0" y="0"/>
    </p:cViewPr>
    <p:sldLst>
      <p:sld r:id="rId1" collapse="1"/>
    </p:sldLst>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123" d="100"/>
          <a:sy n="123" d="100"/>
        </p:scale>
        <p:origin x="4974"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presProps" Target="presProps.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commentAuthors" Target="commentAuthors.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3C0FBDF-67BC-BAAE-1B0D-184E5C4AD47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a:extLst>
              <a:ext uri="{FF2B5EF4-FFF2-40B4-BE49-F238E27FC236}">
                <a16:creationId xmlns:a16="http://schemas.microsoft.com/office/drawing/2014/main" id="{E0896F87-7FC4-9B28-A838-90A88DB3241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E83E42C0-80AD-4458-A7F6-B76502548C6D}" type="datetimeFigureOut">
              <a:rPr lang="en-GB"/>
              <a:pPr>
                <a:defRPr/>
              </a:pPr>
              <a:t>13/05/2024</a:t>
            </a:fld>
            <a:endParaRPr lang="en-GB"/>
          </a:p>
        </p:txBody>
      </p:sp>
      <p:sp>
        <p:nvSpPr>
          <p:cNvPr id="4" name="Footer Placeholder 3">
            <a:extLst>
              <a:ext uri="{FF2B5EF4-FFF2-40B4-BE49-F238E27FC236}">
                <a16:creationId xmlns:a16="http://schemas.microsoft.com/office/drawing/2014/main" id="{1DB95058-26B3-4B64-3777-3C84EC220AE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5" name="Slide Number Placeholder 4">
            <a:extLst>
              <a:ext uri="{FF2B5EF4-FFF2-40B4-BE49-F238E27FC236}">
                <a16:creationId xmlns:a16="http://schemas.microsoft.com/office/drawing/2014/main" id="{03EE9F71-4970-B2F7-C636-4CA8C22E05F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1B14DEBF-E0D6-486B-B343-7ED0CD9B7A02}" type="slidenum">
              <a:rPr lang="en-GB"/>
              <a:pPr>
                <a:defRPr/>
              </a:pPr>
              <a:t>‹#›</a:t>
            </a:fld>
            <a:endParaRPr lang="en-GB"/>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FA119C6-7FB1-838D-D9AB-BEDAFCA9EA0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9DB9D8E4-3CDE-8B16-AFA9-8F4972F2208F}"/>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82ECCFE4-E450-4AF4-B64D-C8833604E560}" type="datetimeFigureOut">
              <a:rPr lang="en-US"/>
              <a:pPr>
                <a:defRPr/>
              </a:pPr>
              <a:t>5/13/2024</a:t>
            </a:fld>
            <a:endParaRPr lang="en-US"/>
          </a:p>
        </p:txBody>
      </p:sp>
      <p:sp>
        <p:nvSpPr>
          <p:cNvPr id="4" name="Slide Image Placeholder 3">
            <a:extLst>
              <a:ext uri="{FF2B5EF4-FFF2-40B4-BE49-F238E27FC236}">
                <a16:creationId xmlns:a16="http://schemas.microsoft.com/office/drawing/2014/main" id="{2BEE6FDF-BCA1-5F3E-2CE3-A689F5110DA4}"/>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3D984BDE-A26A-3EE3-D8AA-5179FC2AC7AD}"/>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a:extLst>
              <a:ext uri="{FF2B5EF4-FFF2-40B4-BE49-F238E27FC236}">
                <a16:creationId xmlns:a16="http://schemas.microsoft.com/office/drawing/2014/main" id="{8E975939-ADAF-C184-D3CD-5C32BB6A610D}"/>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D921EC8E-CA45-FC61-FF2D-90F8ED3B469B}"/>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E4A7561B-8CA2-4379-9319-516A7C58AD92}"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4E390564-F962-24B4-CA2B-F7675380E1F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C0BD2755-3AFD-24B9-D2DB-EAF1C3BD996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8436" name="Slide Number Placeholder 3">
            <a:extLst>
              <a:ext uri="{FF2B5EF4-FFF2-40B4-BE49-F238E27FC236}">
                <a16:creationId xmlns:a16="http://schemas.microsoft.com/office/drawing/2014/main" id="{CD1D625A-82C4-A67F-0748-12843AB4190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074EDEA-2256-43DE-AE44-E7A5DEC7AE89}" type="slidenum">
              <a:rPr lang="en-US" altLang="en-US" smtClean="0"/>
              <a:pPr fontAlgn="base">
                <a:spcBef>
                  <a:spcPct val="0"/>
                </a:spcBef>
                <a:spcAft>
                  <a:spcPct val="0"/>
                </a:spcAft>
              </a:pPr>
              <a:t>1</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5C775CDD-4C4B-E8E5-4AAF-D4ACA84F9B8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7DB2981F-F4CC-B603-6F95-67600E52234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2532" name="Slide Number Placeholder 3">
            <a:extLst>
              <a:ext uri="{FF2B5EF4-FFF2-40B4-BE49-F238E27FC236}">
                <a16:creationId xmlns:a16="http://schemas.microsoft.com/office/drawing/2014/main" id="{28639304-35F4-F471-F340-BC16984CF82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A98EAA5-2448-4576-A4FA-19B587003739}" type="slidenum">
              <a:rPr lang="en-US" altLang="en-US" smtClean="0"/>
              <a:pPr fontAlgn="base">
                <a:spcBef>
                  <a:spcPct val="0"/>
                </a:spcBef>
                <a:spcAft>
                  <a:spcPct val="0"/>
                </a:spcAft>
              </a:pPr>
              <a:t>2</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CC1C01D0-35CC-AFF3-3149-51BC72C1F1A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0D9C7132-6922-2039-04F0-FE746186DE3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0484" name="Slide Number Placeholder 3">
            <a:extLst>
              <a:ext uri="{FF2B5EF4-FFF2-40B4-BE49-F238E27FC236}">
                <a16:creationId xmlns:a16="http://schemas.microsoft.com/office/drawing/2014/main" id="{E0E12D66-4EF7-90F8-BE74-0983549BD13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6AE7939-84D6-40E6-9D38-1806654F51C8}" type="slidenum">
              <a:rPr lang="en-US" altLang="en-US" smtClean="0"/>
              <a:pPr fontAlgn="base">
                <a:spcBef>
                  <a:spcPct val="0"/>
                </a:spcBef>
                <a:spcAft>
                  <a:spcPct val="0"/>
                </a:spcAft>
              </a:pPr>
              <a:t>6</a:t>
            </a:fld>
            <a:endParaRPr lang="en-US" altLang="en-US"/>
          </a:p>
        </p:txBody>
      </p:sp>
    </p:spTree>
    <p:extLst>
      <p:ext uri="{BB962C8B-B14F-4D97-AF65-F5344CB8AC3E}">
        <p14:creationId xmlns:p14="http://schemas.microsoft.com/office/powerpoint/2010/main" val="1207080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 typeface="Symbol" panose="05050102010706020507" pitchFamily="18" charset="2"/>
              <a:buChar char=""/>
            </a:pPr>
            <a:r>
              <a:rPr lang="en-US" altLang="en-US" dirty="0">
                <a:latin typeface="Arial" panose="020B0604020202020204" pitchFamily="34" charset="0"/>
                <a:ea typeface="Book Antiqua" panose="02040602050305030304" pitchFamily="18" charset="0"/>
                <a:cs typeface="Arial" panose="020B0604020202020204" pitchFamily="34" charset="0"/>
              </a:rPr>
              <a:t>The majority of respondents were White Female </a:t>
            </a:r>
            <a:endParaRPr lang="en-GB" altLang="en-US" dirty="0">
              <a:latin typeface="Arial" panose="020B0604020202020204" pitchFamily="34" charset="0"/>
              <a:ea typeface="Book Antiqua" panose="02040602050305030304" pitchFamily="18" charset="0"/>
              <a:cs typeface="Arial" panose="020B0604020202020204" pitchFamily="34" charset="0"/>
            </a:endParaRPr>
          </a:p>
          <a:p>
            <a:pPr eaLnBrk="1" hangingPunct="1">
              <a:buFont typeface="Symbol" panose="05050102010706020507" pitchFamily="18" charset="2"/>
              <a:buChar char=""/>
            </a:pPr>
            <a:r>
              <a:rPr lang="en-US" altLang="en-US" dirty="0">
                <a:latin typeface="Arial" panose="020B0604020202020204" pitchFamily="34" charset="0"/>
                <a:ea typeface="Book Antiqua" panose="02040602050305030304" pitchFamily="18" charset="0"/>
                <a:cs typeface="Arial" panose="020B0604020202020204" pitchFamily="34" charset="0"/>
              </a:rPr>
              <a:t>Students from </a:t>
            </a:r>
            <a:r>
              <a:rPr lang="en-US" altLang="en-US" dirty="0" err="1">
                <a:latin typeface="Arial" panose="020B0604020202020204" pitchFamily="34" charset="0"/>
                <a:ea typeface="Book Antiqua" panose="02040602050305030304" pitchFamily="18" charset="0"/>
                <a:cs typeface="Arial" panose="020B0604020202020204" pitchFamily="34" charset="0"/>
              </a:rPr>
              <a:t>BaME</a:t>
            </a:r>
            <a:r>
              <a:rPr lang="en-US" altLang="en-US" dirty="0">
                <a:latin typeface="Arial" panose="020B0604020202020204" pitchFamily="34" charset="0"/>
                <a:ea typeface="Book Antiqua" panose="02040602050305030304" pitchFamily="18" charset="0"/>
                <a:cs typeface="Arial" panose="020B0604020202020204" pitchFamily="34" charset="0"/>
              </a:rPr>
              <a:t> categories appear to be under-represented</a:t>
            </a:r>
            <a:endParaRPr lang="en-GB" altLang="en-US" dirty="0">
              <a:latin typeface="Arial" panose="020B0604020202020204" pitchFamily="34" charset="0"/>
              <a:ea typeface="Book Antiqua" panose="02040602050305030304" pitchFamily="18" charset="0"/>
              <a:cs typeface="Arial" panose="020B0604020202020204" pitchFamily="34" charset="0"/>
            </a:endParaRPr>
          </a:p>
          <a:p>
            <a:pPr eaLnBrk="1" hangingPunct="1">
              <a:buFont typeface="Symbol" panose="05050102010706020507" pitchFamily="18" charset="2"/>
              <a:buChar char=""/>
            </a:pPr>
            <a:r>
              <a:rPr lang="en-US" altLang="en-US" dirty="0">
                <a:latin typeface="Arial" panose="020B0604020202020204" pitchFamily="34" charset="0"/>
                <a:ea typeface="Book Antiqua" panose="02040602050305030304" pitchFamily="18" charset="0"/>
                <a:cs typeface="Arial" panose="020B0604020202020204" pitchFamily="34" charset="0"/>
              </a:rPr>
              <a:t>The majority of respondents were undergraduates (N=196), postgrad (N=18)</a:t>
            </a:r>
            <a:endParaRPr lang="en-GB" altLang="en-US" dirty="0">
              <a:latin typeface="Arial" panose="020B0604020202020204" pitchFamily="34" charset="0"/>
              <a:ea typeface="Book Antiqua" panose="02040602050305030304" pitchFamily="18" charset="0"/>
              <a:cs typeface="Arial" panose="020B0604020202020204" pitchFamily="34" charset="0"/>
            </a:endParaRPr>
          </a:p>
          <a:p>
            <a:pPr eaLnBrk="1" hangingPunct="1">
              <a:buFont typeface="Symbol" panose="05050102010706020507" pitchFamily="18" charset="2"/>
              <a:buChar char=""/>
            </a:pPr>
            <a:r>
              <a:rPr lang="en-US" altLang="en-US" dirty="0">
                <a:latin typeface="Arial" panose="020B0604020202020204" pitchFamily="34" charset="0"/>
                <a:ea typeface="Book Antiqua" panose="02040602050305030304" pitchFamily="18" charset="0"/>
                <a:cs typeface="Arial" panose="020B0604020202020204" pitchFamily="34" charset="0"/>
              </a:rPr>
              <a:t>There were more respondents from those in year 1 (level 4) of their studies; although this was more balanced in the Male respondents.</a:t>
            </a:r>
            <a:endParaRPr lang="en-GB" altLang="en-US" dirty="0">
              <a:latin typeface="Arial" panose="020B0604020202020204" pitchFamily="34" charset="0"/>
              <a:ea typeface="Book Antiqua" panose="02040602050305030304" pitchFamily="18" charset="0"/>
              <a:cs typeface="Arial" panose="020B0604020202020204" pitchFamily="34" charset="0"/>
            </a:endParaRPr>
          </a:p>
          <a:p>
            <a:pPr eaLnBrk="1" hangingPunct="1">
              <a:buFont typeface="Symbol" panose="05050102010706020507" pitchFamily="18" charset="2"/>
              <a:buChar char=""/>
            </a:pPr>
            <a:r>
              <a:rPr lang="en-US" altLang="en-US" dirty="0">
                <a:latin typeface="Arial" panose="020B0604020202020204" pitchFamily="34" charset="0"/>
                <a:ea typeface="Book Antiqua" panose="02040602050305030304" pitchFamily="18" charset="0"/>
                <a:cs typeface="Arial" panose="020B0604020202020204" pitchFamily="34" charset="0"/>
              </a:rPr>
              <a:t>There is a skew to 18-21 demographic; just over half of the Female respondents (54%) were 18-21 and almost 40% of Male respondents were in this age category.</a:t>
            </a:r>
            <a:endParaRPr lang="en-GB" altLang="en-US" dirty="0">
              <a:latin typeface="Arial" panose="020B0604020202020204" pitchFamily="34" charset="0"/>
              <a:ea typeface="Book Antiqua" panose="02040602050305030304" pitchFamily="18"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pPr>
              <a:defRPr/>
            </a:pPr>
            <a:fld id="{E4A7561B-8CA2-4379-9319-516A7C58AD92}" type="slidenum">
              <a:rPr lang="en-US" smtClean="0"/>
              <a:pPr>
                <a:defRPr/>
              </a:pPr>
              <a:t>11</a:t>
            </a:fld>
            <a:endParaRPr lang="en-US"/>
          </a:p>
        </p:txBody>
      </p:sp>
    </p:spTree>
    <p:extLst>
      <p:ext uri="{BB962C8B-B14F-4D97-AF65-F5344CB8AC3E}">
        <p14:creationId xmlns:p14="http://schemas.microsoft.com/office/powerpoint/2010/main" val="942541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dirty="0">
                <a:latin typeface="Arial" panose="020B0604020202020204" pitchFamily="34" charset="0"/>
                <a:ea typeface="Calibri" panose="020F0502020204030204" pitchFamily="34" charset="0"/>
                <a:cs typeface="Arial" panose="020B0604020202020204" pitchFamily="34" charset="0"/>
              </a:rPr>
              <a:t>Not representative sample - This is an issue with all opportunistic sampling approaches. </a:t>
            </a:r>
          </a:p>
          <a:p>
            <a:endParaRPr lang="en-GB" dirty="0"/>
          </a:p>
        </p:txBody>
      </p:sp>
      <p:sp>
        <p:nvSpPr>
          <p:cNvPr id="4" name="Slide Number Placeholder 3"/>
          <p:cNvSpPr>
            <a:spLocks noGrp="1"/>
          </p:cNvSpPr>
          <p:nvPr>
            <p:ph type="sldNum" sz="quarter" idx="5"/>
          </p:nvPr>
        </p:nvSpPr>
        <p:spPr/>
        <p:txBody>
          <a:bodyPr/>
          <a:lstStyle/>
          <a:p>
            <a:pPr>
              <a:defRPr/>
            </a:pPr>
            <a:fld id="{E4A7561B-8CA2-4379-9319-516A7C58AD92}" type="slidenum">
              <a:rPr lang="en-US" smtClean="0"/>
              <a:pPr>
                <a:defRPr/>
              </a:pPr>
              <a:t>19</a:t>
            </a:fld>
            <a:endParaRPr lang="en-US"/>
          </a:p>
        </p:txBody>
      </p:sp>
    </p:spTree>
    <p:extLst>
      <p:ext uri="{BB962C8B-B14F-4D97-AF65-F5344CB8AC3E}">
        <p14:creationId xmlns:p14="http://schemas.microsoft.com/office/powerpoint/2010/main" val="630748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Arial" panose="020B0604020202020204" pitchFamily="34" charset="0"/>
                <a:ea typeface="Cambria" panose="02040503050406030204" pitchFamily="18" charset="0"/>
                <a:cs typeface="Times New Roman" panose="02020603050405020304" pitchFamily="18" charset="0"/>
              </a:rPr>
              <a:t>The PAT scheme was indicated numerous times in the university’s recent Teaching Excellence Framework (TEF) submission. The TEF panel statement on the Derby’s Gold rating (2023) included the following statements about PAT and the overall package of student support of which it is key part, and which was rated ‘outstanding’:</a:t>
            </a:r>
          </a:p>
          <a:p>
            <a:r>
              <a:rPr lang="en-GB" sz="1800" dirty="0">
                <a:effectLst/>
                <a:latin typeface="Arial" panose="020B0604020202020204" pitchFamily="34" charset="0"/>
                <a:ea typeface="Cambria" panose="02040503050406030204" pitchFamily="18" charset="0"/>
                <a:cs typeface="Times New Roman" panose="02020603050405020304" pitchFamily="18" charset="0"/>
              </a:rPr>
              <a:t> </a:t>
            </a:r>
          </a:p>
          <a:p>
            <a:endParaRPr lang="en-GB" dirty="0"/>
          </a:p>
        </p:txBody>
      </p:sp>
      <p:sp>
        <p:nvSpPr>
          <p:cNvPr id="4" name="Slide Number Placeholder 3"/>
          <p:cNvSpPr>
            <a:spLocks noGrp="1"/>
          </p:cNvSpPr>
          <p:nvPr>
            <p:ph type="sldNum" sz="quarter" idx="5"/>
          </p:nvPr>
        </p:nvSpPr>
        <p:spPr/>
        <p:txBody>
          <a:bodyPr/>
          <a:lstStyle/>
          <a:p>
            <a:pPr>
              <a:defRPr/>
            </a:pPr>
            <a:fld id="{E4A7561B-8CA2-4379-9319-516A7C58AD92}" type="slidenum">
              <a:rPr lang="en-US" smtClean="0"/>
              <a:pPr>
                <a:defRPr/>
              </a:pPr>
              <a:t>23</a:t>
            </a:fld>
            <a:endParaRPr lang="en-US"/>
          </a:p>
        </p:txBody>
      </p:sp>
    </p:spTree>
    <p:extLst>
      <p:ext uri="{BB962C8B-B14F-4D97-AF65-F5344CB8AC3E}">
        <p14:creationId xmlns:p14="http://schemas.microsoft.com/office/powerpoint/2010/main" val="22704965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783999A7-7FB2-5571-AD78-750E30C6F4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a:extLst>
              <a:ext uri="{FF2B5EF4-FFF2-40B4-BE49-F238E27FC236}">
                <a16:creationId xmlns:a16="http://schemas.microsoft.com/office/drawing/2014/main" id="{B2AD7311-9FDA-8D79-8125-9D20C829786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6324" name="Slide Number Placeholder 3">
            <a:extLst>
              <a:ext uri="{FF2B5EF4-FFF2-40B4-BE49-F238E27FC236}">
                <a16:creationId xmlns:a16="http://schemas.microsoft.com/office/drawing/2014/main" id="{2C3C8E28-C58C-9103-C579-8E0B8F7CB71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C4F56EB-DD3E-4E80-B187-1B58B415CF8F}" type="slidenum">
              <a:rPr lang="en-US" altLang="en-US" smtClean="0"/>
              <a:pPr fontAlgn="base">
                <a:spcBef>
                  <a:spcPct val="0"/>
                </a:spcBef>
                <a:spcAft>
                  <a:spcPct val="0"/>
                </a:spcAft>
              </a:pPr>
              <a:t>28</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Option 1">
    <p:spTree>
      <p:nvGrpSpPr>
        <p:cNvPr id="1" name=""/>
        <p:cNvGrpSpPr/>
        <p:nvPr/>
      </p:nvGrpSpPr>
      <p:grpSpPr>
        <a:xfrm>
          <a:off x="0" y="0"/>
          <a:ext cx="0" cy="0"/>
          <a:chOff x="0" y="0"/>
          <a:chExt cx="0" cy="0"/>
        </a:xfrm>
      </p:grpSpPr>
      <p:pic>
        <p:nvPicPr>
          <p:cNvPr id="2" name="Picture 3" descr="University of Derby Logo">
            <a:extLst>
              <a:ext uri="{FF2B5EF4-FFF2-40B4-BE49-F238E27FC236}">
                <a16:creationId xmlns:a16="http://schemas.microsoft.com/office/drawing/2014/main" id="{FB61D2C6-BAF5-E812-C7EC-98EB64403CA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8300" y="373063"/>
            <a:ext cx="97631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9824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_Section Title Slide Option 3">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A95E17-C755-5D16-7282-51A331315725}"/>
              </a:ext>
            </a:extLst>
          </p:cNvPr>
          <p:cNvSpPr txBox="1">
            <a:spLocks noChangeArrowheads="1"/>
          </p:cNvSpPr>
          <p:nvPr userDrawn="1"/>
        </p:nvSpPr>
        <p:spPr bwMode="auto">
          <a:xfrm>
            <a:off x="10714038" y="6265863"/>
            <a:ext cx="1196975" cy="30797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GB" altLang="en-US" sz="1400" b="1">
                <a:solidFill>
                  <a:schemeClr val="bg1"/>
                </a:solidFill>
                <a:latin typeface="Arial" panose="020B0604020202020204" pitchFamily="34" charset="0"/>
                <a:cs typeface="Arial" panose="020B0604020202020204" pitchFamily="34" charset="0"/>
              </a:rPr>
              <a:t>derby</a:t>
            </a:r>
            <a:r>
              <a:rPr lang="en-GB" altLang="en-US" sz="1400">
                <a:solidFill>
                  <a:schemeClr val="bg1"/>
                </a:solidFill>
                <a:latin typeface="Arial" panose="020B0604020202020204" pitchFamily="34" charset="0"/>
                <a:cs typeface="Arial" panose="020B0604020202020204" pitchFamily="34" charset="0"/>
              </a:rPr>
              <a:t>.ac.uk</a:t>
            </a:r>
          </a:p>
        </p:txBody>
      </p:sp>
      <p:pic>
        <p:nvPicPr>
          <p:cNvPr id="3" name="Picture 4" descr="University of Derby Logo">
            <a:extLst>
              <a:ext uri="{FF2B5EF4-FFF2-40B4-BE49-F238E27FC236}">
                <a16:creationId xmlns:a16="http://schemas.microsoft.com/office/drawing/2014/main" id="{993E0B49-ADC9-13F6-3221-B9CAE40B3C1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1475" y="373063"/>
            <a:ext cx="969963"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6723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3_Section Title Slide Option 4">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F71797-0B49-C74F-7725-CDBE26FEE79C}"/>
              </a:ext>
            </a:extLst>
          </p:cNvPr>
          <p:cNvSpPr txBox="1">
            <a:spLocks noChangeArrowheads="1"/>
          </p:cNvSpPr>
          <p:nvPr userDrawn="1"/>
        </p:nvSpPr>
        <p:spPr bwMode="auto">
          <a:xfrm>
            <a:off x="10714038" y="6265863"/>
            <a:ext cx="1196975" cy="30797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GB" altLang="en-US" sz="1400" b="1">
                <a:solidFill>
                  <a:schemeClr val="bg1"/>
                </a:solidFill>
                <a:latin typeface="Arial" panose="020B0604020202020204" pitchFamily="34" charset="0"/>
                <a:cs typeface="Arial" panose="020B0604020202020204" pitchFamily="34" charset="0"/>
              </a:rPr>
              <a:t>derby</a:t>
            </a:r>
            <a:r>
              <a:rPr lang="en-GB" altLang="en-US" sz="1400">
                <a:solidFill>
                  <a:schemeClr val="bg1"/>
                </a:solidFill>
                <a:latin typeface="Arial" panose="020B0604020202020204" pitchFamily="34" charset="0"/>
                <a:cs typeface="Arial" panose="020B0604020202020204" pitchFamily="34" charset="0"/>
              </a:rPr>
              <a:t>.ac.uk</a:t>
            </a:r>
          </a:p>
        </p:txBody>
      </p:sp>
      <p:pic>
        <p:nvPicPr>
          <p:cNvPr id="3" name="Picture 4" descr="University of Derby Logo">
            <a:extLst>
              <a:ext uri="{FF2B5EF4-FFF2-40B4-BE49-F238E27FC236}">
                <a16:creationId xmlns:a16="http://schemas.microsoft.com/office/drawing/2014/main" id="{58597EBC-5444-BC92-9325-F88347221DF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1475" y="373063"/>
            <a:ext cx="969963"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03389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 Title Slide O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053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Option 2">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descr="University of Derby Logo">
            <a:extLst>
              <a:ext uri="{FF2B5EF4-FFF2-40B4-BE49-F238E27FC236}">
                <a16:creationId xmlns:a16="http://schemas.microsoft.com/office/drawing/2014/main" id="{185D3067-420B-E1EE-8F23-475AC8506BD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1475" y="373063"/>
            <a:ext cx="969963"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772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Option 3">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descr="University of Derby Logo">
            <a:extLst>
              <a:ext uri="{FF2B5EF4-FFF2-40B4-BE49-F238E27FC236}">
                <a16:creationId xmlns:a16="http://schemas.microsoft.com/office/drawing/2014/main" id="{73EECBEE-35D6-37B7-1C3A-54EEB694E52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1475" y="373063"/>
            <a:ext cx="969963"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2395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Option 4">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descr="University of Derby Logo">
            <a:extLst>
              <a:ext uri="{FF2B5EF4-FFF2-40B4-BE49-F238E27FC236}">
                <a16:creationId xmlns:a16="http://schemas.microsoft.com/office/drawing/2014/main" id="{4D9EE824-DBD4-23FF-9BB4-E95D4DBC5E3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8300" y="373063"/>
            <a:ext cx="97631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10095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fault Inner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95285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ey/Blue Accessibility Option">
    <p:bg>
      <p:bgPr>
        <a:solidFill>
          <a:srgbClr val="EDF4F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25574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yslexia Accessibility Option">
    <p:bg>
      <p:bgPr>
        <a:solidFill>
          <a:srgbClr val="FEFBE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7923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Title Slide Option 1">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7635153-B4BB-3BB7-FC22-605750BF99C8}"/>
              </a:ext>
            </a:extLst>
          </p:cNvPr>
          <p:cNvSpPr txBox="1">
            <a:spLocks noChangeArrowheads="1"/>
          </p:cNvSpPr>
          <p:nvPr userDrawn="1"/>
        </p:nvSpPr>
        <p:spPr bwMode="auto">
          <a:xfrm>
            <a:off x="10714038" y="6265863"/>
            <a:ext cx="1196975" cy="30797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GB" altLang="en-US" sz="1400" b="1">
                <a:solidFill>
                  <a:schemeClr val="bg1"/>
                </a:solidFill>
                <a:latin typeface="Arial" panose="020B0604020202020204" pitchFamily="34" charset="0"/>
                <a:cs typeface="Arial" panose="020B0604020202020204" pitchFamily="34" charset="0"/>
              </a:rPr>
              <a:t>derby</a:t>
            </a:r>
            <a:r>
              <a:rPr lang="en-GB" altLang="en-US" sz="1400">
                <a:solidFill>
                  <a:schemeClr val="bg1"/>
                </a:solidFill>
                <a:latin typeface="Arial" panose="020B0604020202020204" pitchFamily="34" charset="0"/>
                <a:cs typeface="Arial" panose="020B0604020202020204" pitchFamily="34" charset="0"/>
              </a:rPr>
              <a:t>.ac.uk</a:t>
            </a:r>
          </a:p>
        </p:txBody>
      </p:sp>
      <p:pic>
        <p:nvPicPr>
          <p:cNvPr id="3" name="Picture 4" descr="University of Derby Logo">
            <a:extLst>
              <a:ext uri="{FF2B5EF4-FFF2-40B4-BE49-F238E27FC236}">
                <a16:creationId xmlns:a16="http://schemas.microsoft.com/office/drawing/2014/main" id="{22A86CD7-9566-D130-0C01-0EDA97FFD30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71475" y="373063"/>
            <a:ext cx="969963"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9876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Section Title Slide Option 2">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6003F4-7676-DA09-825B-33043FFD62C4}"/>
              </a:ext>
            </a:extLst>
          </p:cNvPr>
          <p:cNvSpPr txBox="1">
            <a:spLocks noChangeArrowheads="1"/>
          </p:cNvSpPr>
          <p:nvPr userDrawn="1"/>
        </p:nvSpPr>
        <p:spPr bwMode="auto">
          <a:xfrm>
            <a:off x="10714038" y="6265863"/>
            <a:ext cx="1196975" cy="30797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GB" altLang="en-US" sz="1400" b="1">
                <a:solidFill>
                  <a:schemeClr val="bg1"/>
                </a:solidFill>
                <a:latin typeface="Arial" panose="020B0604020202020204" pitchFamily="34" charset="0"/>
                <a:cs typeface="Arial" panose="020B0604020202020204" pitchFamily="34" charset="0"/>
              </a:rPr>
              <a:t>derby</a:t>
            </a:r>
            <a:r>
              <a:rPr lang="en-GB" altLang="en-US" sz="1400">
                <a:solidFill>
                  <a:schemeClr val="bg1"/>
                </a:solidFill>
                <a:latin typeface="Arial" panose="020B0604020202020204" pitchFamily="34" charset="0"/>
                <a:cs typeface="Arial" panose="020B0604020202020204" pitchFamily="34" charset="0"/>
              </a:rPr>
              <a:t>.ac.uk</a:t>
            </a:r>
          </a:p>
        </p:txBody>
      </p:sp>
      <p:pic>
        <p:nvPicPr>
          <p:cNvPr id="3" name="Picture 4" descr="University of Derby Logo">
            <a:extLst>
              <a:ext uri="{FF2B5EF4-FFF2-40B4-BE49-F238E27FC236}">
                <a16:creationId xmlns:a16="http://schemas.microsoft.com/office/drawing/2014/main" id="{2E9264D9-9AB5-EFE5-AB42-57B1F761175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1475" y="373063"/>
            <a:ext cx="969963"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266825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4.pn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7.jpeg"/><Relationship Id="rId5" Type="http://schemas.openxmlformats.org/officeDocument/2006/relationships/theme" Target="../theme/theme3.xml"/><Relationship Id="rId4"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theme" Target="../theme/theme4.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1026" name="TextBox 7">
            <a:extLst>
              <a:ext uri="{FF2B5EF4-FFF2-40B4-BE49-F238E27FC236}">
                <a16:creationId xmlns:a16="http://schemas.microsoft.com/office/drawing/2014/main" id="{C3B176AA-97AD-5A70-0C16-1098E62C98D7}"/>
              </a:ext>
            </a:extLst>
          </p:cNvPr>
          <p:cNvSpPr txBox="1">
            <a:spLocks noChangeArrowheads="1"/>
          </p:cNvSpPr>
          <p:nvPr userDrawn="1"/>
        </p:nvSpPr>
        <p:spPr bwMode="auto">
          <a:xfrm>
            <a:off x="10714038" y="6265863"/>
            <a:ext cx="1196975" cy="30797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GB" altLang="en-US" sz="1400" b="1">
                <a:solidFill>
                  <a:schemeClr val="bg1"/>
                </a:solidFill>
                <a:latin typeface="Arial" panose="020B0604020202020204" pitchFamily="34" charset="0"/>
                <a:cs typeface="Arial" panose="020B0604020202020204" pitchFamily="34" charset="0"/>
              </a:rPr>
              <a:t>derby</a:t>
            </a:r>
            <a:r>
              <a:rPr lang="en-GB" altLang="en-US" sz="1400">
                <a:solidFill>
                  <a:schemeClr val="bg1"/>
                </a:solidFill>
                <a:latin typeface="Arial" panose="020B0604020202020204" pitchFamily="34" charset="0"/>
                <a:cs typeface="Arial" panose="020B0604020202020204" pitchFamily="34" charset="0"/>
              </a:rPr>
              <a:t>.ac.uk</a:t>
            </a:r>
          </a:p>
        </p:txBody>
      </p:sp>
      <p:pic>
        <p:nvPicPr>
          <p:cNvPr id="1027" name="Picture 11" descr="University of Derby Logo">
            <a:extLst>
              <a:ext uri="{FF2B5EF4-FFF2-40B4-BE49-F238E27FC236}">
                <a16:creationId xmlns:a16="http://schemas.microsoft.com/office/drawing/2014/main" id="{BE276E5C-5E39-C9BF-1A22-101B990321AC}"/>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68300" y="373063"/>
            <a:ext cx="97631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DB918D1-9BB0-2B7A-FD2D-8A3745992921}"/>
              </a:ext>
            </a:extLst>
          </p:cNvPr>
          <p:cNvCxnSpPr>
            <a:cxnSpLocks/>
          </p:cNvCxnSpPr>
          <p:nvPr userDrawn="1"/>
        </p:nvCxnSpPr>
        <p:spPr>
          <a:xfrm flipH="1">
            <a:off x="223838" y="6064250"/>
            <a:ext cx="11717337" cy="0"/>
          </a:xfrm>
          <a:prstGeom prst="line">
            <a:avLst/>
          </a:prstGeom>
          <a:ln w="25400">
            <a:solidFill>
              <a:srgbClr val="9DA0A1"/>
            </a:solidFill>
          </a:ln>
        </p:spPr>
        <p:style>
          <a:lnRef idx="1">
            <a:schemeClr val="accent1"/>
          </a:lnRef>
          <a:fillRef idx="0">
            <a:schemeClr val="accent1"/>
          </a:fillRef>
          <a:effectRef idx="0">
            <a:schemeClr val="accent1"/>
          </a:effectRef>
          <a:fontRef idx="minor">
            <a:schemeClr val="tx1"/>
          </a:fontRef>
        </p:style>
      </p:cxnSp>
      <p:pic>
        <p:nvPicPr>
          <p:cNvPr id="2051" name="Picture 11" descr="A black and white logo&#10;&#10;Description automatically generated with medium confidence">
            <a:extLst>
              <a:ext uri="{FF2B5EF4-FFF2-40B4-BE49-F238E27FC236}">
                <a16:creationId xmlns:a16="http://schemas.microsoft.com/office/drawing/2014/main" id="{06925D0F-AAB2-F0C7-71C4-F1C5EEF5107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996613" y="227013"/>
            <a:ext cx="971550" cy="98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TextBox 10">
            <a:extLst>
              <a:ext uri="{FF2B5EF4-FFF2-40B4-BE49-F238E27FC236}">
                <a16:creationId xmlns:a16="http://schemas.microsoft.com/office/drawing/2014/main" id="{17D6304B-3904-5CBE-00F4-802FB878A0A7}"/>
              </a:ext>
            </a:extLst>
          </p:cNvPr>
          <p:cNvSpPr txBox="1">
            <a:spLocks noChangeArrowheads="1"/>
          </p:cNvSpPr>
          <p:nvPr userDrawn="1"/>
        </p:nvSpPr>
        <p:spPr bwMode="auto">
          <a:xfrm>
            <a:off x="10714038" y="6265863"/>
            <a:ext cx="1196975" cy="30797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GB" altLang="en-US" sz="1400" b="1">
                <a:latin typeface="Arial" panose="020B0604020202020204" pitchFamily="34" charset="0"/>
                <a:cs typeface="Arial" panose="020B0604020202020204" pitchFamily="34" charset="0"/>
              </a:rPr>
              <a:t>derby</a:t>
            </a:r>
            <a:r>
              <a:rPr lang="en-GB" altLang="en-US" sz="1400">
                <a:latin typeface="Arial" panose="020B0604020202020204" pitchFamily="34" charset="0"/>
                <a:cs typeface="Arial" panose="020B0604020202020204" pitchFamily="34" charset="0"/>
              </a:rPr>
              <a:t>.ac.uk</a:t>
            </a:r>
          </a:p>
        </p:txBody>
      </p:sp>
    </p:spTree>
  </p:cSld>
  <p:clrMap bg1="lt1" tx1="dk1" bg2="lt2" tx2="dk2" accent1="accent1" accent2="accent2" accent3="accent3" accent4="accent4" accent5="accent5" accent6="accent6" hlink="hlink" folHlink="folHlink"/>
  <p:sldLayoutIdLst>
    <p:sldLayoutId id="2147483745" r:id="rId1"/>
    <p:sldLayoutId id="2147483751" r:id="rId2"/>
    <p:sldLayoutId id="2147483752" r:id="rId3"/>
  </p:sldLayoutIdLst>
  <p:txStyles>
    <p:titleStyle>
      <a:lvl1pPr algn="l" rtl="0" eaLnBrk="0" fontAlgn="base" hangingPunct="0">
        <a:lnSpc>
          <a:spcPct val="90000"/>
        </a:lnSpc>
        <a:spcBef>
          <a:spcPct val="0"/>
        </a:spcBef>
        <a:spcAft>
          <a:spcPct val="0"/>
        </a:spcAft>
        <a:defRPr sz="4000" b="1" kern="1200">
          <a:solidFill>
            <a:schemeClr val="tx1"/>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4000" b="1">
          <a:solidFill>
            <a:schemeClr val="tx1"/>
          </a:solidFill>
          <a:latin typeface="Arial" panose="020B0604020202020204" pitchFamily="34" charset="0"/>
          <a:cs typeface="Arial" panose="020B0604020202020204" pitchFamily="34" charset="0"/>
        </a:defRPr>
      </a:lvl2pPr>
      <a:lvl3pPr algn="l" rtl="0" eaLnBrk="0" fontAlgn="base" hangingPunct="0">
        <a:lnSpc>
          <a:spcPct val="90000"/>
        </a:lnSpc>
        <a:spcBef>
          <a:spcPct val="0"/>
        </a:spcBef>
        <a:spcAft>
          <a:spcPct val="0"/>
        </a:spcAft>
        <a:defRPr sz="4000" b="1">
          <a:solidFill>
            <a:schemeClr val="tx1"/>
          </a:solidFill>
          <a:latin typeface="Arial" panose="020B0604020202020204" pitchFamily="34" charset="0"/>
          <a:cs typeface="Arial" panose="020B0604020202020204" pitchFamily="34" charset="0"/>
        </a:defRPr>
      </a:lvl3pPr>
      <a:lvl4pPr algn="l" rtl="0" eaLnBrk="0" fontAlgn="base" hangingPunct="0">
        <a:lnSpc>
          <a:spcPct val="90000"/>
        </a:lnSpc>
        <a:spcBef>
          <a:spcPct val="0"/>
        </a:spcBef>
        <a:spcAft>
          <a:spcPct val="0"/>
        </a:spcAft>
        <a:defRPr sz="4000" b="1">
          <a:solidFill>
            <a:schemeClr val="tx1"/>
          </a:solidFill>
          <a:latin typeface="Arial" panose="020B0604020202020204" pitchFamily="34" charset="0"/>
          <a:cs typeface="Arial" panose="020B0604020202020204" pitchFamily="34" charset="0"/>
        </a:defRPr>
      </a:lvl4pPr>
      <a:lvl5pPr algn="l" rtl="0" eaLnBrk="0" fontAlgn="base" hangingPunct="0">
        <a:lnSpc>
          <a:spcPct val="90000"/>
        </a:lnSpc>
        <a:spcBef>
          <a:spcPct val="0"/>
        </a:spcBef>
        <a:spcAft>
          <a:spcPct val="0"/>
        </a:spcAft>
        <a:defRPr sz="4000" b="1">
          <a:solidFill>
            <a:schemeClr val="tx1"/>
          </a:solidFill>
          <a:latin typeface="Arial" panose="020B0604020202020204" pitchFamily="34" charset="0"/>
          <a:cs typeface="Arial" panose="020B0604020202020204" pitchFamily="34" charset="0"/>
        </a:defRPr>
      </a:lvl5pPr>
      <a:lvl6pPr marL="457200" algn="l" rtl="0" fontAlgn="base">
        <a:lnSpc>
          <a:spcPct val="90000"/>
        </a:lnSpc>
        <a:spcBef>
          <a:spcPct val="0"/>
        </a:spcBef>
        <a:spcAft>
          <a:spcPct val="0"/>
        </a:spcAft>
        <a:defRPr sz="4000" b="1">
          <a:solidFill>
            <a:schemeClr val="tx1"/>
          </a:solidFill>
          <a:latin typeface="Arial" panose="020B0604020202020204" pitchFamily="34" charset="0"/>
          <a:cs typeface="Arial" panose="020B0604020202020204" pitchFamily="34" charset="0"/>
        </a:defRPr>
      </a:lvl6pPr>
      <a:lvl7pPr marL="914400" algn="l" rtl="0" fontAlgn="base">
        <a:lnSpc>
          <a:spcPct val="90000"/>
        </a:lnSpc>
        <a:spcBef>
          <a:spcPct val="0"/>
        </a:spcBef>
        <a:spcAft>
          <a:spcPct val="0"/>
        </a:spcAft>
        <a:defRPr sz="4000" b="1">
          <a:solidFill>
            <a:schemeClr val="tx1"/>
          </a:solidFill>
          <a:latin typeface="Arial" panose="020B0604020202020204" pitchFamily="34" charset="0"/>
          <a:cs typeface="Arial" panose="020B0604020202020204" pitchFamily="34" charset="0"/>
        </a:defRPr>
      </a:lvl7pPr>
      <a:lvl8pPr marL="1371600" algn="l" rtl="0" fontAlgn="base">
        <a:lnSpc>
          <a:spcPct val="90000"/>
        </a:lnSpc>
        <a:spcBef>
          <a:spcPct val="0"/>
        </a:spcBef>
        <a:spcAft>
          <a:spcPct val="0"/>
        </a:spcAft>
        <a:defRPr sz="4000" b="1">
          <a:solidFill>
            <a:schemeClr val="tx1"/>
          </a:solidFill>
          <a:latin typeface="Arial" panose="020B0604020202020204" pitchFamily="34" charset="0"/>
          <a:cs typeface="Arial" panose="020B0604020202020204" pitchFamily="34" charset="0"/>
        </a:defRPr>
      </a:lvl8pPr>
      <a:lvl9pPr marL="1828800" algn="l" rtl="0" fontAlgn="base">
        <a:lnSpc>
          <a:spcPct val="90000"/>
        </a:lnSpc>
        <a:spcBef>
          <a:spcPct val="0"/>
        </a:spcBef>
        <a:spcAft>
          <a:spcPct val="0"/>
        </a:spcAft>
        <a:defRPr sz="4000" b="1">
          <a:solidFill>
            <a:schemeClr val="tx1"/>
          </a:solidFill>
          <a:latin typeface="Arial" panose="020B0604020202020204" pitchFamily="34" charset="0"/>
          <a:cs typeface="Arial" panose="020B060402020202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3074" name="TextBox 7">
            <a:extLst>
              <a:ext uri="{FF2B5EF4-FFF2-40B4-BE49-F238E27FC236}">
                <a16:creationId xmlns:a16="http://schemas.microsoft.com/office/drawing/2014/main" id="{4CF1D7FD-54B6-759A-FADE-16E6BBDB1306}"/>
              </a:ext>
            </a:extLst>
          </p:cNvPr>
          <p:cNvSpPr txBox="1">
            <a:spLocks noChangeArrowheads="1"/>
          </p:cNvSpPr>
          <p:nvPr userDrawn="1"/>
        </p:nvSpPr>
        <p:spPr bwMode="auto">
          <a:xfrm>
            <a:off x="10714038" y="6265863"/>
            <a:ext cx="1196975" cy="30797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GB" altLang="en-US" sz="1400" b="1">
                <a:solidFill>
                  <a:schemeClr val="bg1"/>
                </a:solidFill>
                <a:latin typeface="Arial" panose="020B0604020202020204" pitchFamily="34" charset="0"/>
                <a:cs typeface="Arial" panose="020B0604020202020204" pitchFamily="34" charset="0"/>
              </a:rPr>
              <a:t>derby</a:t>
            </a:r>
            <a:r>
              <a:rPr lang="en-GB" altLang="en-US" sz="1400">
                <a:solidFill>
                  <a:schemeClr val="bg1"/>
                </a:solidFill>
                <a:latin typeface="Arial" panose="020B0604020202020204" pitchFamily="34" charset="0"/>
                <a:cs typeface="Arial" panose="020B0604020202020204" pitchFamily="34" charset="0"/>
              </a:rPr>
              <a:t>.ac.uk</a:t>
            </a:r>
          </a:p>
        </p:txBody>
      </p:sp>
      <p:pic>
        <p:nvPicPr>
          <p:cNvPr id="3075" name="Picture 8" descr="University of Derby Logo">
            <a:extLst>
              <a:ext uri="{FF2B5EF4-FFF2-40B4-BE49-F238E27FC236}">
                <a16:creationId xmlns:a16="http://schemas.microsoft.com/office/drawing/2014/main" id="{7AD8BAB9-E00D-6510-69E3-6A49CDA48D5B}"/>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71475" y="373063"/>
            <a:ext cx="969963"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098" name="TextBox 7">
            <a:extLst>
              <a:ext uri="{FF2B5EF4-FFF2-40B4-BE49-F238E27FC236}">
                <a16:creationId xmlns:a16="http://schemas.microsoft.com/office/drawing/2014/main" id="{B6C157CD-138B-F53D-0643-E8CD13F5231A}"/>
              </a:ext>
            </a:extLst>
          </p:cNvPr>
          <p:cNvSpPr txBox="1">
            <a:spLocks noChangeArrowheads="1"/>
          </p:cNvSpPr>
          <p:nvPr userDrawn="1"/>
        </p:nvSpPr>
        <p:spPr bwMode="auto">
          <a:xfrm>
            <a:off x="10714038" y="6265863"/>
            <a:ext cx="1196975" cy="30797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GB" altLang="en-US" sz="1400" b="1">
                <a:solidFill>
                  <a:schemeClr val="bg1"/>
                </a:solidFill>
                <a:latin typeface="Arial" panose="020B0604020202020204" pitchFamily="34" charset="0"/>
                <a:cs typeface="Arial" panose="020B0604020202020204" pitchFamily="34" charset="0"/>
              </a:rPr>
              <a:t>derby</a:t>
            </a:r>
            <a:r>
              <a:rPr lang="en-GB" altLang="en-US" sz="1400">
                <a:solidFill>
                  <a:schemeClr val="bg1"/>
                </a:solidFill>
                <a:latin typeface="Arial" panose="020B0604020202020204" pitchFamily="34" charset="0"/>
                <a:cs typeface="Arial" panose="020B0604020202020204" pitchFamily="34" charset="0"/>
              </a:rPr>
              <a:t>.ac.uk</a:t>
            </a:r>
          </a:p>
        </p:txBody>
      </p:sp>
      <p:pic>
        <p:nvPicPr>
          <p:cNvPr id="4099" name="Picture 8" descr="University of Derby Logo">
            <a:extLst>
              <a:ext uri="{FF2B5EF4-FFF2-40B4-BE49-F238E27FC236}">
                <a16:creationId xmlns:a16="http://schemas.microsoft.com/office/drawing/2014/main" id="{CA2F4763-F7AF-A2D9-D934-497CF1FAFEE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68300" y="373063"/>
            <a:ext cx="97631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9" descr="University of Derby Social Media Icons - Instagram, Facebook and Twitter.">
            <a:extLst>
              <a:ext uri="{FF2B5EF4-FFF2-40B4-BE49-F238E27FC236}">
                <a16:creationId xmlns:a16="http://schemas.microsoft.com/office/drawing/2014/main" id="{653300A9-C3F8-5FF5-6CA4-1FF55D1BFF4B}"/>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739438" y="776288"/>
            <a:ext cx="1063625"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46"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unimailderbyac-my.sharepoint.com/:b:/g/personal/786230_derby_ac_uk/EYWfYNc7jmJHsNU19jIe7AkBsAsYKk6lzcnNTmBBbkvYog?e=W3oX6U" TargetMode="Externa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hyperlink" Target="mailto:m.pope@derby.ac.uk" TargetMode="Externa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2">
            <a:extLst>
              <a:ext uri="{FF2B5EF4-FFF2-40B4-BE49-F238E27FC236}">
                <a16:creationId xmlns:a16="http://schemas.microsoft.com/office/drawing/2014/main" id="{E5D827E1-E0B6-BCB5-CF6F-A251601921CC}"/>
              </a:ext>
            </a:extLst>
          </p:cNvPr>
          <p:cNvSpPr>
            <a:spLocks noGrp="1" noChangeArrowheads="1"/>
          </p:cNvSpPr>
          <p:nvPr>
            <p:ph type="title" idx="4294967295"/>
          </p:nvPr>
        </p:nvSpPr>
        <p:spPr bwMode="auto">
          <a:xfrm>
            <a:off x="0" y="-184150"/>
            <a:ext cx="862013" cy="1841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800">
                <a:latin typeface="Arial" panose="020B0604020202020204" pitchFamily="34" charset="0"/>
                <a:cs typeface="Arial" panose="020B0604020202020204" pitchFamily="34" charset="0"/>
              </a:rPr>
              <a:t>Cover option 1</a:t>
            </a:r>
          </a:p>
        </p:txBody>
      </p:sp>
      <p:sp>
        <p:nvSpPr>
          <p:cNvPr id="17411" name="TextBox 1">
            <a:extLst>
              <a:ext uri="{FF2B5EF4-FFF2-40B4-BE49-F238E27FC236}">
                <a16:creationId xmlns:a16="http://schemas.microsoft.com/office/drawing/2014/main" id="{0D719479-E16D-96DC-4E1C-291BF8324BF0}"/>
              </a:ext>
            </a:extLst>
          </p:cNvPr>
          <p:cNvSpPr txBox="1">
            <a:spLocks noChangeArrowheads="1"/>
          </p:cNvSpPr>
          <p:nvPr/>
        </p:nvSpPr>
        <p:spPr bwMode="auto">
          <a:xfrm>
            <a:off x="6868886" y="509588"/>
            <a:ext cx="4788127" cy="484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lnSpc>
                <a:spcPct val="115000"/>
              </a:lnSpc>
              <a:spcAft>
                <a:spcPts val="800"/>
              </a:spcAft>
            </a:pPr>
            <a:r>
              <a:rPr lang="en-GB" sz="2800" b="1" kern="100" dirty="0">
                <a:effectLst/>
                <a:latin typeface="Aptos" panose="020B0004020202020204" pitchFamily="34" charset="0"/>
                <a:ea typeface="Aptos" panose="020B0004020202020204" pitchFamily="34" charset="0"/>
                <a:cs typeface="Times New Roman" panose="02020603050405020304" pitchFamily="18" charset="0"/>
              </a:rPr>
              <a:t>Student empowerment through coaching in tutorials: the impact of a university-wide culture change</a:t>
            </a:r>
            <a:endParaRPr lang="en-GB" sz="2800" kern="100" dirty="0">
              <a:effectLst/>
              <a:latin typeface="Aptos" panose="020B0004020202020204" pitchFamily="34" charset="0"/>
              <a:ea typeface="Aptos" panose="020B0004020202020204" pitchFamily="34" charset="0"/>
              <a:cs typeface="Times New Roman" panose="02020603050405020304" pitchFamily="18" charset="0"/>
            </a:endParaRPr>
          </a:p>
          <a:p>
            <a:pPr algn="r" eaLnBrk="1" hangingPunct="1">
              <a:lnSpc>
                <a:spcPct val="107000"/>
              </a:lnSpc>
              <a:spcAft>
                <a:spcPts val="800"/>
              </a:spcAft>
            </a:pPr>
            <a:endParaRPr lang="en-GB" altLang="en-US" b="1" dirty="0">
              <a:latin typeface="Arial" panose="020B0604020202020204" pitchFamily="34" charset="0"/>
              <a:ea typeface="Calibri" panose="020F0502020204030204" pitchFamily="34" charset="0"/>
              <a:cs typeface="Times New Roman" panose="02020603050405020304" pitchFamily="18" charset="0"/>
            </a:endParaRPr>
          </a:p>
          <a:p>
            <a:pPr algn="r" eaLnBrk="1" hangingPunct="1">
              <a:lnSpc>
                <a:spcPct val="107000"/>
              </a:lnSpc>
              <a:spcAft>
                <a:spcPts val="800"/>
              </a:spcAft>
            </a:pPr>
            <a:r>
              <a:rPr lang="en-GB" altLang="en-US" b="1" dirty="0">
                <a:latin typeface="Arial" panose="020B0604020202020204" pitchFamily="34" charset="0"/>
                <a:ea typeface="Calibri" panose="020F0502020204030204" pitchFamily="34" charset="0"/>
                <a:cs typeface="Times New Roman" panose="02020603050405020304" pitchFamily="18" charset="0"/>
              </a:rPr>
              <a:t>Dr Melanie Pope</a:t>
            </a:r>
          </a:p>
          <a:p>
            <a:pPr algn="r" eaLnBrk="1" hangingPunct="1">
              <a:lnSpc>
                <a:spcPct val="107000"/>
              </a:lnSpc>
              <a:spcAft>
                <a:spcPts val="800"/>
              </a:spcAft>
            </a:pPr>
            <a:r>
              <a:rPr lang="en-GB" altLang="en-US" b="1" dirty="0">
                <a:latin typeface="Arial" panose="020B0604020202020204" pitchFamily="34" charset="0"/>
                <a:ea typeface="Calibri" panose="020F0502020204030204" pitchFamily="34" charset="0"/>
                <a:cs typeface="Times New Roman" panose="02020603050405020304" pitchFamily="18" charset="0"/>
              </a:rPr>
              <a:t>Associate Professor of Learning and Teaching</a:t>
            </a:r>
          </a:p>
          <a:p>
            <a:pPr algn="r" eaLnBrk="1" hangingPunct="1">
              <a:lnSpc>
                <a:spcPct val="107000"/>
              </a:lnSpc>
              <a:spcAft>
                <a:spcPts val="800"/>
              </a:spcAft>
            </a:pPr>
            <a:endParaRPr lang="en-GB" altLang="en-US" b="1" dirty="0">
              <a:latin typeface="Arial" panose="020B0604020202020204" pitchFamily="34" charset="0"/>
              <a:ea typeface="Calibri" panose="020F0502020204030204" pitchFamily="34" charset="0"/>
              <a:cs typeface="Times New Roman" panose="02020603050405020304" pitchFamily="18" charset="0"/>
            </a:endParaRPr>
          </a:p>
          <a:p>
            <a:pPr algn="r" eaLnBrk="1" hangingPunct="1">
              <a:lnSpc>
                <a:spcPct val="107000"/>
              </a:lnSpc>
              <a:spcAft>
                <a:spcPts val="800"/>
              </a:spcAft>
            </a:pPr>
            <a:r>
              <a:rPr lang="en-GB" altLang="en-US" b="1" dirty="0">
                <a:latin typeface="Arial" panose="020B0604020202020204" pitchFamily="34" charset="0"/>
                <a:ea typeface="Calibri" panose="020F0502020204030204" pitchFamily="34" charset="0"/>
                <a:cs typeface="Times New Roman" panose="02020603050405020304" pitchFamily="18" charset="0"/>
              </a:rPr>
              <a:t>University of Derby</a:t>
            </a:r>
            <a:endParaRPr lang="en-GB" altLang="en-US" dirty="0">
              <a:ea typeface="Calibri" panose="020F0502020204030204" pitchFamily="34" charset="0"/>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Box 1">
            <a:extLst>
              <a:ext uri="{FF2B5EF4-FFF2-40B4-BE49-F238E27FC236}">
                <a16:creationId xmlns:a16="http://schemas.microsoft.com/office/drawing/2014/main" id="{F4950F5A-5C04-AE03-23FE-ECA03FD4D162}"/>
              </a:ext>
            </a:extLst>
          </p:cNvPr>
          <p:cNvSpPr txBox="1">
            <a:spLocks noChangeArrowheads="1"/>
          </p:cNvSpPr>
          <p:nvPr/>
        </p:nvSpPr>
        <p:spPr bwMode="auto">
          <a:xfrm>
            <a:off x="1479324" y="2281238"/>
            <a:ext cx="399891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GB" altLang="en-US" sz="4000" b="1" dirty="0">
                <a:latin typeface="Arial" panose="020B0604020202020204" pitchFamily="34" charset="0"/>
                <a:cs typeface="Arial" panose="020B0604020202020204" pitchFamily="34" charset="0"/>
              </a:rPr>
              <a:t>Analysis of research data: student facing</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FEA5FA-7055-AFE8-7FB8-F47273015A99}"/>
              </a:ext>
            </a:extLst>
          </p:cNvPr>
          <p:cNvSpPr txBox="1"/>
          <p:nvPr/>
        </p:nvSpPr>
        <p:spPr>
          <a:xfrm>
            <a:off x="720499" y="634180"/>
            <a:ext cx="5005387" cy="5537350"/>
          </a:xfrm>
          <a:prstGeom prst="rect">
            <a:avLst/>
          </a:prstGeom>
          <a:noFill/>
        </p:spPr>
        <p:txBody>
          <a:bodyPr wrap="square">
            <a:spAutoFit/>
          </a:bodyPr>
          <a:lstStyle/>
          <a:p>
            <a:pPr eaLnBrk="1" fontAlgn="auto" hangingPunct="1">
              <a:lnSpc>
                <a:spcPct val="107000"/>
              </a:lnSpc>
              <a:spcBef>
                <a:spcPts val="0"/>
              </a:spcBef>
              <a:spcAft>
                <a:spcPts val="800"/>
              </a:spcAft>
              <a:defRPr/>
            </a:pPr>
            <a:r>
              <a:rPr lang="en-GB" b="1" dirty="0">
                <a:latin typeface="Arial" panose="020B0604020202020204" pitchFamily="34" charset="0"/>
                <a:ea typeface="Calibri" panose="020F0502020204030204" pitchFamily="34" charset="0"/>
                <a:cs typeface="Times New Roman" panose="02020603050405020304" pitchFamily="18" charset="0"/>
              </a:rPr>
              <a:t>Student response questionnaire</a:t>
            </a:r>
          </a:p>
          <a:p>
            <a:pPr eaLnBrk="1" fontAlgn="auto" hangingPunct="1">
              <a:lnSpc>
                <a:spcPct val="107000"/>
              </a:lnSpc>
              <a:spcBef>
                <a:spcPts val="0"/>
              </a:spcBef>
              <a:spcAft>
                <a:spcPts val="800"/>
              </a:spcAft>
              <a:defRPr/>
            </a:pPr>
            <a:endParaRPr lang="en-GB" b="1" dirty="0">
              <a:latin typeface="Arial" panose="020B0604020202020204" pitchFamily="34" charset="0"/>
              <a:ea typeface="Calibri" panose="020F0502020204030204" pitchFamily="34" charset="0"/>
              <a:cs typeface="Times New Roman" panose="02020603050405020304" pitchFamily="18" charset="0"/>
            </a:endParaRPr>
          </a:p>
          <a:p>
            <a:pPr marL="285750" indent="-285750" eaLnBrk="1" fontAlgn="auto" hangingPunct="1">
              <a:lnSpc>
                <a:spcPct val="107000"/>
              </a:lnSpc>
              <a:spcBef>
                <a:spcPts val="0"/>
              </a:spcBef>
              <a:spcAft>
                <a:spcPts val="800"/>
              </a:spcAft>
              <a:buFont typeface="Arial" panose="020B0604020202020204" pitchFamily="34" charset="0"/>
              <a:buChar char="•"/>
              <a:defRPr/>
            </a:pPr>
            <a:r>
              <a:rPr lang="en-GB" dirty="0">
                <a:latin typeface="Arial" panose="020B0604020202020204" pitchFamily="34" charset="0"/>
                <a:ea typeface="Calibri" panose="020F0502020204030204" pitchFamily="34" charset="0"/>
                <a:cs typeface="Times New Roman" panose="02020603050405020304" pitchFamily="18" charset="0"/>
              </a:rPr>
              <a:t>Qualitative approach</a:t>
            </a:r>
          </a:p>
          <a:p>
            <a:pPr marL="285750" indent="-285750" eaLnBrk="1" fontAlgn="auto" hangingPunct="1">
              <a:lnSpc>
                <a:spcPct val="107000"/>
              </a:lnSpc>
              <a:spcBef>
                <a:spcPts val="0"/>
              </a:spcBef>
              <a:spcAft>
                <a:spcPts val="800"/>
              </a:spcAft>
              <a:buFont typeface="Arial" panose="020B0604020202020204" pitchFamily="34" charset="0"/>
              <a:buChar char="•"/>
              <a:defRPr/>
            </a:pPr>
            <a:r>
              <a:rPr lang="en-GB" dirty="0">
                <a:latin typeface="Arial" panose="020B0604020202020204" pitchFamily="34" charset="0"/>
                <a:ea typeface="Calibri" panose="020F0502020204030204" pitchFamily="34" charset="0"/>
                <a:cs typeface="Times New Roman" panose="02020603050405020304" pitchFamily="18" charset="0"/>
              </a:rPr>
              <a:t>214 Student free text responses to a number of open questions (</a:t>
            </a:r>
            <a:r>
              <a:rPr lang="en-GB" dirty="0" err="1">
                <a:latin typeface="Arial" panose="020B0604020202020204" pitchFamily="34" charset="0"/>
                <a:ea typeface="Calibri" panose="020F0502020204030204" pitchFamily="34" charset="0"/>
                <a:cs typeface="Times New Roman" panose="02020603050405020304" pitchFamily="18" charset="0"/>
              </a:rPr>
              <a:t>MSForm</a:t>
            </a:r>
            <a:r>
              <a:rPr lang="en-GB" dirty="0">
                <a:latin typeface="Arial" panose="020B0604020202020204" pitchFamily="34" charset="0"/>
                <a:ea typeface="Calibri" panose="020F0502020204030204" pitchFamily="34" charset="0"/>
                <a:cs typeface="Times New Roman" panose="02020603050405020304" pitchFamily="18" charset="0"/>
              </a:rPr>
              <a:t>) were coded </a:t>
            </a:r>
          </a:p>
          <a:p>
            <a:pPr marL="285750" indent="-285750" eaLnBrk="1" fontAlgn="auto" hangingPunct="1">
              <a:lnSpc>
                <a:spcPct val="107000"/>
              </a:lnSpc>
              <a:spcBef>
                <a:spcPts val="0"/>
              </a:spcBef>
              <a:spcAft>
                <a:spcPts val="800"/>
              </a:spcAft>
              <a:buFont typeface="Arial" panose="020B0604020202020204" pitchFamily="34" charset="0"/>
              <a:buChar char="•"/>
              <a:defRPr/>
            </a:pPr>
            <a:r>
              <a:rPr lang="en-GB" dirty="0">
                <a:latin typeface="Arial" panose="020B0604020202020204" pitchFamily="34" charset="0"/>
                <a:ea typeface="Calibri" panose="020F0502020204030204" pitchFamily="34" charset="0"/>
                <a:cs typeface="Times New Roman" panose="02020603050405020304" pitchFamily="18" charset="0"/>
              </a:rPr>
              <a:t>Used an inductive approach to developing the themes and subthemes (Braun and Clarke, 2013), </a:t>
            </a:r>
          </a:p>
          <a:p>
            <a:pPr marL="285750" indent="-285750" eaLnBrk="1" fontAlgn="auto" hangingPunct="1">
              <a:lnSpc>
                <a:spcPct val="107000"/>
              </a:lnSpc>
              <a:spcBef>
                <a:spcPts val="0"/>
              </a:spcBef>
              <a:spcAft>
                <a:spcPts val="800"/>
              </a:spcAft>
              <a:buFont typeface="Arial" panose="020B0604020202020204" pitchFamily="34" charset="0"/>
              <a:buChar char="•"/>
              <a:defRPr/>
            </a:pPr>
            <a:r>
              <a:rPr lang="en-GB" dirty="0">
                <a:latin typeface="Arial" panose="020B0604020202020204" pitchFamily="34" charset="0"/>
                <a:ea typeface="Calibri" panose="020F0502020204030204" pitchFamily="34" charset="0"/>
                <a:cs typeface="Times New Roman" panose="02020603050405020304" pitchFamily="18" charset="0"/>
              </a:rPr>
              <a:t>CAQDAS software package (</a:t>
            </a:r>
            <a:r>
              <a:rPr lang="en-GB" dirty="0" err="1">
                <a:latin typeface="Arial" panose="020B0604020202020204" pitchFamily="34" charset="0"/>
                <a:ea typeface="Calibri" panose="020F0502020204030204" pitchFamily="34" charset="0"/>
                <a:cs typeface="Times New Roman" panose="02020603050405020304" pitchFamily="18" charset="0"/>
              </a:rPr>
              <a:t>Quikos</a:t>
            </a:r>
            <a:r>
              <a:rPr lang="en-GB" dirty="0">
                <a:latin typeface="Arial" panose="020B0604020202020204" pitchFamily="34" charset="0"/>
                <a:ea typeface="Calibri" panose="020F0502020204030204" pitchFamily="34" charset="0"/>
                <a:cs typeface="Times New Roman" panose="02020603050405020304" pitchFamily="18" charset="0"/>
              </a:rPr>
              <a:t>) was utilised to manage this. </a:t>
            </a:r>
          </a:p>
          <a:p>
            <a:pPr marL="285750" indent="-285750" eaLnBrk="1" fontAlgn="auto" hangingPunct="1">
              <a:lnSpc>
                <a:spcPct val="107000"/>
              </a:lnSpc>
              <a:spcBef>
                <a:spcPts val="0"/>
              </a:spcBef>
              <a:spcAft>
                <a:spcPts val="800"/>
              </a:spcAft>
              <a:buFont typeface="Arial" panose="020B0604020202020204" pitchFamily="34" charset="0"/>
              <a:buChar char="•"/>
              <a:defRPr/>
            </a:pPr>
            <a:r>
              <a:rPr lang="en-GB" dirty="0">
                <a:latin typeface="Arial" panose="020B0604020202020204" pitchFamily="34" charset="0"/>
                <a:ea typeface="Calibri" panose="020F0502020204030204" pitchFamily="34" charset="0"/>
                <a:cs typeface="Times New Roman" panose="02020603050405020304" pitchFamily="18" charset="0"/>
              </a:rPr>
              <a:t>Interpreting open responses requires a process that accepts this is open to interpretation (White, </a:t>
            </a:r>
            <a:r>
              <a:rPr lang="en-GB" dirty="0" err="1">
                <a:latin typeface="Arial" panose="020B0604020202020204" pitchFamily="34" charset="0"/>
                <a:ea typeface="Calibri" panose="020F0502020204030204" pitchFamily="34" charset="0"/>
                <a:cs typeface="Times New Roman" panose="02020603050405020304" pitchFamily="18" charset="0"/>
              </a:rPr>
              <a:t>Oelke</a:t>
            </a:r>
            <a:r>
              <a:rPr lang="en-GB" dirty="0">
                <a:latin typeface="Arial" panose="020B0604020202020204" pitchFamily="34" charset="0"/>
                <a:ea typeface="Calibri" panose="020F0502020204030204" pitchFamily="34" charset="0"/>
                <a:cs typeface="Times New Roman" panose="02020603050405020304" pitchFamily="18" charset="0"/>
              </a:rPr>
              <a:t> and Friesen, 2012), </a:t>
            </a:r>
          </a:p>
          <a:p>
            <a:pPr marL="285750" indent="-285750" eaLnBrk="1" fontAlgn="auto" hangingPunct="1">
              <a:lnSpc>
                <a:spcPct val="107000"/>
              </a:lnSpc>
              <a:spcBef>
                <a:spcPts val="0"/>
              </a:spcBef>
              <a:spcAft>
                <a:spcPts val="800"/>
              </a:spcAft>
              <a:buFont typeface="Arial" panose="020B0604020202020204" pitchFamily="34" charset="0"/>
              <a:buChar char="•"/>
              <a:defRPr/>
            </a:pPr>
            <a:r>
              <a:rPr lang="en-GB" dirty="0">
                <a:latin typeface="Arial" panose="020B0604020202020204" pitchFamily="34" charset="0"/>
                <a:ea typeface="Calibri" panose="020F0502020204030204" pitchFamily="34" charset="0"/>
                <a:cs typeface="Times New Roman" panose="02020603050405020304" pitchFamily="18" charset="0"/>
              </a:rPr>
              <a:t>Inductive approach discussed between the two researchers as themes developed.</a:t>
            </a:r>
            <a:endParaRPr lang="en-GB" dirty="0">
              <a:ea typeface="Calibri" panose="020F0502020204030204" pitchFamily="34" charset="0"/>
              <a:cs typeface="Times New Roman" panose="02020603050405020304" pitchFamily="18" charset="0"/>
            </a:endParaRPr>
          </a:p>
        </p:txBody>
      </p:sp>
      <p:graphicFrame>
        <p:nvGraphicFramePr>
          <p:cNvPr id="2" name="Chart 3">
            <a:extLst>
              <a:ext uri="{FF2B5EF4-FFF2-40B4-BE49-F238E27FC236}">
                <a16:creationId xmlns:a16="http://schemas.microsoft.com/office/drawing/2014/main" id="{C1511B5A-43F2-505A-AAF5-B3DAB446A2AC}"/>
              </a:ext>
            </a:extLst>
          </p:cNvPr>
          <p:cNvGraphicFramePr>
            <a:graphicFrameLocks/>
          </p:cNvGraphicFramePr>
          <p:nvPr>
            <p:extLst>
              <p:ext uri="{D42A27DB-BD31-4B8C-83A1-F6EECF244321}">
                <p14:modId xmlns:p14="http://schemas.microsoft.com/office/powerpoint/2010/main" val="4197702224"/>
              </p:ext>
            </p:extLst>
          </p:nvPr>
        </p:nvGraphicFramePr>
        <p:xfrm>
          <a:off x="6226629" y="1597025"/>
          <a:ext cx="5368471" cy="3387725"/>
        </p:xfrm>
        <a:graphic>
          <a:graphicData uri="http://schemas.openxmlformats.org/presentationml/2006/ole">
            <mc:AlternateContent xmlns:mc="http://schemas.openxmlformats.org/markup-compatibility/2006">
              <mc:Choice xmlns:v="urn:schemas-microsoft-com:vml" Requires="v">
                <p:oleObj name="Chart" r:id="rId3" imgW="5072312" imgH="3395766" progId="Excel.Chart.8">
                  <p:embed/>
                </p:oleObj>
              </mc:Choice>
              <mc:Fallback>
                <p:oleObj name="Chart" r:id="rId3" imgW="5072312" imgH="3395766" progId="Excel.Chart.8">
                  <p:embed/>
                  <p:pic>
                    <p:nvPicPr>
                      <p:cNvPr id="2" name="Chart 3">
                        <a:extLst>
                          <a:ext uri="{FF2B5EF4-FFF2-40B4-BE49-F238E27FC236}">
                            <a16:creationId xmlns:a16="http://schemas.microsoft.com/office/drawing/2014/main" id="{C1511B5A-43F2-505A-AAF5-B3DAB446A2AC}"/>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6629" y="1597025"/>
                        <a:ext cx="5368471" cy="3387725"/>
                      </a:xfrm>
                      <a:prstGeom prst="rect">
                        <a:avLst/>
                      </a:prstGeom>
                      <a:noFill/>
                      <a:ln>
                        <a:noFill/>
                      </a:ln>
                    </p:spPr>
                  </p:pic>
                </p:oleObj>
              </mc:Fallback>
            </mc:AlternateContent>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Box 1">
            <a:extLst>
              <a:ext uri="{FF2B5EF4-FFF2-40B4-BE49-F238E27FC236}">
                <a16:creationId xmlns:a16="http://schemas.microsoft.com/office/drawing/2014/main" id="{D900A851-6FC8-5F4B-890A-341EA7F9D38E}"/>
              </a:ext>
            </a:extLst>
          </p:cNvPr>
          <p:cNvSpPr txBox="1">
            <a:spLocks noChangeArrowheads="1"/>
          </p:cNvSpPr>
          <p:nvPr/>
        </p:nvSpPr>
        <p:spPr bwMode="auto">
          <a:xfrm>
            <a:off x="1468438" y="2281238"/>
            <a:ext cx="508158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lvl="1" eaLnBrk="1" hangingPunct="1"/>
            <a:r>
              <a:rPr lang="en-GB" altLang="en-US" sz="4000" dirty="0">
                <a:latin typeface="Arial" panose="020B0604020202020204" pitchFamily="34" charset="0"/>
                <a:cs typeface="Calibri" panose="020F0502020204030204" pitchFamily="34" charset="0"/>
              </a:rPr>
              <a:t>Impact of coaching approaches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B455D75-88AC-4AAF-2CED-10F1DA0F9050}"/>
              </a:ext>
            </a:extLst>
          </p:cNvPr>
          <p:cNvSpPr txBox="1"/>
          <p:nvPr/>
        </p:nvSpPr>
        <p:spPr>
          <a:xfrm>
            <a:off x="577850" y="1385888"/>
            <a:ext cx="11112126" cy="5616730"/>
          </a:xfrm>
          <a:prstGeom prst="rect">
            <a:avLst/>
          </a:prstGeom>
          <a:noFill/>
        </p:spPr>
        <p:txBody>
          <a:bodyPr wrap="square">
            <a:spAutoFit/>
          </a:bodyPr>
          <a:lstStyle/>
          <a:p>
            <a:pPr marL="285750" indent="-285750" eaLnBrk="1" fontAlgn="auto" hangingPunct="1">
              <a:lnSpc>
                <a:spcPct val="107000"/>
              </a:lnSpc>
              <a:spcBef>
                <a:spcPts val="0"/>
              </a:spcBef>
              <a:spcAft>
                <a:spcPts val="800"/>
              </a:spcAft>
              <a:buFont typeface="Arial" panose="020B0604020202020204" pitchFamily="34" charset="0"/>
              <a:buChar char="•"/>
              <a:defRPr/>
            </a:pPr>
            <a:r>
              <a:rPr lang="en-US" sz="2000" dirty="0">
                <a:latin typeface="Arial" panose="020B0604020202020204" pitchFamily="34" charset="0"/>
                <a:ea typeface="Book Antiqua" panose="02040602050305030304" pitchFamily="18" charset="0"/>
                <a:cs typeface="Arial" panose="020B0604020202020204" pitchFamily="34" charset="0"/>
              </a:rPr>
              <a:t>Students were reminded that at the University of Derby the personal academic tutors are encouraged to help them to make their own decisions by taking a coaching approach in their tutorials.  </a:t>
            </a:r>
          </a:p>
          <a:p>
            <a:pPr marL="285750" indent="-285750" eaLnBrk="1" fontAlgn="auto" hangingPunct="1">
              <a:lnSpc>
                <a:spcPct val="107000"/>
              </a:lnSpc>
              <a:spcBef>
                <a:spcPts val="0"/>
              </a:spcBef>
              <a:spcAft>
                <a:spcPts val="800"/>
              </a:spcAft>
              <a:buFont typeface="Arial" panose="020B0604020202020204" pitchFamily="34" charset="0"/>
              <a:buChar char="•"/>
              <a:defRPr/>
            </a:pPr>
            <a:r>
              <a:rPr lang="en-US" sz="2000" dirty="0">
                <a:latin typeface="Arial" panose="020B0604020202020204" pitchFamily="34" charset="0"/>
                <a:ea typeface="Book Antiqua" panose="02040602050305030304" pitchFamily="18" charset="0"/>
                <a:cs typeface="Arial" panose="020B0604020202020204" pitchFamily="34" charset="0"/>
              </a:rPr>
              <a:t>They were asked if they had noticed this change, and if it had an impact and how (if any)</a:t>
            </a:r>
          </a:p>
          <a:p>
            <a:pPr marL="285750" indent="-285750" eaLnBrk="1" fontAlgn="auto" hangingPunct="1">
              <a:lnSpc>
                <a:spcPct val="107000"/>
              </a:lnSpc>
              <a:spcBef>
                <a:spcPts val="0"/>
              </a:spcBef>
              <a:spcAft>
                <a:spcPts val="800"/>
              </a:spcAft>
              <a:buFont typeface="Arial" panose="020B0604020202020204" pitchFamily="34" charset="0"/>
              <a:buChar char="•"/>
              <a:defRPr/>
            </a:pPr>
            <a:r>
              <a:rPr lang="en-US" sz="2000" dirty="0">
                <a:latin typeface="Arial" panose="020B0604020202020204" pitchFamily="34" charset="0"/>
                <a:ea typeface="Book Antiqua" panose="02040602050305030304" pitchFamily="18" charset="0"/>
                <a:cs typeface="Arial" panose="020B0604020202020204" pitchFamily="34" charset="0"/>
              </a:rPr>
              <a:t>46 responses were coded as a positive response</a:t>
            </a:r>
          </a:p>
          <a:p>
            <a:pPr marL="285750" indent="-285750" eaLnBrk="1" fontAlgn="auto" hangingPunct="1">
              <a:lnSpc>
                <a:spcPct val="107000"/>
              </a:lnSpc>
              <a:spcBef>
                <a:spcPts val="0"/>
              </a:spcBef>
              <a:spcAft>
                <a:spcPts val="800"/>
              </a:spcAft>
              <a:buFont typeface="Arial" panose="020B0604020202020204" pitchFamily="34" charset="0"/>
              <a:buChar char="•"/>
              <a:defRPr/>
            </a:pPr>
            <a:r>
              <a:rPr lang="en-US" sz="2000" dirty="0">
                <a:latin typeface="Arial" panose="020B0604020202020204" pitchFamily="34" charset="0"/>
                <a:ea typeface="Book Antiqua" panose="02040602050305030304" pitchFamily="18" charset="0"/>
                <a:cs typeface="Arial" panose="020B0604020202020204" pitchFamily="34" charset="0"/>
              </a:rPr>
              <a:t>There appears to be some excellent examples of coaching approaches demonstrated, with examples of </a:t>
            </a:r>
          </a:p>
          <a:p>
            <a:pPr marL="742950" lvl="1" indent="-285750" eaLnBrk="1" fontAlgn="auto" hangingPunct="1">
              <a:lnSpc>
                <a:spcPct val="107000"/>
              </a:lnSpc>
              <a:spcBef>
                <a:spcPts val="0"/>
              </a:spcBef>
              <a:spcAft>
                <a:spcPts val="800"/>
              </a:spcAft>
              <a:buFont typeface="Arial" panose="020B0604020202020204" pitchFamily="34" charset="0"/>
              <a:buChar char="•"/>
              <a:defRPr/>
            </a:pPr>
            <a:r>
              <a:rPr lang="en-US" sz="2000" dirty="0">
                <a:latin typeface="Arial" panose="020B0604020202020204" pitchFamily="34" charset="0"/>
                <a:ea typeface="Book Antiqua" panose="02040602050305030304" pitchFamily="18" charset="0"/>
                <a:cs typeface="Arial" panose="020B0604020202020204" pitchFamily="34" charset="0"/>
              </a:rPr>
              <a:t>open questioning, </a:t>
            </a:r>
          </a:p>
          <a:p>
            <a:pPr marL="742950" lvl="1" indent="-285750" eaLnBrk="1" fontAlgn="auto" hangingPunct="1">
              <a:lnSpc>
                <a:spcPct val="107000"/>
              </a:lnSpc>
              <a:spcBef>
                <a:spcPts val="0"/>
              </a:spcBef>
              <a:spcAft>
                <a:spcPts val="800"/>
              </a:spcAft>
              <a:buFont typeface="Arial" panose="020B0604020202020204" pitchFamily="34" charset="0"/>
              <a:buChar char="•"/>
              <a:defRPr/>
            </a:pPr>
            <a:r>
              <a:rPr lang="en-US" sz="2000" dirty="0">
                <a:latin typeface="Arial" panose="020B0604020202020204" pitchFamily="34" charset="0"/>
                <a:ea typeface="Book Antiqua" panose="02040602050305030304" pitchFamily="18" charset="0"/>
                <a:cs typeface="Arial" panose="020B0604020202020204" pitchFamily="34" charset="0"/>
              </a:rPr>
              <a:t>listening, </a:t>
            </a:r>
          </a:p>
          <a:p>
            <a:pPr marL="742950" lvl="1" indent="-285750" eaLnBrk="1" fontAlgn="auto" hangingPunct="1">
              <a:lnSpc>
                <a:spcPct val="107000"/>
              </a:lnSpc>
              <a:spcBef>
                <a:spcPts val="0"/>
              </a:spcBef>
              <a:spcAft>
                <a:spcPts val="800"/>
              </a:spcAft>
              <a:buFont typeface="Arial" panose="020B0604020202020204" pitchFamily="34" charset="0"/>
              <a:buChar char="•"/>
              <a:defRPr/>
            </a:pPr>
            <a:r>
              <a:rPr lang="en-US" sz="2000" dirty="0">
                <a:latin typeface="Arial" panose="020B0604020202020204" pitchFamily="34" charset="0"/>
                <a:ea typeface="Book Antiqua" panose="02040602050305030304" pitchFamily="18" charset="0"/>
                <a:cs typeface="Arial" panose="020B0604020202020204" pitchFamily="34" charset="0"/>
              </a:rPr>
              <a:t>guiding not telling, </a:t>
            </a:r>
          </a:p>
          <a:p>
            <a:pPr marL="742950" lvl="1" indent="-285750" eaLnBrk="1" fontAlgn="auto" hangingPunct="1">
              <a:lnSpc>
                <a:spcPct val="107000"/>
              </a:lnSpc>
              <a:spcBef>
                <a:spcPts val="0"/>
              </a:spcBef>
              <a:spcAft>
                <a:spcPts val="800"/>
              </a:spcAft>
              <a:buFont typeface="Arial" panose="020B0604020202020204" pitchFamily="34" charset="0"/>
              <a:buChar char="•"/>
              <a:defRPr/>
            </a:pPr>
            <a:r>
              <a:rPr lang="en-US" sz="2000" dirty="0">
                <a:latin typeface="Arial" panose="020B0604020202020204" pitchFamily="34" charset="0"/>
                <a:ea typeface="Book Antiqua" panose="02040602050305030304" pitchFamily="18" charset="0"/>
                <a:cs typeface="Arial" panose="020B0604020202020204" pitchFamily="34" charset="0"/>
              </a:rPr>
              <a:t>encouraging a ‘thinking environment’</a:t>
            </a:r>
            <a:endParaRPr lang="en-GB" sz="2000" dirty="0">
              <a:latin typeface="Arial" panose="020B0604020202020204" pitchFamily="34" charset="0"/>
              <a:ea typeface="Book Antiqua" panose="02040602050305030304" pitchFamily="18" charset="0"/>
              <a:cs typeface="Arial" panose="020B0604020202020204" pitchFamily="34" charset="0"/>
            </a:endParaRPr>
          </a:p>
          <a:p>
            <a:pPr indent="457200" eaLnBrk="1" fontAlgn="auto" hangingPunct="1">
              <a:lnSpc>
                <a:spcPct val="107000"/>
              </a:lnSpc>
              <a:spcBef>
                <a:spcPts val="0"/>
              </a:spcBef>
              <a:spcAft>
                <a:spcPts val="800"/>
              </a:spcAft>
              <a:defRPr/>
            </a:pPr>
            <a:endParaRPr lang="en-US" dirty="0">
              <a:latin typeface="Arial" panose="020B0604020202020204" pitchFamily="34" charset="0"/>
              <a:ea typeface="Calibri" panose="020F0502020204030204" pitchFamily="34" charset="0"/>
              <a:cs typeface="Arial" panose="020B0604020202020204" pitchFamily="34" charset="0"/>
            </a:endParaRPr>
          </a:p>
          <a:p>
            <a:pPr indent="457200" eaLnBrk="1" fontAlgn="auto" hangingPunct="1">
              <a:lnSpc>
                <a:spcPct val="107000"/>
              </a:lnSpc>
              <a:spcBef>
                <a:spcPts val="0"/>
              </a:spcBef>
              <a:spcAft>
                <a:spcPts val="800"/>
              </a:spcAft>
              <a:defRPr/>
            </a:pPr>
            <a:r>
              <a:rPr lang="en-GB" dirty="0">
                <a:latin typeface="Arial" panose="020B0604020202020204" pitchFamily="34" charset="0"/>
                <a:ea typeface="Calibri" panose="020F0502020204030204" pitchFamily="34" charset="0"/>
                <a:cs typeface="Times New Roman" panose="02020603050405020304" pitchFamily="18" charset="0"/>
              </a:rPr>
              <a:t>	</a:t>
            </a:r>
          </a:p>
          <a:p>
            <a:pPr indent="457200" eaLnBrk="1" fontAlgn="auto" hangingPunct="1">
              <a:lnSpc>
                <a:spcPct val="107000"/>
              </a:lnSpc>
              <a:spcBef>
                <a:spcPts val="0"/>
              </a:spcBef>
              <a:spcAft>
                <a:spcPts val="800"/>
              </a:spcAft>
              <a:defRPr/>
            </a:pPr>
            <a:endParaRPr lang="en-GB" dirty="0">
              <a:ea typeface="Calibri" panose="020F0502020204030204" pitchFamily="34" charset="0"/>
              <a:cs typeface="Times New Roman" panose="02020603050405020304" pitchFamily="18" charset="0"/>
            </a:endParaRPr>
          </a:p>
        </p:txBody>
      </p:sp>
      <p:sp>
        <p:nvSpPr>
          <p:cNvPr id="44035" name="Title 1">
            <a:extLst>
              <a:ext uri="{FF2B5EF4-FFF2-40B4-BE49-F238E27FC236}">
                <a16:creationId xmlns:a16="http://schemas.microsoft.com/office/drawing/2014/main" id="{B720B61E-A00D-7C0C-1C84-AC5666F4B178}"/>
              </a:ext>
            </a:extLst>
          </p:cNvPr>
          <p:cNvSpPr txBox="1">
            <a:spLocks noChangeArrowheads="1"/>
          </p:cNvSpPr>
          <p:nvPr/>
        </p:nvSpPr>
        <p:spPr bwMode="auto">
          <a:xfrm>
            <a:off x="376238" y="379413"/>
            <a:ext cx="10490200"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0000"/>
              </a:lnSpc>
            </a:pPr>
            <a:r>
              <a:rPr lang="en-US" altLang="en-US" sz="3200" b="1">
                <a:latin typeface="Arial" panose="020B0604020202020204" pitchFamily="34" charset="0"/>
                <a:cs typeface="Arial" panose="020B0604020202020204" pitchFamily="34" charset="0"/>
              </a:rPr>
              <a:t>The coaching approach: developing self-efficacy</a:t>
            </a:r>
            <a:endParaRPr lang="en-GB" altLang="en-US" sz="3200" b="1">
              <a:latin typeface="Arial" panose="020B0604020202020204" pitchFamily="34" charset="0"/>
              <a:cs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Box 4">
            <a:extLst>
              <a:ext uri="{FF2B5EF4-FFF2-40B4-BE49-F238E27FC236}">
                <a16:creationId xmlns:a16="http://schemas.microsoft.com/office/drawing/2014/main" id="{F54FDE8A-5592-EBF4-41A7-4F31B13F6741}"/>
              </a:ext>
            </a:extLst>
          </p:cNvPr>
          <p:cNvSpPr txBox="1">
            <a:spLocks noChangeArrowheads="1"/>
          </p:cNvSpPr>
          <p:nvPr/>
        </p:nvSpPr>
        <p:spPr bwMode="auto">
          <a:xfrm>
            <a:off x="886572" y="1195668"/>
            <a:ext cx="8853488" cy="4308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800" b="1" i="1" dirty="0">
                <a:latin typeface="Arial" panose="020B0604020202020204" pitchFamily="34" charset="0"/>
                <a:ea typeface="Book Antiqua" panose="02040602050305030304" pitchFamily="18" charset="0"/>
                <a:cs typeface="Arial" panose="020B0604020202020204" pitchFamily="34" charset="0"/>
              </a:rPr>
              <a:t>What did the students say?</a:t>
            </a:r>
          </a:p>
          <a:p>
            <a:pPr eaLnBrk="1" hangingPunct="1"/>
            <a:endParaRPr lang="en-US" altLang="en-US" sz="2800" b="1" i="1" dirty="0">
              <a:latin typeface="Arial" panose="020B0604020202020204" pitchFamily="34" charset="0"/>
              <a:ea typeface="Book Antiqua" panose="02040602050305030304" pitchFamily="18" charset="0"/>
              <a:cs typeface="Arial" panose="020B0604020202020204" pitchFamily="34" charset="0"/>
            </a:endParaRPr>
          </a:p>
          <a:p>
            <a:pPr algn="ctr" eaLnBrk="1" hangingPunct="1"/>
            <a:endParaRPr lang="en-US" altLang="en-US" i="1" dirty="0">
              <a:latin typeface="Arial" panose="020B0604020202020204" pitchFamily="34" charset="0"/>
              <a:ea typeface="Book Antiqua" panose="02040602050305030304" pitchFamily="18" charset="0"/>
              <a:cs typeface="Arial" panose="020B0604020202020204" pitchFamily="34" charset="0"/>
            </a:endParaRPr>
          </a:p>
          <a:p>
            <a:pPr algn="ctr" eaLnBrk="1" hangingPunct="1"/>
            <a:r>
              <a:rPr lang="en-US" altLang="en-US" i="1" dirty="0">
                <a:latin typeface="Arial" panose="020B0604020202020204" pitchFamily="34" charset="0"/>
                <a:ea typeface="Book Antiqua" panose="02040602050305030304" pitchFamily="18" charset="0"/>
                <a:cs typeface="Arial" panose="020B0604020202020204" pitchFamily="34" charset="0"/>
              </a:rPr>
              <a:t>“</a:t>
            </a:r>
            <a:r>
              <a:rPr lang="en-US" altLang="en-US" sz="2000" i="1" dirty="0">
                <a:latin typeface="Arial" panose="020B0604020202020204" pitchFamily="34" charset="0"/>
                <a:ea typeface="Book Antiqua" panose="02040602050305030304" pitchFamily="18" charset="0"/>
                <a:cs typeface="Arial" panose="020B0604020202020204" pitchFamily="34" charset="0"/>
              </a:rPr>
              <a:t>Rather than just telling me what to do she'd point me in the right direction and help me figure out how to do it on my own”</a:t>
            </a:r>
            <a:endParaRPr lang="en-GB" altLang="en-US" sz="2000" dirty="0">
              <a:latin typeface="Arial" panose="020B0604020202020204" pitchFamily="34" charset="0"/>
              <a:ea typeface="Book Antiqua" panose="02040602050305030304" pitchFamily="18" charset="0"/>
              <a:cs typeface="Arial" panose="020B0604020202020204" pitchFamily="34" charset="0"/>
            </a:endParaRPr>
          </a:p>
          <a:p>
            <a:pPr algn="ctr" eaLnBrk="1" hangingPunct="1"/>
            <a:r>
              <a:rPr lang="en-US" altLang="en-US" sz="2000" i="1" dirty="0">
                <a:latin typeface="Arial" panose="020B0604020202020204" pitchFamily="34" charset="0"/>
                <a:ea typeface="Book Antiqua" panose="02040602050305030304" pitchFamily="18" charset="0"/>
                <a:cs typeface="Arial" panose="020B0604020202020204" pitchFamily="34" charset="0"/>
              </a:rPr>
              <a:t> </a:t>
            </a:r>
            <a:endParaRPr lang="en-GB" altLang="en-US" sz="2000" dirty="0">
              <a:latin typeface="Arial" panose="020B0604020202020204" pitchFamily="34" charset="0"/>
              <a:ea typeface="Book Antiqua" panose="02040602050305030304" pitchFamily="18" charset="0"/>
              <a:cs typeface="Arial" panose="020B0604020202020204" pitchFamily="34" charset="0"/>
            </a:endParaRPr>
          </a:p>
          <a:p>
            <a:pPr algn="ctr" eaLnBrk="1" hangingPunct="1"/>
            <a:r>
              <a:rPr lang="en-US" altLang="en-US" sz="2000" i="1" dirty="0">
                <a:latin typeface="Arial" panose="020B0604020202020204" pitchFamily="34" charset="0"/>
                <a:ea typeface="Book Antiqua" panose="02040602050305030304" pitchFamily="18" charset="0"/>
                <a:cs typeface="Arial" panose="020B0604020202020204" pitchFamily="34" charset="0"/>
              </a:rPr>
              <a:t>“Yes and it was a brilliant approach to learning”</a:t>
            </a:r>
            <a:endParaRPr lang="en-GB" altLang="en-US" sz="2000" dirty="0">
              <a:latin typeface="Arial" panose="020B0604020202020204" pitchFamily="34" charset="0"/>
              <a:ea typeface="Book Antiqua" panose="02040602050305030304" pitchFamily="18" charset="0"/>
              <a:cs typeface="Arial" panose="020B0604020202020204" pitchFamily="34" charset="0"/>
            </a:endParaRPr>
          </a:p>
          <a:p>
            <a:pPr algn="ctr" eaLnBrk="1" hangingPunct="1"/>
            <a:r>
              <a:rPr lang="en-US" altLang="en-US" sz="2000" i="1" dirty="0">
                <a:latin typeface="Arial" panose="020B0604020202020204" pitchFamily="34" charset="0"/>
                <a:ea typeface="Book Antiqua" panose="02040602050305030304" pitchFamily="18" charset="0"/>
                <a:cs typeface="Arial" panose="020B0604020202020204" pitchFamily="34" charset="0"/>
              </a:rPr>
              <a:t> </a:t>
            </a:r>
            <a:endParaRPr lang="en-GB" altLang="en-US" sz="2000" dirty="0">
              <a:latin typeface="Arial" panose="020B0604020202020204" pitchFamily="34" charset="0"/>
              <a:ea typeface="Book Antiqua" panose="02040602050305030304" pitchFamily="18" charset="0"/>
              <a:cs typeface="Arial" panose="020B0604020202020204" pitchFamily="34" charset="0"/>
            </a:endParaRPr>
          </a:p>
          <a:p>
            <a:pPr algn="ctr" eaLnBrk="1" hangingPunct="1"/>
            <a:r>
              <a:rPr lang="en-US" altLang="en-US" sz="2000" i="1" dirty="0">
                <a:latin typeface="Arial" panose="020B0604020202020204" pitchFamily="34" charset="0"/>
                <a:ea typeface="Book Antiqua" panose="02040602050305030304" pitchFamily="18" charset="0"/>
                <a:cs typeface="Arial" panose="020B0604020202020204" pitchFamily="34" charset="0"/>
              </a:rPr>
              <a:t>“this approach has been used and has helped me to identify my areas of strength and where I need to develop further”</a:t>
            </a:r>
            <a:endParaRPr lang="en-GB" altLang="en-US" sz="2000" dirty="0">
              <a:latin typeface="Arial" panose="020B0604020202020204" pitchFamily="34" charset="0"/>
              <a:ea typeface="Book Antiqua" panose="02040602050305030304" pitchFamily="18" charset="0"/>
              <a:cs typeface="Arial" panose="020B0604020202020204" pitchFamily="34" charset="0"/>
            </a:endParaRPr>
          </a:p>
          <a:p>
            <a:pPr algn="ctr" eaLnBrk="1" hangingPunct="1"/>
            <a:r>
              <a:rPr lang="en-US" altLang="en-US" sz="2000" i="1" dirty="0">
                <a:latin typeface="Arial" panose="020B0604020202020204" pitchFamily="34" charset="0"/>
                <a:ea typeface="Book Antiqua" panose="02040602050305030304" pitchFamily="18" charset="0"/>
                <a:cs typeface="Arial" panose="020B0604020202020204" pitchFamily="34" charset="0"/>
              </a:rPr>
              <a:t> </a:t>
            </a:r>
            <a:endParaRPr lang="en-GB" altLang="en-US" sz="2000" dirty="0">
              <a:latin typeface="Arial" panose="020B0604020202020204" pitchFamily="34" charset="0"/>
              <a:ea typeface="Book Antiqua" panose="02040602050305030304" pitchFamily="18" charset="0"/>
              <a:cs typeface="Arial" panose="020B0604020202020204" pitchFamily="34" charset="0"/>
            </a:endParaRPr>
          </a:p>
          <a:p>
            <a:pPr algn="ctr" eaLnBrk="1" hangingPunct="1"/>
            <a:r>
              <a:rPr lang="en-US" altLang="en-US" sz="2000" i="1" dirty="0">
                <a:latin typeface="Arial" panose="020B0604020202020204" pitchFamily="34" charset="0"/>
                <a:ea typeface="Book Antiqua" panose="02040602050305030304" pitchFamily="18" charset="0"/>
                <a:cs typeface="Arial" panose="020B0604020202020204" pitchFamily="34" charset="0"/>
              </a:rPr>
              <a:t>“My PAT will ask questions designed to get me thinking about subjects I maybe haven't considered enough previously”</a:t>
            </a:r>
            <a:endParaRPr lang="en-GB" altLang="en-US" sz="2000" dirty="0">
              <a:latin typeface="Arial" panose="020B0604020202020204" pitchFamily="34" charset="0"/>
              <a:ea typeface="Book Antiqua" panose="02040602050305030304" pitchFamily="18" charset="0"/>
              <a:cs typeface="Arial" panose="020B0604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1F4939-08C8-EADD-8582-1112FB675F36}"/>
              </a:ext>
            </a:extLst>
          </p:cNvPr>
          <p:cNvSpPr txBox="1"/>
          <p:nvPr/>
        </p:nvSpPr>
        <p:spPr>
          <a:xfrm>
            <a:off x="631825" y="1813719"/>
            <a:ext cx="10674350" cy="3230562"/>
          </a:xfrm>
          <a:prstGeom prst="rect">
            <a:avLst/>
          </a:prstGeom>
          <a:noFill/>
        </p:spPr>
        <p:txBody>
          <a:bodyPr>
            <a:spAutoFit/>
          </a:bodyPr>
          <a:lstStyle/>
          <a:p>
            <a:pPr eaLnBrk="1" fontAlgn="auto" hangingPunct="1">
              <a:spcBef>
                <a:spcPts val="0"/>
              </a:spcBef>
              <a:spcAft>
                <a:spcPts val="0"/>
              </a:spcAft>
              <a:defRPr/>
            </a:pPr>
            <a:r>
              <a:rPr lang="en-US" sz="2800" b="1" dirty="0">
                <a:latin typeface="Arial" panose="020B0604020202020204" pitchFamily="34" charset="0"/>
                <a:ea typeface="Times New Roman" panose="02020603050405020304" pitchFamily="18" charset="0"/>
                <a:cs typeface="Arial" panose="020B0604020202020204" pitchFamily="34" charset="0"/>
              </a:rPr>
              <a:t>How does this assist in developing autonomy/self-efficacy ?</a:t>
            </a:r>
          </a:p>
          <a:p>
            <a:pPr eaLnBrk="1" fontAlgn="auto" hangingPunct="1">
              <a:spcBef>
                <a:spcPts val="0"/>
              </a:spcBef>
              <a:spcAft>
                <a:spcPts val="0"/>
              </a:spcAft>
              <a:defRPr/>
            </a:pPr>
            <a:endParaRPr lang="en-US" sz="2800" b="1" dirty="0">
              <a:latin typeface="Arial" panose="020B0604020202020204" pitchFamily="34" charset="0"/>
              <a:ea typeface="Times New Roman" panose="02020603050405020304" pitchFamily="18" charset="0"/>
              <a:cs typeface="Arial" panose="020B0604020202020204" pitchFamily="34" charset="0"/>
            </a:endParaRPr>
          </a:p>
          <a:p>
            <a:pPr eaLnBrk="1" fontAlgn="auto" hangingPunct="1">
              <a:spcBef>
                <a:spcPts val="0"/>
              </a:spcBef>
              <a:spcAft>
                <a:spcPts val="0"/>
              </a:spcAft>
              <a:defRPr/>
            </a:pPr>
            <a:r>
              <a:rPr lang="en-US" sz="2400" b="1" i="1" dirty="0">
                <a:latin typeface="Arial" panose="020B0604020202020204" pitchFamily="34" charset="0"/>
                <a:ea typeface="Times New Roman" panose="02020603050405020304" pitchFamily="18" charset="0"/>
                <a:cs typeface="Arial" panose="020B0604020202020204" pitchFamily="34" charset="0"/>
              </a:rPr>
              <a:t>Students thought:</a:t>
            </a:r>
          </a:p>
          <a:p>
            <a:pPr marL="342900" indent="-342900" eaLnBrk="1" fontAlgn="auto" hangingPunct="1">
              <a:spcBef>
                <a:spcPts val="0"/>
              </a:spcBef>
              <a:spcAft>
                <a:spcPts val="0"/>
              </a:spcAft>
              <a:buFont typeface="Symbol" panose="05050102010706020507" pitchFamily="18" charset="2"/>
              <a:buChar char=""/>
              <a:defRPr/>
            </a:pPr>
            <a:endParaRPr lang="en-US" sz="2000" dirty="0">
              <a:latin typeface="Arial" panose="020B0604020202020204" pitchFamily="34" charset="0"/>
              <a:ea typeface="Times New Roman" panose="02020603050405020304" pitchFamily="18" charset="0"/>
              <a:cs typeface="Arial" panose="020B0604020202020204" pitchFamily="34" charset="0"/>
            </a:endParaRPr>
          </a:p>
          <a:p>
            <a:pPr algn="ctr" eaLnBrk="1" fontAlgn="auto" hangingPunct="1">
              <a:spcBef>
                <a:spcPts val="0"/>
              </a:spcBef>
              <a:spcAft>
                <a:spcPts val="0"/>
              </a:spcAft>
              <a:defRPr/>
            </a:pPr>
            <a:r>
              <a:rPr lang="en-US" sz="2000" i="1" dirty="0">
                <a:latin typeface="Arial" panose="020B0604020202020204" pitchFamily="34" charset="0"/>
                <a:ea typeface="Times New Roman" panose="02020603050405020304" pitchFamily="18" charset="0"/>
                <a:cs typeface="Arial" panose="020B0604020202020204" pitchFamily="34" charset="0"/>
              </a:rPr>
              <a:t>“I have felt that the sessions are very much led by me and what I want to talk about”</a:t>
            </a:r>
          </a:p>
          <a:p>
            <a:pPr algn="ctr" eaLnBrk="1" fontAlgn="auto" hangingPunct="1">
              <a:spcBef>
                <a:spcPts val="0"/>
              </a:spcBef>
              <a:spcAft>
                <a:spcPts val="0"/>
              </a:spcAft>
              <a:defRPr/>
            </a:pPr>
            <a:endParaRPr lang="en-GB" sz="2000" i="1" dirty="0">
              <a:latin typeface="Arial" panose="020B0604020202020204" pitchFamily="34" charset="0"/>
              <a:ea typeface="Times New Roman" panose="02020603050405020304" pitchFamily="18" charset="0"/>
              <a:cs typeface="Arial" panose="020B0604020202020204" pitchFamily="34" charset="0"/>
            </a:endParaRPr>
          </a:p>
          <a:p>
            <a:pPr algn="ctr" eaLnBrk="1" fontAlgn="auto" hangingPunct="1">
              <a:spcBef>
                <a:spcPts val="0"/>
              </a:spcBef>
              <a:spcAft>
                <a:spcPts val="0"/>
              </a:spcAft>
              <a:defRPr/>
            </a:pPr>
            <a:r>
              <a:rPr lang="en-US" sz="2000" i="1" dirty="0">
                <a:latin typeface="Arial" panose="020B0604020202020204" pitchFamily="34" charset="0"/>
                <a:ea typeface="Times New Roman" panose="02020603050405020304" pitchFamily="18" charset="0"/>
                <a:cs typeface="Arial" panose="020B0604020202020204" pitchFamily="34" charset="0"/>
              </a:rPr>
              <a:t>“I think this is a helpful approach as we are learning to be independent learners”</a:t>
            </a:r>
          </a:p>
          <a:p>
            <a:pPr algn="ctr" eaLnBrk="1" fontAlgn="auto" hangingPunct="1">
              <a:spcBef>
                <a:spcPts val="0"/>
              </a:spcBef>
              <a:spcAft>
                <a:spcPts val="0"/>
              </a:spcAft>
              <a:defRPr/>
            </a:pPr>
            <a:endParaRPr lang="en-GB" sz="2000" i="1" dirty="0">
              <a:latin typeface="Arial" panose="020B0604020202020204" pitchFamily="34" charset="0"/>
              <a:ea typeface="Times New Roman" panose="02020603050405020304" pitchFamily="18" charset="0"/>
              <a:cs typeface="Arial" panose="020B0604020202020204" pitchFamily="34" charset="0"/>
            </a:endParaRPr>
          </a:p>
          <a:p>
            <a:pPr algn="ctr" eaLnBrk="1" fontAlgn="auto" hangingPunct="1">
              <a:spcBef>
                <a:spcPts val="0"/>
              </a:spcBef>
              <a:spcAft>
                <a:spcPts val="0"/>
              </a:spcAft>
              <a:defRPr/>
            </a:pPr>
            <a:r>
              <a:rPr lang="en-US" sz="2000" i="1" dirty="0">
                <a:latin typeface="Arial" panose="020B0604020202020204" pitchFamily="34" charset="0"/>
                <a:ea typeface="Book Antiqua" panose="02040602050305030304" pitchFamily="18" charset="0"/>
                <a:cs typeface="Arial" panose="020B0604020202020204" pitchFamily="34" charset="0"/>
              </a:rPr>
              <a:t>“This then steers the conversation in a direction which is insightful and meaningful to me”</a:t>
            </a:r>
            <a:endParaRPr lang="en-GB" sz="2000" i="1" dirty="0">
              <a:latin typeface="Arial" panose="020B0604020202020204" pitchFamily="34" charset="0"/>
              <a:cs typeface="Arial" panose="020B06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TextBox 5">
            <a:extLst>
              <a:ext uri="{FF2B5EF4-FFF2-40B4-BE49-F238E27FC236}">
                <a16:creationId xmlns:a16="http://schemas.microsoft.com/office/drawing/2014/main" id="{B7147B57-1552-AA6B-9CEA-01C4AC4C82B2}"/>
              </a:ext>
            </a:extLst>
          </p:cNvPr>
          <p:cNvSpPr txBox="1">
            <a:spLocks noChangeArrowheads="1"/>
          </p:cNvSpPr>
          <p:nvPr/>
        </p:nvSpPr>
        <p:spPr bwMode="auto">
          <a:xfrm>
            <a:off x="793749" y="966788"/>
            <a:ext cx="9852479" cy="461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800" b="1" dirty="0">
                <a:latin typeface="Arial" panose="020B0604020202020204" pitchFamily="34" charset="0"/>
                <a:ea typeface="Times New Roman" panose="02020603050405020304" pitchFamily="18" charset="0"/>
                <a:cs typeface="Arial" panose="020B0604020202020204" pitchFamily="34" charset="0"/>
              </a:rPr>
              <a:t>What skills did tutors demonstrate?</a:t>
            </a:r>
          </a:p>
          <a:p>
            <a:pPr eaLnBrk="1" hangingPunct="1"/>
            <a:endParaRPr lang="en-US" altLang="en-US" sz="2000" i="1" dirty="0">
              <a:latin typeface="Arial" panose="020B0604020202020204" pitchFamily="34" charset="0"/>
              <a:ea typeface="Times New Roman" panose="02020603050405020304" pitchFamily="18" charset="0"/>
              <a:cs typeface="Arial" panose="020B0604020202020204" pitchFamily="34" charset="0"/>
            </a:endParaRPr>
          </a:p>
          <a:p>
            <a:pPr algn="ctr" eaLnBrk="1" hangingPunct="1"/>
            <a:r>
              <a:rPr lang="en-US" altLang="en-US" sz="2000" i="1" dirty="0">
                <a:latin typeface="Arial" panose="020B0604020202020204" pitchFamily="34" charset="0"/>
                <a:ea typeface="Times New Roman" panose="02020603050405020304" pitchFamily="18" charset="0"/>
                <a:cs typeface="Arial" panose="020B0604020202020204" pitchFamily="34" charset="0"/>
              </a:rPr>
              <a:t>“simply listened and encouraged me to find my own answers”</a:t>
            </a:r>
          </a:p>
          <a:p>
            <a:pPr algn="ctr" eaLnBrk="1" hangingPunct="1"/>
            <a:endParaRPr lang="en-GB" altLang="en-US" sz="2000" i="1" dirty="0">
              <a:latin typeface="Arial" panose="020B0604020202020204" pitchFamily="34" charset="0"/>
              <a:ea typeface="Times New Roman" panose="02020603050405020304" pitchFamily="18" charset="0"/>
              <a:cs typeface="Arial" panose="020B0604020202020204" pitchFamily="34" charset="0"/>
            </a:endParaRPr>
          </a:p>
          <a:p>
            <a:pPr algn="ctr" eaLnBrk="1" hangingPunct="1"/>
            <a:r>
              <a:rPr lang="en-US" altLang="en-US" sz="2000" i="1" dirty="0">
                <a:latin typeface="Arial" panose="020B0604020202020204" pitchFamily="34" charset="0"/>
                <a:ea typeface="Book Antiqua" panose="02040602050305030304" pitchFamily="18" charset="0"/>
                <a:cs typeface="Arial" panose="020B0604020202020204" pitchFamily="34" charset="0"/>
              </a:rPr>
              <a:t>“I've noticed that my PAT is a good listener”</a:t>
            </a:r>
          </a:p>
          <a:p>
            <a:pPr algn="ctr" eaLnBrk="1" hangingPunct="1"/>
            <a:endParaRPr lang="en-US" altLang="en-US" sz="2000" i="1" dirty="0">
              <a:latin typeface="Arial" panose="020B0604020202020204" pitchFamily="34" charset="0"/>
              <a:ea typeface="Book Antiqua" panose="02040602050305030304" pitchFamily="18" charset="0"/>
              <a:cs typeface="Arial" panose="020B0604020202020204" pitchFamily="34" charset="0"/>
            </a:endParaRPr>
          </a:p>
          <a:p>
            <a:pPr algn="ctr" eaLnBrk="1" hangingPunct="1"/>
            <a:r>
              <a:rPr lang="en-US" altLang="en-US" sz="2000" i="1" dirty="0">
                <a:latin typeface="Arial" panose="020B0604020202020204" pitchFamily="34" charset="0"/>
                <a:ea typeface="Times New Roman" panose="02020603050405020304" pitchFamily="18" charset="0"/>
                <a:cs typeface="Arial" panose="020B0604020202020204" pitchFamily="34" charset="0"/>
              </a:rPr>
              <a:t>“provided a variety of ideas and allows me to choose one that resonates with me”</a:t>
            </a:r>
          </a:p>
          <a:p>
            <a:pPr algn="ctr" eaLnBrk="1" hangingPunct="1"/>
            <a:endParaRPr lang="en-GB" altLang="en-US" sz="2000" i="1" dirty="0">
              <a:latin typeface="Arial" panose="020B0604020202020204" pitchFamily="34" charset="0"/>
              <a:ea typeface="Times New Roman" panose="02020603050405020304" pitchFamily="18" charset="0"/>
              <a:cs typeface="Arial" panose="020B0604020202020204" pitchFamily="34" charset="0"/>
            </a:endParaRPr>
          </a:p>
          <a:p>
            <a:pPr algn="ctr" eaLnBrk="1" hangingPunct="1"/>
            <a:r>
              <a:rPr lang="en-US" altLang="en-US" sz="2000" i="1" dirty="0">
                <a:latin typeface="Arial" panose="020B0604020202020204" pitchFamily="34" charset="0"/>
                <a:ea typeface="Times New Roman" panose="02020603050405020304" pitchFamily="18" charset="0"/>
                <a:cs typeface="Arial" panose="020B0604020202020204" pitchFamily="34" charset="0"/>
              </a:rPr>
              <a:t>“Rather than just telling me what to do she'd point me in the right direction and help me figure out how to do it on my own”</a:t>
            </a:r>
          </a:p>
          <a:p>
            <a:pPr algn="ctr" eaLnBrk="1" hangingPunct="1"/>
            <a:endParaRPr lang="en-GB" altLang="en-US" sz="2000" i="1" dirty="0">
              <a:latin typeface="Arial" panose="020B0604020202020204" pitchFamily="34" charset="0"/>
              <a:ea typeface="Times New Roman" panose="02020603050405020304" pitchFamily="18" charset="0"/>
              <a:cs typeface="Arial" panose="020B0604020202020204" pitchFamily="34" charset="0"/>
            </a:endParaRPr>
          </a:p>
          <a:p>
            <a:pPr algn="ctr" eaLnBrk="1" hangingPunct="1"/>
            <a:r>
              <a:rPr lang="en-US" altLang="en-US" sz="2000" i="1" dirty="0">
                <a:latin typeface="Arial" panose="020B0604020202020204" pitchFamily="34" charset="0"/>
                <a:ea typeface="Book Antiqua" panose="02040602050305030304" pitchFamily="18" charset="0"/>
                <a:cs typeface="Arial" panose="020B0604020202020204" pitchFamily="34" charset="0"/>
              </a:rPr>
              <a:t>“guided me to ideas rather than just telling me”</a:t>
            </a:r>
          </a:p>
          <a:p>
            <a:pPr eaLnBrk="1" hangingPunct="1"/>
            <a:endParaRPr lang="en-US" altLang="en-US" sz="2800" dirty="0">
              <a:latin typeface="Arial" panose="020B0604020202020204" pitchFamily="34" charset="0"/>
              <a:cs typeface="Arial" panose="020B0604020202020204" pitchFamily="34" charset="0"/>
            </a:endParaRPr>
          </a:p>
          <a:p>
            <a:pPr eaLnBrk="1" hangingPunct="1"/>
            <a:endParaRPr lang="en-GB" alt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9F5E2D6-240D-5C87-5460-799DA06AF7B2}"/>
              </a:ext>
            </a:extLst>
          </p:cNvPr>
          <p:cNvSpPr txBox="1"/>
          <p:nvPr/>
        </p:nvSpPr>
        <p:spPr>
          <a:xfrm>
            <a:off x="1055688" y="1039813"/>
            <a:ext cx="10134826" cy="5632311"/>
          </a:xfrm>
          <a:prstGeom prst="rect">
            <a:avLst/>
          </a:prstGeom>
          <a:noFill/>
        </p:spPr>
        <p:txBody>
          <a:bodyPr wrap="square">
            <a:spAutoFit/>
          </a:bodyPr>
          <a:lstStyle/>
          <a:p>
            <a:pPr eaLnBrk="1" fontAlgn="auto" hangingPunct="1">
              <a:spcBef>
                <a:spcPts val="0"/>
              </a:spcBef>
              <a:spcAft>
                <a:spcPts val="0"/>
              </a:spcAft>
              <a:defRPr/>
            </a:pPr>
            <a:r>
              <a:rPr lang="en-US" sz="2800" b="1" dirty="0">
                <a:latin typeface="Arial" panose="020B0604020202020204" pitchFamily="34" charset="0"/>
                <a:ea typeface="Times New Roman" panose="02020603050405020304" pitchFamily="18" charset="0"/>
                <a:cs typeface="Arial" panose="020B0604020202020204" pitchFamily="34" charset="0"/>
              </a:rPr>
              <a:t>How did the tutors use coaching skills?</a:t>
            </a:r>
          </a:p>
          <a:p>
            <a:pPr marL="342900" indent="-342900" eaLnBrk="1" fontAlgn="auto" hangingPunct="1">
              <a:spcBef>
                <a:spcPts val="0"/>
              </a:spcBef>
              <a:spcAft>
                <a:spcPts val="0"/>
              </a:spcAft>
              <a:buFont typeface="Symbol" panose="05050102010706020507" pitchFamily="18" charset="2"/>
              <a:buChar char=""/>
              <a:defRPr/>
            </a:pPr>
            <a:endParaRPr lang="en-US" dirty="0">
              <a:latin typeface="Lato" panose="020F0502020204030203" pitchFamily="34" charset="0"/>
              <a:ea typeface="Times New Roman" panose="02020603050405020304" pitchFamily="18" charset="0"/>
            </a:endParaRPr>
          </a:p>
          <a:p>
            <a:pPr algn="ctr" eaLnBrk="1" fontAlgn="auto" hangingPunct="1">
              <a:spcBef>
                <a:spcPts val="0"/>
              </a:spcBef>
              <a:spcAft>
                <a:spcPts val="0"/>
              </a:spcAft>
              <a:defRPr/>
            </a:pPr>
            <a:r>
              <a:rPr lang="en-US" sz="2000" i="1" dirty="0">
                <a:latin typeface="Arial" panose="020B0604020202020204" pitchFamily="34" charset="0"/>
                <a:ea typeface="Times New Roman" panose="02020603050405020304" pitchFamily="18" charset="0"/>
                <a:cs typeface="Arial" panose="020B0604020202020204" pitchFamily="34" charset="0"/>
              </a:rPr>
              <a:t>“By talking it through then able to come up with the answers that were already there but needed a bit of digging to get it out”</a:t>
            </a:r>
          </a:p>
          <a:p>
            <a:pPr algn="ctr" eaLnBrk="1" fontAlgn="auto" hangingPunct="1">
              <a:spcBef>
                <a:spcPts val="0"/>
              </a:spcBef>
              <a:spcAft>
                <a:spcPts val="0"/>
              </a:spcAft>
              <a:defRPr/>
            </a:pPr>
            <a:endParaRPr lang="en-US" sz="2000" i="1" dirty="0">
              <a:latin typeface="Arial" panose="020B0604020202020204" pitchFamily="34" charset="0"/>
              <a:ea typeface="Times New Roman" panose="02020603050405020304" pitchFamily="18" charset="0"/>
              <a:cs typeface="Arial" panose="020B0604020202020204" pitchFamily="34" charset="0"/>
            </a:endParaRPr>
          </a:p>
          <a:p>
            <a:pPr algn="ctr" eaLnBrk="1" fontAlgn="auto" hangingPunct="1">
              <a:spcBef>
                <a:spcPts val="0"/>
              </a:spcBef>
              <a:spcAft>
                <a:spcPts val="0"/>
              </a:spcAft>
              <a:defRPr/>
            </a:pPr>
            <a:r>
              <a:rPr lang="en-US" sz="2000" i="1" dirty="0">
                <a:latin typeface="Arial" panose="020B0604020202020204" pitchFamily="34" charset="0"/>
                <a:ea typeface="Times New Roman" panose="02020603050405020304" pitchFamily="18" charset="0"/>
                <a:cs typeface="Arial" panose="020B0604020202020204" pitchFamily="34" charset="0"/>
              </a:rPr>
              <a:t>“My tutor asked me the questions such as what do I think has gone well? What do I think I can improve on? This allowed me to be more reflective”</a:t>
            </a:r>
          </a:p>
          <a:p>
            <a:pPr algn="ctr" eaLnBrk="1" fontAlgn="auto" hangingPunct="1">
              <a:spcBef>
                <a:spcPts val="0"/>
              </a:spcBef>
              <a:spcAft>
                <a:spcPts val="0"/>
              </a:spcAft>
              <a:defRPr/>
            </a:pPr>
            <a:endParaRPr lang="en-US" sz="2000" i="1" dirty="0">
              <a:latin typeface="Arial" panose="020B0604020202020204" pitchFamily="34" charset="0"/>
              <a:ea typeface="Times New Roman" panose="02020603050405020304" pitchFamily="18" charset="0"/>
              <a:cs typeface="Arial" panose="020B0604020202020204" pitchFamily="34" charset="0"/>
            </a:endParaRPr>
          </a:p>
          <a:p>
            <a:pPr algn="ctr" eaLnBrk="1" fontAlgn="auto" hangingPunct="1">
              <a:spcBef>
                <a:spcPts val="0"/>
              </a:spcBef>
              <a:spcAft>
                <a:spcPts val="0"/>
              </a:spcAft>
              <a:defRPr/>
            </a:pPr>
            <a:r>
              <a:rPr lang="en-US" sz="2000" i="1" dirty="0">
                <a:latin typeface="Arial" panose="020B0604020202020204" pitchFamily="34" charset="0"/>
                <a:ea typeface="Times New Roman" panose="02020603050405020304" pitchFamily="18" charset="0"/>
                <a:cs typeface="Arial" panose="020B0604020202020204" pitchFamily="34" charset="0"/>
              </a:rPr>
              <a:t>“My PAT will ask questions designed to get me thinking about subjects I maybe haven't considered enough previously”</a:t>
            </a:r>
          </a:p>
          <a:p>
            <a:pPr algn="ctr" eaLnBrk="1" fontAlgn="auto" hangingPunct="1">
              <a:spcBef>
                <a:spcPts val="0"/>
              </a:spcBef>
              <a:spcAft>
                <a:spcPts val="0"/>
              </a:spcAft>
              <a:defRPr/>
            </a:pPr>
            <a:endParaRPr lang="en-US" sz="2000" i="1" dirty="0">
              <a:latin typeface="Arial" panose="020B0604020202020204" pitchFamily="34" charset="0"/>
              <a:ea typeface="Times New Roman" panose="02020603050405020304" pitchFamily="18" charset="0"/>
              <a:cs typeface="Arial" panose="020B0604020202020204" pitchFamily="34" charset="0"/>
            </a:endParaRPr>
          </a:p>
          <a:p>
            <a:pPr algn="ctr" eaLnBrk="1" fontAlgn="auto" hangingPunct="1">
              <a:spcBef>
                <a:spcPts val="0"/>
              </a:spcBef>
              <a:spcAft>
                <a:spcPts val="0"/>
              </a:spcAft>
              <a:defRPr/>
            </a:pPr>
            <a:r>
              <a:rPr lang="en-US" sz="2000" i="1" dirty="0">
                <a:latin typeface="Arial" panose="020B0604020202020204" pitchFamily="34" charset="0"/>
                <a:ea typeface="Book Antiqua" panose="02040602050305030304" pitchFamily="18" charset="0"/>
                <a:cs typeface="Arial" panose="020B0604020202020204" pitchFamily="34" charset="0"/>
              </a:rPr>
              <a:t>“Just facilitated a conversation around them [goals] so I could express them in a way where I didn't feel judged”</a:t>
            </a:r>
          </a:p>
          <a:p>
            <a:pPr algn="ctr" eaLnBrk="1" fontAlgn="auto" hangingPunct="1">
              <a:spcBef>
                <a:spcPts val="0"/>
              </a:spcBef>
              <a:spcAft>
                <a:spcPts val="0"/>
              </a:spcAft>
              <a:defRPr/>
            </a:pPr>
            <a:endParaRPr lang="en-US" sz="2000" i="1" dirty="0">
              <a:latin typeface="Arial" panose="020B0604020202020204" pitchFamily="34" charset="0"/>
              <a:ea typeface="Book Antiqua" panose="02040602050305030304" pitchFamily="18" charset="0"/>
              <a:cs typeface="Arial" panose="020B0604020202020204" pitchFamily="34" charset="0"/>
            </a:endParaRPr>
          </a:p>
          <a:p>
            <a:pPr algn="ctr" eaLnBrk="1" fontAlgn="auto" hangingPunct="1">
              <a:spcBef>
                <a:spcPts val="0"/>
              </a:spcBef>
              <a:spcAft>
                <a:spcPts val="0"/>
              </a:spcAft>
              <a:defRPr/>
            </a:pPr>
            <a:r>
              <a:rPr lang="en-GB" sz="2000" i="1" dirty="0">
                <a:solidFill>
                  <a:srgbClr val="000000"/>
                </a:solidFill>
                <a:latin typeface="Arial" panose="020B0604020202020204" pitchFamily="34" charset="0"/>
                <a:cs typeface="Arial" panose="020B0604020202020204" pitchFamily="34" charset="0"/>
              </a:rPr>
              <a:t>“Never judged and was always willing to talk to me about me”</a:t>
            </a:r>
            <a:endParaRPr lang="en-GB" sz="2000" i="1" dirty="0">
              <a:latin typeface="Arial" panose="020B0604020202020204" pitchFamily="34" charset="0"/>
              <a:ea typeface="Times New Roman" panose="02020603050405020304" pitchFamily="18" charset="0"/>
              <a:cs typeface="Arial" panose="020B0604020202020204" pitchFamily="34" charset="0"/>
            </a:endParaRPr>
          </a:p>
          <a:p>
            <a:pPr eaLnBrk="1" fontAlgn="auto" hangingPunct="1">
              <a:spcBef>
                <a:spcPts val="0"/>
              </a:spcBef>
              <a:spcAft>
                <a:spcPts val="0"/>
              </a:spcAft>
              <a:defRPr/>
            </a:pPr>
            <a:endParaRPr lang="en-GB" dirty="0">
              <a:latin typeface="Times New Roman" panose="02020603050405020304" pitchFamily="18" charset="0"/>
              <a:ea typeface="Times New Roman" panose="02020603050405020304" pitchFamily="18" charset="0"/>
            </a:endParaRPr>
          </a:p>
          <a:p>
            <a:pPr eaLnBrk="1" fontAlgn="auto" hangingPunct="1">
              <a:spcBef>
                <a:spcPts val="0"/>
              </a:spcBef>
              <a:spcAft>
                <a:spcPts val="0"/>
              </a:spcAft>
              <a:defRPr/>
            </a:pPr>
            <a:endParaRPr lang="en-US" dirty="0">
              <a:latin typeface="Lato" panose="020F0502020204030203" pitchFamily="34" charset="0"/>
              <a:ea typeface="Times New Roman" panose="02020603050405020304" pitchFamily="18" charset="0"/>
            </a:endParaRPr>
          </a:p>
          <a:p>
            <a:pPr eaLnBrk="1" fontAlgn="auto" hangingPunct="1">
              <a:spcBef>
                <a:spcPts val="0"/>
              </a:spcBef>
              <a:spcAft>
                <a:spcPts val="0"/>
              </a:spcAft>
              <a:defRPr/>
            </a:pPr>
            <a:endParaRPr lang="en-GB" dirty="0">
              <a:latin typeface="Times New Roman" panose="02020603050405020304" pitchFamily="18" charset="0"/>
              <a:ea typeface="Times New Roman" panose="02020603050405020304"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Box 2">
            <a:extLst>
              <a:ext uri="{FF2B5EF4-FFF2-40B4-BE49-F238E27FC236}">
                <a16:creationId xmlns:a16="http://schemas.microsoft.com/office/drawing/2014/main" id="{44E7A87B-E60B-EFE2-3C8B-A027BF5943F3}"/>
              </a:ext>
            </a:extLst>
          </p:cNvPr>
          <p:cNvSpPr txBox="1">
            <a:spLocks noChangeArrowheads="1"/>
          </p:cNvSpPr>
          <p:nvPr/>
        </p:nvSpPr>
        <p:spPr bwMode="auto">
          <a:xfrm>
            <a:off x="2022475" y="2728913"/>
            <a:ext cx="6097588" cy="59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107000"/>
              </a:lnSpc>
              <a:spcAft>
                <a:spcPts val="800"/>
              </a:spcAft>
            </a:pPr>
            <a:r>
              <a:rPr lang="en-GB" altLang="en-US" sz="3200" b="1">
                <a:latin typeface="Arial" panose="020B0604020202020204" pitchFamily="34" charset="0"/>
                <a:ea typeface="Calibri" panose="020F0502020204030204" pitchFamily="34" charset="0"/>
                <a:cs typeface="Times New Roman" panose="02020603050405020304" pitchFamily="18" charset="0"/>
              </a:rPr>
              <a:t>Limitations</a:t>
            </a:r>
            <a:endParaRPr lang="en-GB" altLang="en-US" sz="3200">
              <a:ea typeface="Calibri" panose="020F0502020204030204" pitchFamily="34" charset="0"/>
              <a:cs typeface="Times New Roman" panose="02020603050405020304"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F6A2BA7-D483-6EEE-5C4A-F31BF3130051}"/>
              </a:ext>
            </a:extLst>
          </p:cNvPr>
          <p:cNvSpPr txBox="1"/>
          <p:nvPr/>
        </p:nvSpPr>
        <p:spPr>
          <a:xfrm>
            <a:off x="969963" y="1166813"/>
            <a:ext cx="10379355" cy="3970318"/>
          </a:xfrm>
          <a:prstGeom prst="rect">
            <a:avLst/>
          </a:prstGeom>
          <a:noFill/>
        </p:spPr>
        <p:txBody>
          <a:bodyPr wrap="square">
            <a:spAutoFit/>
          </a:bodyPr>
          <a:lstStyle/>
          <a:p>
            <a:pPr marL="285750" indent="-285750" eaLnBrk="1" fontAlgn="auto" hangingPunct="1">
              <a:spcBef>
                <a:spcPts val="0"/>
              </a:spcBef>
              <a:spcAft>
                <a:spcPts val="0"/>
              </a:spcAft>
              <a:buFont typeface="Arial" panose="020B0604020202020204" pitchFamily="34" charset="0"/>
              <a:buChar char="•"/>
              <a:defRPr/>
            </a:pPr>
            <a:r>
              <a:rPr lang="en-GB" sz="2400" dirty="0">
                <a:latin typeface="Arial" panose="020B0604020202020204" pitchFamily="34" charset="0"/>
                <a:ea typeface="Calibri" panose="020F0502020204030204" pitchFamily="34" charset="0"/>
                <a:cs typeface="Arial" panose="020B0604020202020204" pitchFamily="34" charset="0"/>
              </a:rPr>
              <a:t>This was a self-selecting sample of students who responded to the questionnaire. </a:t>
            </a:r>
          </a:p>
          <a:p>
            <a:pPr marL="285750" indent="-285750" eaLnBrk="1" fontAlgn="auto" hangingPunct="1">
              <a:spcBef>
                <a:spcPts val="0"/>
              </a:spcBef>
              <a:spcAft>
                <a:spcPts val="0"/>
              </a:spcAft>
              <a:buFont typeface="Arial" panose="020B0604020202020204" pitchFamily="34" charset="0"/>
              <a:buChar char="•"/>
              <a:defRPr/>
            </a:pPr>
            <a:r>
              <a:rPr lang="en-GB" sz="2400" dirty="0">
                <a:latin typeface="Arial" panose="020B0604020202020204" pitchFamily="34" charset="0"/>
                <a:ea typeface="Calibri" panose="020F0502020204030204" pitchFamily="34" charset="0"/>
                <a:cs typeface="Arial" panose="020B0604020202020204" pitchFamily="34" charset="0"/>
              </a:rPr>
              <a:t>The sample was not representative of the University of Derby population.  </a:t>
            </a:r>
          </a:p>
          <a:p>
            <a:pPr marL="285750" indent="-285750" eaLnBrk="1" fontAlgn="auto" hangingPunct="1">
              <a:spcBef>
                <a:spcPts val="0"/>
              </a:spcBef>
              <a:spcAft>
                <a:spcPts val="0"/>
              </a:spcAft>
              <a:buFont typeface="Arial" panose="020B0604020202020204" pitchFamily="34" charset="0"/>
              <a:buChar char="•"/>
              <a:defRPr/>
            </a:pPr>
            <a:r>
              <a:rPr lang="en-GB" sz="2400" dirty="0">
                <a:latin typeface="Arial" panose="020B0604020202020204" pitchFamily="34" charset="0"/>
                <a:ea typeface="Calibri" panose="020F0502020204030204" pitchFamily="34" charset="0"/>
                <a:cs typeface="Arial" panose="020B0604020202020204" pitchFamily="34" charset="0"/>
              </a:rPr>
              <a:t>In particular </a:t>
            </a:r>
            <a:r>
              <a:rPr lang="en-GB" sz="2400" dirty="0" err="1">
                <a:latin typeface="Arial" panose="020B0604020202020204" pitchFamily="34" charset="0"/>
                <a:ea typeface="Calibri" panose="020F0502020204030204" pitchFamily="34" charset="0"/>
                <a:cs typeface="Arial" panose="020B0604020202020204" pitchFamily="34" charset="0"/>
              </a:rPr>
              <a:t>BaME</a:t>
            </a:r>
            <a:r>
              <a:rPr lang="en-GB" sz="2400" dirty="0">
                <a:latin typeface="Arial" panose="020B0604020202020204" pitchFamily="34" charset="0"/>
                <a:ea typeface="Calibri" panose="020F0502020204030204" pitchFamily="34" charset="0"/>
                <a:cs typeface="Arial" panose="020B0604020202020204" pitchFamily="34" charset="0"/>
              </a:rPr>
              <a:t> students and Male students are under-represented.</a:t>
            </a:r>
          </a:p>
          <a:p>
            <a:pPr marL="285750" indent="-285750" eaLnBrk="1" fontAlgn="auto" hangingPunct="1">
              <a:spcBef>
                <a:spcPts val="0"/>
              </a:spcBef>
              <a:spcAft>
                <a:spcPts val="0"/>
              </a:spcAft>
              <a:buFont typeface="Arial" panose="020B0604020202020204" pitchFamily="34" charset="0"/>
              <a:buChar char="•"/>
              <a:defRPr/>
            </a:pPr>
            <a:r>
              <a:rPr lang="en-GB" sz="2400" dirty="0">
                <a:latin typeface="Arial" panose="020B0604020202020204" pitchFamily="34" charset="0"/>
                <a:ea typeface="Calibri" panose="020F0502020204030204" pitchFamily="34" charset="0"/>
                <a:cs typeface="Arial" panose="020B0604020202020204" pitchFamily="34" charset="0"/>
              </a:rPr>
              <a:t>However, NSS open comments and our University of Derby survey (Year 1 and 2UG  students) support the findings from this study, indicating value of both academic and personal support, and positive impact on agency and self-efficacy . Again though, not necessarily representative of the University of Derby student population. </a:t>
            </a:r>
          </a:p>
          <a:p>
            <a:pPr eaLnBrk="1" fontAlgn="auto" hangingPunct="1">
              <a:spcBef>
                <a:spcPts val="0"/>
              </a:spcBef>
              <a:spcAft>
                <a:spcPts val="0"/>
              </a:spcAft>
              <a:defRPr/>
            </a:pPr>
            <a:endParaRPr lang="en-GB" dirty="0">
              <a:latin typeface="Arial" panose="020B0604020202020204" pitchFamily="34" charset="0"/>
              <a:ea typeface="Calibri" panose="020F0502020204030204" pitchFamily="34" charset="0"/>
              <a:cs typeface="Arial" panose="020B0604020202020204" pitchFamily="34" charset="0"/>
            </a:endParaRPr>
          </a:p>
          <a:p>
            <a:pPr eaLnBrk="1" fontAlgn="auto" hangingPunct="1">
              <a:spcBef>
                <a:spcPts val="0"/>
              </a:spcBef>
              <a:spcAft>
                <a:spcPts val="0"/>
              </a:spcAft>
              <a:defRPr/>
            </a:pPr>
            <a:endParaRPr lang="en-GB" dirty="0">
              <a:latin typeface="+mn-l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3">
            <a:extLst>
              <a:ext uri="{FF2B5EF4-FFF2-40B4-BE49-F238E27FC236}">
                <a16:creationId xmlns:a16="http://schemas.microsoft.com/office/drawing/2014/main" id="{56F6185F-31FF-D1FB-2061-E6CC43966DD1}"/>
              </a:ext>
            </a:extLst>
          </p:cNvPr>
          <p:cNvSpPr>
            <a:spLocks noGrp="1" noChangeArrowheads="1"/>
          </p:cNvSpPr>
          <p:nvPr>
            <p:ph type="title" idx="4294967295"/>
          </p:nvPr>
        </p:nvSpPr>
        <p:spPr bwMode="auto">
          <a:xfrm>
            <a:off x="0" y="-184150"/>
            <a:ext cx="1200150" cy="1841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800">
                <a:latin typeface="Arial" panose="020B0604020202020204" pitchFamily="34" charset="0"/>
                <a:cs typeface="Arial" panose="020B0604020202020204" pitchFamily="34" charset="0"/>
              </a:rPr>
              <a:t>Section title option 4</a:t>
            </a:r>
          </a:p>
        </p:txBody>
      </p:sp>
      <p:sp>
        <p:nvSpPr>
          <p:cNvPr id="21507" name="TextBox 4">
            <a:extLst>
              <a:ext uri="{FF2B5EF4-FFF2-40B4-BE49-F238E27FC236}">
                <a16:creationId xmlns:a16="http://schemas.microsoft.com/office/drawing/2014/main" id="{08F8B3C5-DD3A-1CD4-A037-CAFE262F20D0}"/>
              </a:ext>
            </a:extLst>
          </p:cNvPr>
          <p:cNvSpPr txBox="1">
            <a:spLocks noChangeArrowheads="1"/>
          </p:cNvSpPr>
          <p:nvPr/>
        </p:nvSpPr>
        <p:spPr bwMode="auto">
          <a:xfrm>
            <a:off x="858837" y="2151727"/>
            <a:ext cx="5356905"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GB" altLang="en-US" sz="4000" b="1" dirty="0">
                <a:latin typeface="Arial" panose="020B0604020202020204" pitchFamily="34" charset="0"/>
                <a:cs typeface="Arial" panose="020B0604020202020204" pitchFamily="34" charset="0"/>
              </a:rPr>
              <a:t>Brief overview of Personal Academic Tutoring at the University of Derby</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2B4F9DC-32C6-4C29-AF25-6FF508161F16}"/>
              </a:ext>
            </a:extLst>
          </p:cNvPr>
          <p:cNvSpPr txBox="1"/>
          <p:nvPr/>
        </p:nvSpPr>
        <p:spPr>
          <a:xfrm>
            <a:off x="967361" y="871420"/>
            <a:ext cx="9179858" cy="4893647"/>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We don’t know for sure if tutors used any of the resources to support their tutorials.</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Tutors will still (probably) take different approaches and have their own ‘spin’ on a PAT meeting.  It will not change just because the university ‘policy’ says to. </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Some may ‘coach’ more naturally than others anyway; we have no baseline (although NSS satisfaction with PT has improved 2%)</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We do know they will have attended the PAT training which included the new approach using coaching methods, this was mandatory for all tutors and monitored.</a:t>
            </a:r>
          </a:p>
        </p:txBody>
      </p:sp>
    </p:spTree>
    <p:extLst>
      <p:ext uri="{BB962C8B-B14F-4D97-AF65-F5344CB8AC3E}">
        <p14:creationId xmlns:p14="http://schemas.microsoft.com/office/powerpoint/2010/main" val="18012208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3A375EA-3AA9-326D-4948-83CDC062FC08}"/>
              </a:ext>
            </a:extLst>
          </p:cNvPr>
          <p:cNvSpPr txBox="1"/>
          <p:nvPr/>
        </p:nvSpPr>
        <p:spPr>
          <a:xfrm>
            <a:off x="849086" y="2177143"/>
            <a:ext cx="5573485" cy="954107"/>
          </a:xfrm>
          <a:prstGeom prst="rect">
            <a:avLst/>
          </a:prstGeom>
          <a:noFill/>
        </p:spPr>
        <p:txBody>
          <a:bodyPr wrap="square" rtlCol="0">
            <a:spAutoFit/>
          </a:bodyPr>
          <a:lstStyle/>
          <a:p>
            <a:r>
              <a:rPr lang="en-GB" sz="2800" b="1" dirty="0"/>
              <a:t>Triangulating the data: student survey and TEF feedback</a:t>
            </a:r>
          </a:p>
        </p:txBody>
      </p:sp>
    </p:spTree>
    <p:extLst>
      <p:ext uri="{BB962C8B-B14F-4D97-AF65-F5344CB8AC3E}">
        <p14:creationId xmlns:p14="http://schemas.microsoft.com/office/powerpoint/2010/main" val="25073793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EC643D-0BDB-4099-B0E9-043BB170FAF8}"/>
              </a:ext>
            </a:extLst>
          </p:cNvPr>
          <p:cNvSpPr txBox="1"/>
          <p:nvPr/>
        </p:nvSpPr>
        <p:spPr>
          <a:xfrm>
            <a:off x="1165412" y="1091424"/>
            <a:ext cx="9144000" cy="5078313"/>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NSS and </a:t>
            </a:r>
            <a:r>
              <a:rPr lang="en-GB" sz="2400" b="1" dirty="0" err="1">
                <a:latin typeface="Arial" panose="020B0604020202020204" pitchFamily="34" charset="0"/>
                <a:cs typeface="Arial" panose="020B0604020202020204" pitchFamily="34" charset="0"/>
              </a:rPr>
              <a:t>UoD</a:t>
            </a:r>
            <a:r>
              <a:rPr lang="en-GB" sz="2400" b="1" dirty="0">
                <a:latin typeface="Arial" panose="020B0604020202020204" pitchFamily="34" charset="0"/>
                <a:cs typeface="Arial" panose="020B0604020202020204" pitchFamily="34" charset="0"/>
              </a:rPr>
              <a:t> Survey (Level 4 and 5 undergraduates)</a:t>
            </a:r>
          </a:p>
          <a:p>
            <a:r>
              <a:rPr lang="en-GB" sz="2400" dirty="0">
                <a:latin typeface="Arial" panose="020B0604020202020204" pitchFamily="34" charset="0"/>
                <a:cs typeface="Arial" panose="020B0604020202020204" pitchFamily="34" charset="0"/>
              </a:rPr>
              <a:t>During the course of the research , the university’s NSS satisfaction with PAT improved 2%</a:t>
            </a:r>
          </a:p>
          <a:p>
            <a:r>
              <a:rPr lang="en-GB" sz="2400" dirty="0">
                <a:latin typeface="Arial" panose="020B0604020202020204" pitchFamily="34" charset="0"/>
                <a:cs typeface="Arial" panose="020B0604020202020204" pitchFamily="34" charset="0"/>
              </a:rPr>
              <a:t>Many positive comments across the surveys e.g. to the question “What has helped prepare you for your future?”</a:t>
            </a:r>
          </a:p>
          <a:p>
            <a:pPr algn="ctr"/>
            <a:endParaRPr lang="en-GB" sz="1800" dirty="0">
              <a:effectLst/>
              <a:latin typeface="Arial" panose="020B0604020202020204" pitchFamily="34" charset="0"/>
              <a:ea typeface="Calibri" panose="020F0502020204030204" pitchFamily="34" charset="0"/>
            </a:endParaRPr>
          </a:p>
          <a:p>
            <a:pPr algn="ctr"/>
            <a:r>
              <a:rPr lang="en-GB" sz="1800" dirty="0">
                <a:effectLst/>
                <a:latin typeface="Arial" panose="020B0604020202020204" pitchFamily="34" charset="0"/>
                <a:ea typeface="Calibri" panose="020F0502020204030204" pitchFamily="34" charset="0"/>
              </a:rPr>
              <a:t>“Having face-to-face discussions with my lecturer and personal academic tutorials, helped me to understand myself more as a person, what I wanted out of the course, how I feel about the course, etc”</a:t>
            </a:r>
          </a:p>
          <a:p>
            <a:pPr algn="ctr"/>
            <a:endParaRPr lang="en-GB" sz="1800" dirty="0">
              <a:effectLst/>
              <a:latin typeface="Arial" panose="020B0604020202020204" pitchFamily="34" charset="0"/>
              <a:ea typeface="Calibri" panose="020F0502020204030204" pitchFamily="34" charset="0"/>
            </a:endParaRPr>
          </a:p>
          <a:p>
            <a:pPr algn="ctr"/>
            <a:r>
              <a:rPr lang="en-GB" sz="1800" dirty="0">
                <a:effectLst/>
                <a:latin typeface="Arial" panose="020B0604020202020204" pitchFamily="34" charset="0"/>
                <a:ea typeface="Calibri" panose="020F0502020204030204" pitchFamily="34" charset="0"/>
              </a:rPr>
              <a:t>“I have the most wonderful personal tutor, X responds to email timely, has always been available when I needed them the most, especially when I am mentally and physically stressed during my clinical placement, he/she makes out time for a one-to-one tutorial which is very helpful, and his/her continuous support is immeasurable. …a perfect way to classify X is 'problem solving ‘”</a:t>
            </a:r>
            <a:endParaRPr lang="en-GB" sz="2400" dirty="0">
              <a:latin typeface="Arial" panose="020B0604020202020204" pitchFamily="34" charset="0"/>
              <a:cs typeface="Arial" panose="020B0604020202020204" pitchFamily="34" charset="0"/>
            </a:endParaRPr>
          </a:p>
          <a:p>
            <a:endParaRPr lang="en-GB" sz="24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E68DB851-FA09-B3DE-AD28-DF267E8988EA}"/>
              </a:ext>
            </a:extLst>
          </p:cNvPr>
          <p:cNvSpPr txBox="1"/>
          <p:nvPr/>
        </p:nvSpPr>
        <p:spPr>
          <a:xfrm>
            <a:off x="1088571" y="511629"/>
            <a:ext cx="9525000" cy="523220"/>
          </a:xfrm>
          <a:prstGeom prst="rect">
            <a:avLst/>
          </a:prstGeom>
          <a:noFill/>
        </p:spPr>
        <p:txBody>
          <a:bodyPr wrap="square" rtlCol="0">
            <a:spAutoFit/>
          </a:bodyPr>
          <a:lstStyle/>
          <a:p>
            <a:r>
              <a:rPr lang="en-GB" sz="2800" b="1" dirty="0"/>
              <a:t>NSS and University of Derby student survey data</a:t>
            </a:r>
          </a:p>
        </p:txBody>
      </p:sp>
    </p:spTree>
    <p:extLst>
      <p:ext uri="{BB962C8B-B14F-4D97-AF65-F5344CB8AC3E}">
        <p14:creationId xmlns:p14="http://schemas.microsoft.com/office/powerpoint/2010/main" val="7707693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EC643D-0BDB-4099-B0E9-043BB170FAF8}"/>
              </a:ext>
            </a:extLst>
          </p:cNvPr>
          <p:cNvSpPr txBox="1"/>
          <p:nvPr/>
        </p:nvSpPr>
        <p:spPr>
          <a:xfrm>
            <a:off x="1165412" y="1091424"/>
            <a:ext cx="9144000" cy="4462760"/>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The University of Derby was awarded Gold in the 2023 TEF exercise.</a:t>
            </a:r>
          </a:p>
          <a:p>
            <a:endParaRPr lang="en-GB" sz="2400" b="1" dirty="0">
              <a:latin typeface="Arial" panose="020B0604020202020204" pitchFamily="34" charset="0"/>
              <a:cs typeface="Arial" panose="020B0604020202020204" pitchFamily="34" charset="0"/>
            </a:endParaRPr>
          </a:p>
          <a:p>
            <a:r>
              <a:rPr lang="en-GB" sz="2000" i="1" dirty="0">
                <a:effectLst/>
                <a:latin typeface="Arial" panose="020B0604020202020204" pitchFamily="34" charset="0"/>
                <a:ea typeface="Cambria" panose="02040503050406030204" pitchFamily="18" charset="0"/>
                <a:cs typeface="Times New Roman" panose="02020603050405020304" pitchFamily="18" charset="0"/>
              </a:rPr>
              <a:t>“The evidence in the provider submission includes:</a:t>
            </a:r>
            <a:endParaRPr lang="en-GB" sz="2000" dirty="0">
              <a:effectLst/>
              <a:latin typeface="Arial" panose="020B0604020202020204" pitchFamily="34" charset="0"/>
              <a:ea typeface="Cambria" panose="02040503050406030204" pitchFamily="18" charset="0"/>
              <a:cs typeface="Times New Roman" panose="02020603050405020304" pitchFamily="18" charset="0"/>
            </a:endParaRPr>
          </a:p>
          <a:p>
            <a:r>
              <a:rPr lang="en-GB" sz="2000" i="1" dirty="0">
                <a:effectLst/>
                <a:latin typeface="Arial" panose="020B0604020202020204" pitchFamily="34" charset="0"/>
                <a:ea typeface="Cambria" panose="02040503050406030204" pitchFamily="18" charset="0"/>
                <a:cs typeface="Times New Roman" panose="02020603050405020304" pitchFamily="18" charset="0"/>
              </a:rPr>
              <a:t>A robust approach to personal tutoring that supported students academically and contributed to the provider’s work on educational gain.</a:t>
            </a:r>
            <a:endParaRPr lang="en-GB" sz="2000" dirty="0">
              <a:effectLst/>
              <a:latin typeface="Arial" panose="020B0604020202020204" pitchFamily="34" charset="0"/>
              <a:ea typeface="Cambria" panose="02040503050406030204" pitchFamily="18" charset="0"/>
              <a:cs typeface="Times New Roman" panose="02020603050405020304" pitchFamily="18" charset="0"/>
            </a:endParaRPr>
          </a:p>
          <a:p>
            <a:r>
              <a:rPr lang="en-GB" sz="2000" i="1" dirty="0">
                <a:effectLst/>
                <a:latin typeface="Arial" panose="020B0604020202020204" pitchFamily="34" charset="0"/>
                <a:ea typeface="Cambria" panose="02040503050406030204" pitchFamily="18" charset="0"/>
                <a:cs typeface="Times New Roman" panose="02020603050405020304" pitchFamily="18" charset="0"/>
              </a:rPr>
              <a:t>The provider submission highlighted the positive impact of its personal tutoring programme on continuation rates and its wider package of support set out in SO1 and SE5 above, which have assisted in closing of continuation gaps for under-represented groups.”</a:t>
            </a:r>
            <a:endParaRPr lang="en-GB" sz="2000" dirty="0">
              <a:effectLst/>
              <a:latin typeface="Arial" panose="020B0604020202020204" pitchFamily="34" charset="0"/>
              <a:ea typeface="Cambria" panose="02040503050406030204" pitchFamily="18" charset="0"/>
              <a:cs typeface="Times New Roman" panose="02020603050405020304" pitchFamily="18" charset="0"/>
            </a:endParaRPr>
          </a:p>
          <a:p>
            <a:endParaRPr lang="en-GB" sz="2400" b="1" dirty="0">
              <a:latin typeface="Arial" panose="020B0604020202020204" pitchFamily="34" charset="0"/>
              <a:cs typeface="Arial" panose="020B0604020202020204" pitchFamily="34" charset="0"/>
            </a:endParaRPr>
          </a:p>
          <a:p>
            <a:endParaRPr lang="en-GB" sz="2400" dirty="0">
              <a:latin typeface="Arial" panose="020B0604020202020204" pitchFamily="34" charset="0"/>
              <a:cs typeface="Arial" panose="020B0604020202020204" pitchFamily="34" charset="0"/>
            </a:endParaRPr>
          </a:p>
          <a:p>
            <a:endParaRPr lang="en-GB" sz="24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E68DB851-FA09-B3DE-AD28-DF267E8988EA}"/>
              </a:ext>
            </a:extLst>
          </p:cNvPr>
          <p:cNvSpPr txBox="1"/>
          <p:nvPr/>
        </p:nvSpPr>
        <p:spPr>
          <a:xfrm>
            <a:off x="1088571" y="511629"/>
            <a:ext cx="9525000" cy="523220"/>
          </a:xfrm>
          <a:prstGeom prst="rect">
            <a:avLst/>
          </a:prstGeom>
          <a:noFill/>
        </p:spPr>
        <p:txBody>
          <a:bodyPr wrap="square" rtlCol="0">
            <a:spAutoFit/>
          </a:bodyPr>
          <a:lstStyle/>
          <a:p>
            <a:r>
              <a:rPr lang="en-GB" sz="2800" b="1" dirty="0"/>
              <a:t>TEF Panel </a:t>
            </a:r>
            <a:r>
              <a:rPr lang="en-GB" sz="2800" b="1" dirty="0" err="1"/>
              <a:t>statment</a:t>
            </a:r>
            <a:endParaRPr lang="en-GB" sz="2800" b="1" dirty="0"/>
          </a:p>
        </p:txBody>
      </p:sp>
    </p:spTree>
    <p:extLst>
      <p:ext uri="{BB962C8B-B14F-4D97-AF65-F5344CB8AC3E}">
        <p14:creationId xmlns:p14="http://schemas.microsoft.com/office/powerpoint/2010/main" val="18502270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EC643D-0BDB-4099-B0E9-043BB170FAF8}"/>
              </a:ext>
            </a:extLst>
          </p:cNvPr>
          <p:cNvSpPr txBox="1"/>
          <p:nvPr/>
        </p:nvSpPr>
        <p:spPr>
          <a:xfrm>
            <a:off x="1165412" y="797510"/>
            <a:ext cx="9144000" cy="4893647"/>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Some conclusions</a:t>
            </a:r>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This may have put the A in PAT, but you cannot take the P out of PAT.  This is what the students still value and expect.</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A coaching approach appears to be a strategy to offer support with P and A support, helping to developing autonomy and self efficacy.</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A coaching approach requires tutors to be supported with and invested in these techniques and this approach (to build confidence, skills, consistency), and the learners should know that this is the approach to expect so they may value that support. </a:t>
            </a:r>
          </a:p>
          <a:p>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07345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A6245C8-5FDD-48BF-B5AA-3CCBC628023A}"/>
              </a:ext>
            </a:extLst>
          </p:cNvPr>
          <p:cNvSpPr txBox="1"/>
          <p:nvPr/>
        </p:nvSpPr>
        <p:spPr>
          <a:xfrm>
            <a:off x="878541" y="1236293"/>
            <a:ext cx="9421906" cy="2646878"/>
          </a:xfrm>
          <a:prstGeom prst="rect">
            <a:avLst/>
          </a:prstGeom>
          <a:noFill/>
        </p:spPr>
        <p:txBody>
          <a:bodyPr wrap="square">
            <a:spAutoFit/>
          </a:bodyPr>
          <a:lstStyle/>
          <a:p>
            <a:pPr eaLnBrk="1" fontAlgn="auto" hangingPunct="1">
              <a:spcBef>
                <a:spcPts val="0"/>
              </a:spcBef>
              <a:spcAft>
                <a:spcPts val="0"/>
              </a:spcAft>
              <a:defRPr/>
            </a:pPr>
            <a:r>
              <a:rPr lang="en-GB" sz="2800" b="1" dirty="0">
                <a:latin typeface="Arial" panose="020B0604020202020204" pitchFamily="34" charset="0"/>
                <a:ea typeface="Calibri" panose="020F0502020204030204" pitchFamily="34" charset="0"/>
                <a:cs typeface="Arial" panose="020B0604020202020204" pitchFamily="34" charset="0"/>
              </a:rPr>
              <a:t>Future research</a:t>
            </a:r>
          </a:p>
          <a:p>
            <a:pPr eaLnBrk="1" fontAlgn="auto" hangingPunct="1">
              <a:spcBef>
                <a:spcPts val="0"/>
              </a:spcBef>
              <a:spcAft>
                <a:spcPts val="0"/>
              </a:spcAft>
              <a:defRPr/>
            </a:pPr>
            <a:endParaRPr lang="en-GB" b="1" dirty="0">
              <a:latin typeface="Arial" panose="020B0604020202020204" pitchFamily="34" charset="0"/>
              <a:ea typeface="Calibri" panose="020F0502020204030204" pitchFamily="34" charset="0"/>
              <a:cs typeface="Arial" panose="020B0604020202020204" pitchFamily="34" charset="0"/>
            </a:endParaRPr>
          </a:p>
          <a:p>
            <a:pPr marL="285750" indent="-285750" eaLnBrk="1" fontAlgn="auto" hangingPunct="1">
              <a:spcBef>
                <a:spcPts val="0"/>
              </a:spcBef>
              <a:spcAft>
                <a:spcPts val="0"/>
              </a:spcAft>
              <a:buFont typeface="Arial" panose="020B0604020202020204" pitchFamily="34" charset="0"/>
              <a:buChar char="•"/>
              <a:defRPr/>
            </a:pPr>
            <a:r>
              <a:rPr lang="en-GB" sz="2400" dirty="0">
                <a:latin typeface="Arial" panose="020B0604020202020204" pitchFamily="34" charset="0"/>
                <a:ea typeface="Calibri" panose="020F0502020204030204" pitchFamily="34" charset="0"/>
                <a:cs typeface="Arial" panose="020B0604020202020204" pitchFamily="34" charset="0"/>
              </a:rPr>
              <a:t>To apply coaching training rather than resources to the wider tutoring population at </a:t>
            </a:r>
            <a:r>
              <a:rPr lang="en-GB" sz="2400" dirty="0" err="1">
                <a:latin typeface="Arial" panose="020B0604020202020204" pitchFamily="34" charset="0"/>
                <a:ea typeface="Calibri" panose="020F0502020204030204" pitchFamily="34" charset="0"/>
                <a:cs typeface="Arial" panose="020B0604020202020204" pitchFamily="34" charset="0"/>
              </a:rPr>
              <a:t>UoD</a:t>
            </a:r>
            <a:endParaRPr lang="en-GB" sz="2400" dirty="0">
              <a:latin typeface="Arial" panose="020B0604020202020204" pitchFamily="34" charset="0"/>
              <a:ea typeface="Calibri" panose="020F0502020204030204" pitchFamily="34" charset="0"/>
              <a:cs typeface="Arial" panose="020B0604020202020204" pitchFamily="34" charset="0"/>
            </a:endParaRPr>
          </a:p>
          <a:p>
            <a:pPr marL="285750" indent="-285750" eaLnBrk="1" fontAlgn="auto" hangingPunct="1">
              <a:spcBef>
                <a:spcPts val="0"/>
              </a:spcBef>
              <a:spcAft>
                <a:spcPts val="0"/>
              </a:spcAft>
              <a:buFont typeface="Arial" panose="020B0604020202020204" pitchFamily="34" charset="0"/>
              <a:buChar char="•"/>
              <a:defRPr/>
            </a:pPr>
            <a:r>
              <a:rPr lang="en-GB" sz="2400" dirty="0">
                <a:latin typeface="Arial" panose="020B0604020202020204" pitchFamily="34" charset="0"/>
                <a:ea typeface="Calibri" panose="020F0502020204030204" pitchFamily="34" charset="0"/>
                <a:cs typeface="Arial" panose="020B0604020202020204" pitchFamily="34" charset="0"/>
              </a:rPr>
              <a:t>Triangulate with external data from tutors who also undertake the training and evaluate the impact on their practices</a:t>
            </a:r>
          </a:p>
          <a:p>
            <a:pPr marL="285750" indent="-285750" eaLnBrk="1" fontAlgn="auto" hangingPunct="1">
              <a:spcBef>
                <a:spcPts val="0"/>
              </a:spcBef>
              <a:spcAft>
                <a:spcPts val="0"/>
              </a:spcAft>
              <a:buFont typeface="Arial" panose="020B0604020202020204" pitchFamily="34" charset="0"/>
              <a:buChar char="•"/>
              <a:defRPr/>
            </a:pPr>
            <a:r>
              <a:rPr lang="en-GB" sz="2400" dirty="0">
                <a:latin typeface="Arial" panose="020B0604020202020204" pitchFamily="34" charset="0"/>
                <a:ea typeface="Calibri" panose="020F0502020204030204" pitchFamily="34" charset="0"/>
                <a:cs typeface="Arial" panose="020B0604020202020204" pitchFamily="34" charset="0"/>
              </a:rPr>
              <a:t>More representative student samples</a:t>
            </a:r>
          </a:p>
        </p:txBody>
      </p:sp>
    </p:spTree>
    <p:extLst>
      <p:ext uri="{BB962C8B-B14F-4D97-AF65-F5344CB8AC3E}">
        <p14:creationId xmlns:p14="http://schemas.microsoft.com/office/powerpoint/2010/main" val="39710046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A6245C8-5FDD-48BF-B5AA-3CCBC628023A}"/>
              </a:ext>
            </a:extLst>
          </p:cNvPr>
          <p:cNvSpPr txBox="1"/>
          <p:nvPr/>
        </p:nvSpPr>
        <p:spPr>
          <a:xfrm>
            <a:off x="475770" y="387207"/>
            <a:ext cx="5141259" cy="3816429"/>
          </a:xfrm>
          <a:prstGeom prst="rect">
            <a:avLst/>
          </a:prstGeom>
          <a:noFill/>
        </p:spPr>
        <p:txBody>
          <a:bodyPr wrap="square">
            <a:spAutoFit/>
          </a:bodyPr>
          <a:lstStyle/>
          <a:p>
            <a:pPr eaLnBrk="1" fontAlgn="auto" hangingPunct="1">
              <a:spcBef>
                <a:spcPts val="0"/>
              </a:spcBef>
              <a:spcAft>
                <a:spcPts val="0"/>
              </a:spcAft>
              <a:defRPr/>
            </a:pPr>
            <a:r>
              <a:rPr lang="en-GB" sz="2800" b="1" dirty="0">
                <a:latin typeface="Arial" panose="020B0604020202020204" pitchFamily="34" charset="0"/>
                <a:ea typeface="Calibri" panose="020F0502020204030204" pitchFamily="34" charset="0"/>
                <a:cs typeface="Arial" panose="020B0604020202020204" pitchFamily="34" charset="0"/>
              </a:rPr>
              <a:t>Engage with the training and research</a:t>
            </a:r>
          </a:p>
          <a:p>
            <a:pPr eaLnBrk="1" fontAlgn="auto" hangingPunct="1">
              <a:spcBef>
                <a:spcPts val="0"/>
              </a:spcBef>
              <a:spcAft>
                <a:spcPts val="0"/>
              </a:spcAft>
              <a:defRPr/>
            </a:pPr>
            <a:endParaRPr lang="en-GB" b="1" dirty="0">
              <a:latin typeface="Arial" panose="020B0604020202020204" pitchFamily="34" charset="0"/>
              <a:ea typeface="Calibri" panose="020F0502020204030204" pitchFamily="34" charset="0"/>
              <a:cs typeface="Arial" panose="020B0604020202020204" pitchFamily="34" charset="0"/>
            </a:endParaRPr>
          </a:p>
          <a:p>
            <a:pPr marL="285750" indent="-285750" eaLnBrk="1" fontAlgn="auto" hangingPunct="1">
              <a:spcBef>
                <a:spcPts val="0"/>
              </a:spcBef>
              <a:spcAft>
                <a:spcPts val="0"/>
              </a:spcAft>
              <a:buFont typeface="Arial" panose="020B0604020202020204" pitchFamily="34" charset="0"/>
              <a:buChar char="•"/>
              <a:defRPr/>
            </a:pPr>
            <a:r>
              <a:rPr lang="en-GB" sz="2400" dirty="0">
                <a:latin typeface="Arial" panose="020B0604020202020204" pitchFamily="34" charset="0"/>
                <a:ea typeface="Calibri" panose="020F0502020204030204" pitchFamily="34" charset="0"/>
                <a:cs typeface="Arial" panose="020B0604020202020204" pitchFamily="34" charset="0"/>
              </a:rPr>
              <a:t>Coaching for tutoring training study</a:t>
            </a:r>
          </a:p>
          <a:p>
            <a:pPr marL="285750" indent="-285750" eaLnBrk="1" fontAlgn="auto" hangingPunct="1">
              <a:spcBef>
                <a:spcPts val="0"/>
              </a:spcBef>
              <a:spcAft>
                <a:spcPts val="0"/>
              </a:spcAft>
              <a:buFont typeface="Arial" panose="020B0604020202020204" pitchFamily="34" charset="0"/>
              <a:buChar char="•"/>
              <a:defRPr/>
            </a:pPr>
            <a:endParaRPr lang="en-GB" sz="2400" dirty="0">
              <a:latin typeface="Arial" panose="020B0604020202020204" pitchFamily="34" charset="0"/>
              <a:ea typeface="Calibri" panose="020F0502020204030204" pitchFamily="34" charset="0"/>
              <a:cs typeface="Arial" panose="020B0604020202020204" pitchFamily="34" charset="0"/>
            </a:endParaRPr>
          </a:p>
          <a:p>
            <a:pPr marL="285750" indent="-285750" eaLnBrk="1" fontAlgn="auto" hangingPunct="1">
              <a:spcBef>
                <a:spcPts val="0"/>
              </a:spcBef>
              <a:spcAft>
                <a:spcPts val="0"/>
              </a:spcAft>
              <a:buFont typeface="Arial" panose="020B0604020202020204" pitchFamily="34" charset="0"/>
              <a:buChar char="•"/>
              <a:defRPr/>
            </a:pPr>
            <a:r>
              <a:rPr lang="en-GB" sz="2400" dirty="0">
                <a:latin typeface="Arial" panose="020B0604020202020204" pitchFamily="34" charset="0"/>
                <a:ea typeface="Calibri" panose="020F0502020204030204" pitchFamily="34" charset="0"/>
                <a:cs typeface="Arial" panose="020B0604020202020204" pitchFamily="34" charset="0"/>
              </a:rPr>
              <a:t>Training, short interviews, journal of reflections on practice</a:t>
            </a:r>
          </a:p>
          <a:p>
            <a:pPr marL="285750" indent="-285750" eaLnBrk="1" fontAlgn="auto" hangingPunct="1">
              <a:spcBef>
                <a:spcPts val="0"/>
              </a:spcBef>
              <a:spcAft>
                <a:spcPts val="0"/>
              </a:spcAft>
              <a:buFont typeface="Arial" panose="020B0604020202020204" pitchFamily="34" charset="0"/>
              <a:buChar char="•"/>
              <a:defRPr/>
            </a:pPr>
            <a:endParaRPr lang="en-GB" sz="2400" dirty="0">
              <a:latin typeface="Arial" panose="020B0604020202020204" pitchFamily="34" charset="0"/>
              <a:ea typeface="Calibri" panose="020F0502020204030204" pitchFamily="34" charset="0"/>
              <a:cs typeface="Arial" panose="020B0604020202020204" pitchFamily="34" charset="0"/>
            </a:endParaRPr>
          </a:p>
          <a:p>
            <a:pPr marL="285750" indent="-285750" eaLnBrk="1" fontAlgn="auto" hangingPunct="1">
              <a:spcBef>
                <a:spcPts val="0"/>
              </a:spcBef>
              <a:spcAft>
                <a:spcPts val="0"/>
              </a:spcAft>
              <a:buFont typeface="Arial" panose="020B0604020202020204" pitchFamily="34" charset="0"/>
              <a:buChar char="•"/>
              <a:defRPr/>
            </a:pPr>
            <a:r>
              <a:rPr lang="en-GB" sz="2400" dirty="0">
                <a:latin typeface="Arial" panose="020B0604020202020204" pitchFamily="34" charset="0"/>
                <a:ea typeface="Calibri" panose="020F0502020204030204" pitchFamily="34" charset="0"/>
                <a:cs typeface="Arial" panose="020B0604020202020204" pitchFamily="34" charset="0"/>
                <a:hlinkClick r:id="rId2"/>
              </a:rPr>
              <a:t>Information sheet  </a:t>
            </a:r>
            <a:endParaRPr lang="en-GB" sz="2400" dirty="0">
              <a:latin typeface="Arial" panose="020B0604020202020204" pitchFamily="34" charset="0"/>
              <a:ea typeface="Calibri" panose="020F050202020403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401989C0-F311-3C7C-5FDD-225B56B95319}"/>
              </a:ext>
            </a:extLst>
          </p:cNvPr>
          <p:cNvPicPr>
            <a:picLocks noChangeAspect="1"/>
          </p:cNvPicPr>
          <p:nvPr/>
        </p:nvPicPr>
        <p:blipFill>
          <a:blip r:embed="rId3"/>
          <a:stretch>
            <a:fillRect/>
          </a:stretch>
        </p:blipFill>
        <p:spPr>
          <a:xfrm>
            <a:off x="5497886" y="794657"/>
            <a:ext cx="5329316" cy="5268686"/>
          </a:xfrm>
          <a:prstGeom prst="rect">
            <a:avLst/>
          </a:prstGeom>
        </p:spPr>
      </p:pic>
    </p:spTree>
    <p:extLst>
      <p:ext uri="{BB962C8B-B14F-4D97-AF65-F5344CB8AC3E}">
        <p14:creationId xmlns:p14="http://schemas.microsoft.com/office/powerpoint/2010/main" val="19125325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Box 1">
            <a:extLst>
              <a:ext uri="{FF2B5EF4-FFF2-40B4-BE49-F238E27FC236}">
                <a16:creationId xmlns:a16="http://schemas.microsoft.com/office/drawing/2014/main" id="{196105D8-37A1-10C6-485D-6362715EC7E1}"/>
              </a:ext>
            </a:extLst>
          </p:cNvPr>
          <p:cNvSpPr txBox="1">
            <a:spLocks noChangeArrowheads="1"/>
          </p:cNvSpPr>
          <p:nvPr/>
        </p:nvSpPr>
        <p:spPr bwMode="auto">
          <a:xfrm>
            <a:off x="914400" y="1600200"/>
            <a:ext cx="5701553"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en-US" b="1" dirty="0"/>
              <a:t>Contact</a:t>
            </a:r>
          </a:p>
          <a:p>
            <a:endParaRPr lang="en-GB" altLang="en-US" sz="3200" dirty="0"/>
          </a:p>
          <a:p>
            <a:r>
              <a:rPr lang="en-GB" altLang="en-US" sz="3200" dirty="0"/>
              <a:t>Melanie Pope: </a:t>
            </a:r>
            <a:r>
              <a:rPr lang="en-GB" altLang="en-US" sz="3200" dirty="0">
                <a:hlinkClick r:id="rId2"/>
              </a:rPr>
              <a:t>m.pope@derby.ac.uk</a:t>
            </a:r>
            <a:r>
              <a:rPr lang="en-GB" altLang="en-US" sz="3200" dirty="0"/>
              <a:t>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2">
            <a:extLst>
              <a:ext uri="{FF2B5EF4-FFF2-40B4-BE49-F238E27FC236}">
                <a16:creationId xmlns:a16="http://schemas.microsoft.com/office/drawing/2014/main" id="{FA2402A1-616B-2FDE-B8F5-A4940792CF57}"/>
              </a:ext>
            </a:extLst>
          </p:cNvPr>
          <p:cNvSpPr>
            <a:spLocks noGrp="1" noChangeArrowheads="1"/>
          </p:cNvSpPr>
          <p:nvPr>
            <p:ph type="title" idx="4294967295"/>
          </p:nvPr>
        </p:nvSpPr>
        <p:spPr bwMode="auto">
          <a:xfrm>
            <a:off x="0" y="-184150"/>
            <a:ext cx="1552575" cy="1841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800">
                <a:latin typeface="Arial" panose="020B0604020202020204" pitchFamily="34" charset="0"/>
                <a:cs typeface="Arial" panose="020B0604020202020204" pitchFamily="34" charset="0"/>
              </a:rPr>
              <a:t>Thank you and contact details</a:t>
            </a:r>
          </a:p>
        </p:txBody>
      </p:sp>
      <p:sp>
        <p:nvSpPr>
          <p:cNvPr id="2" name="TextBox 1">
            <a:extLst>
              <a:ext uri="{FF2B5EF4-FFF2-40B4-BE49-F238E27FC236}">
                <a16:creationId xmlns:a16="http://schemas.microsoft.com/office/drawing/2014/main" id="{1F642B38-4888-D74D-6FB8-93A9E4400387}"/>
              </a:ext>
            </a:extLst>
          </p:cNvPr>
          <p:cNvSpPr txBox="1"/>
          <p:nvPr/>
        </p:nvSpPr>
        <p:spPr>
          <a:xfrm>
            <a:off x="8643938" y="303213"/>
            <a:ext cx="3254375" cy="414337"/>
          </a:xfrm>
          <a:prstGeom prst="rect">
            <a:avLst/>
          </a:prstGeom>
          <a:noFill/>
        </p:spPr>
        <p:txBody>
          <a:bodyPr>
            <a:spAutoFit/>
          </a:bodyPr>
          <a:lstStyle/>
          <a:p>
            <a:pPr algn="r" eaLnBrk="1" fontAlgn="auto" hangingPunct="1">
              <a:lnSpc>
                <a:spcPts val="1300"/>
              </a:lnSpc>
              <a:spcBef>
                <a:spcPts val="0"/>
              </a:spcBef>
              <a:spcAft>
                <a:spcPts val="0"/>
              </a:spcAft>
              <a:defRPr/>
            </a:pPr>
            <a:r>
              <a:rPr lang="en-GB" sz="950" b="1" dirty="0">
                <a:solidFill>
                  <a:schemeClr val="bg1"/>
                </a:solidFill>
                <a:latin typeface="Arial" panose="020B0604020202020204" pitchFamily="34" charset="0"/>
                <a:cs typeface="Arial" panose="020B0604020202020204" pitchFamily="34" charset="0"/>
              </a:rPr>
              <a:t>University of Derby</a:t>
            </a:r>
            <a:r>
              <a:rPr lang="en-GB" sz="950" dirty="0">
                <a:solidFill>
                  <a:schemeClr val="bg1"/>
                </a:solidFill>
                <a:latin typeface="Arial" panose="020B0604020202020204" pitchFamily="34" charset="0"/>
                <a:cs typeface="Arial" panose="020B0604020202020204" pitchFamily="34" charset="0"/>
              </a:rPr>
              <a:t>, Kedleston Road, Derby, DE22 1GB</a:t>
            </a:r>
          </a:p>
          <a:p>
            <a:pPr algn="r" eaLnBrk="1" fontAlgn="auto" hangingPunct="1">
              <a:lnSpc>
                <a:spcPts val="1300"/>
              </a:lnSpc>
              <a:spcBef>
                <a:spcPts val="0"/>
              </a:spcBef>
              <a:spcAft>
                <a:spcPts val="0"/>
              </a:spcAft>
              <a:defRPr/>
            </a:pPr>
            <a:r>
              <a:rPr lang="en-GB" sz="950" b="1" dirty="0">
                <a:solidFill>
                  <a:schemeClr val="bg1"/>
                </a:solidFill>
                <a:latin typeface="Arial" panose="020B0604020202020204" pitchFamily="34" charset="0"/>
                <a:cs typeface="Arial" panose="020B0604020202020204" pitchFamily="34" charset="0"/>
              </a:rPr>
              <a:t>T  </a:t>
            </a:r>
            <a:r>
              <a:rPr lang="en-GB" sz="950" dirty="0">
                <a:solidFill>
                  <a:schemeClr val="bg1"/>
                </a:solidFill>
                <a:latin typeface="Arial" panose="020B0604020202020204" pitchFamily="34" charset="0"/>
                <a:cs typeface="Arial" panose="020B0604020202020204" pitchFamily="34" charset="0"/>
              </a:rPr>
              <a:t>+44 (0)1332 591044   </a:t>
            </a:r>
            <a:r>
              <a:rPr lang="en-GB" sz="950" b="1" dirty="0">
                <a:solidFill>
                  <a:schemeClr val="bg1"/>
                </a:solidFill>
                <a:latin typeface="Arial" panose="020B0604020202020204" pitchFamily="34" charset="0"/>
                <a:cs typeface="Arial" panose="020B0604020202020204" pitchFamily="34" charset="0"/>
              </a:rPr>
              <a:t>E  </a:t>
            </a:r>
            <a:r>
              <a:rPr lang="en-GB" sz="950" dirty="0">
                <a:solidFill>
                  <a:schemeClr val="bg1"/>
                </a:solidFill>
                <a:latin typeface="Arial" panose="020B0604020202020204" pitchFamily="34" charset="0"/>
                <a:cs typeface="Arial" panose="020B0604020202020204" pitchFamily="34" charset="0"/>
              </a:rPr>
              <a:t>opendays@derby.ac.uk</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2">
            <a:extLst>
              <a:ext uri="{FF2B5EF4-FFF2-40B4-BE49-F238E27FC236}">
                <a16:creationId xmlns:a16="http://schemas.microsoft.com/office/drawing/2014/main" id="{BBD997E2-123D-0ABA-3E01-64B72E4E1340}"/>
              </a:ext>
            </a:extLst>
          </p:cNvPr>
          <p:cNvSpPr txBox="1">
            <a:spLocks noChangeArrowheads="1"/>
          </p:cNvSpPr>
          <p:nvPr/>
        </p:nvSpPr>
        <p:spPr bwMode="auto">
          <a:xfrm>
            <a:off x="500743" y="1724706"/>
            <a:ext cx="10907679" cy="4328044"/>
          </a:xfrm>
          <a:prstGeom prst="rect">
            <a:avLst/>
          </a:prstGeom>
          <a:noFill/>
          <a:ln>
            <a:noFill/>
          </a:ln>
        </p:spPr>
        <p:txBody>
          <a:bodyPr wrap="square">
            <a:spAutoFit/>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107000"/>
              </a:lnSpc>
              <a:spcAft>
                <a:spcPts val="800"/>
              </a:spcAft>
              <a:defRPr/>
            </a:pPr>
            <a:r>
              <a:rPr lang="en-GB" sz="2000" b="1" dirty="0">
                <a:latin typeface="Arial" panose="020B0604020202020204" pitchFamily="34" charset="0"/>
                <a:ea typeface="Calibri" panose="020F0502020204030204" pitchFamily="34" charset="0"/>
                <a:cs typeface="Arial" panose="020B0604020202020204" pitchFamily="34" charset="0"/>
              </a:rPr>
              <a:t>Prior to 2018:</a:t>
            </a:r>
          </a:p>
          <a:p>
            <a:pPr marL="342900" indent="-342900">
              <a:lnSpc>
                <a:spcPct val="107000"/>
              </a:lnSpc>
              <a:buFont typeface="Symbol" panose="05050102010706020507" pitchFamily="18" charset="2"/>
              <a:buChar char=""/>
              <a:defRPr/>
            </a:pPr>
            <a:r>
              <a:rPr lang="en-GB" sz="2000" dirty="0">
                <a:latin typeface="Arial" panose="020B0604020202020204" pitchFamily="34" charset="0"/>
                <a:ea typeface="Calibri" panose="020F0502020204030204" pitchFamily="34" charset="0"/>
                <a:cs typeface="Arial" panose="020B0604020202020204" pitchFamily="34" charset="0"/>
              </a:rPr>
              <a:t>Different understandings of ‘tutoring’ in different Colleges and disciplines</a:t>
            </a:r>
          </a:p>
          <a:p>
            <a:pPr marL="342900" indent="-342900">
              <a:lnSpc>
                <a:spcPct val="107000"/>
              </a:lnSpc>
              <a:buFont typeface="Symbol" panose="05050102010706020507" pitchFamily="18" charset="2"/>
              <a:buChar char=""/>
              <a:defRPr/>
            </a:pPr>
            <a:r>
              <a:rPr lang="en-GB" sz="2000" dirty="0">
                <a:latin typeface="Arial" panose="020B0604020202020204" pitchFamily="34" charset="0"/>
                <a:ea typeface="Calibri" panose="020F0502020204030204" pitchFamily="34" charset="0"/>
                <a:cs typeface="Arial" panose="020B0604020202020204" pitchFamily="34" charset="0"/>
              </a:rPr>
              <a:t>Different ‘offer’ to students in different disciplines – frequency, purpose, content</a:t>
            </a:r>
          </a:p>
          <a:p>
            <a:pPr marL="342900" indent="-342900">
              <a:lnSpc>
                <a:spcPct val="107000"/>
              </a:lnSpc>
              <a:buFont typeface="Symbol" panose="05050102010706020507" pitchFamily="18" charset="2"/>
              <a:buChar char=""/>
              <a:defRPr/>
            </a:pPr>
            <a:r>
              <a:rPr lang="en-GB" sz="2000" dirty="0">
                <a:latin typeface="Arial" panose="020B0604020202020204" pitchFamily="34" charset="0"/>
                <a:ea typeface="Calibri" panose="020F0502020204030204" pitchFamily="34" charset="0"/>
                <a:cs typeface="Arial" panose="020B0604020202020204" pitchFamily="34" charset="0"/>
              </a:rPr>
              <a:t>No minimum or consistent entitlement for tutorials</a:t>
            </a:r>
          </a:p>
          <a:p>
            <a:pPr marL="342900" indent="-342900">
              <a:lnSpc>
                <a:spcPct val="107000"/>
              </a:lnSpc>
              <a:spcAft>
                <a:spcPts val="800"/>
              </a:spcAft>
              <a:buFont typeface="Symbol" panose="05050102010706020507" pitchFamily="18" charset="2"/>
              <a:buChar char=""/>
              <a:defRPr/>
            </a:pPr>
            <a:r>
              <a:rPr lang="en-GB" sz="2000" dirty="0">
                <a:latin typeface="Arial" panose="020B0604020202020204" pitchFamily="34" charset="0"/>
                <a:ea typeface="Calibri" panose="020F0502020204030204" pitchFamily="34" charset="0"/>
                <a:cs typeface="Arial" panose="020B0604020202020204" pitchFamily="34" charset="0"/>
              </a:rPr>
              <a:t>Missed opportunity for dialogue about attainment, performance, aspirations</a:t>
            </a:r>
          </a:p>
          <a:p>
            <a:pPr>
              <a:lnSpc>
                <a:spcPct val="107000"/>
              </a:lnSpc>
              <a:spcAft>
                <a:spcPts val="800"/>
              </a:spcAft>
              <a:defRPr/>
            </a:pPr>
            <a:r>
              <a:rPr lang="en-GB" sz="2000" b="1" dirty="0">
                <a:latin typeface="Arial" panose="020B0604020202020204" pitchFamily="34" charset="0"/>
                <a:ea typeface="Calibri" panose="020F0502020204030204" pitchFamily="34" charset="0"/>
                <a:cs typeface="Arial" panose="020B0604020202020204" pitchFamily="34" charset="0"/>
              </a:rPr>
              <a:t>From 2018-19 academic year – Level 4 UG:</a:t>
            </a:r>
          </a:p>
          <a:p>
            <a:pPr marL="342900" indent="-342900">
              <a:lnSpc>
                <a:spcPct val="107000"/>
              </a:lnSpc>
              <a:buFont typeface="Symbol" panose="05050102010706020507" pitchFamily="18" charset="2"/>
              <a:buChar char=""/>
              <a:defRPr/>
            </a:pPr>
            <a:r>
              <a:rPr lang="en-GB" sz="2000" dirty="0">
                <a:latin typeface="Arial" panose="020B0604020202020204" pitchFamily="34" charset="0"/>
                <a:ea typeface="Calibri" panose="020F0502020204030204" pitchFamily="34" charset="0"/>
                <a:cs typeface="Arial" panose="020B0604020202020204" pitchFamily="34" charset="0"/>
              </a:rPr>
              <a:t>New undergraduate Personal Academic Tutoring (PAT) policy and training for </a:t>
            </a:r>
            <a:r>
              <a:rPr lang="en-GB" sz="2000" u="sng" dirty="0">
                <a:latin typeface="Arial" panose="020B0604020202020204" pitchFamily="34" charset="0"/>
                <a:ea typeface="Calibri" panose="020F0502020204030204" pitchFamily="34" charset="0"/>
                <a:cs typeface="Arial" panose="020B0604020202020204" pitchFamily="34" charset="0"/>
              </a:rPr>
              <a:t>all</a:t>
            </a:r>
            <a:r>
              <a:rPr lang="en-GB" sz="2000" dirty="0">
                <a:latin typeface="Arial" panose="020B0604020202020204" pitchFamily="34" charset="0"/>
                <a:ea typeface="Calibri" panose="020F0502020204030204" pitchFamily="34" charset="0"/>
                <a:cs typeface="Arial" panose="020B0604020202020204" pitchFamily="34" charset="0"/>
              </a:rPr>
              <a:t> tutors – led by Dr Tamsin Bowers-Brown</a:t>
            </a:r>
          </a:p>
          <a:p>
            <a:pPr marL="342900" indent="-342900">
              <a:lnSpc>
                <a:spcPct val="107000"/>
              </a:lnSpc>
              <a:buFont typeface="Symbol" panose="05050102010706020507" pitchFamily="18" charset="2"/>
              <a:buChar char=""/>
              <a:defRPr/>
            </a:pPr>
            <a:r>
              <a:rPr lang="en-GB" sz="2000" dirty="0">
                <a:latin typeface="Arial" panose="020B0604020202020204" pitchFamily="34" charset="0"/>
                <a:ea typeface="Calibri" panose="020F0502020204030204" pitchFamily="34" charset="0"/>
                <a:cs typeface="Arial" panose="020B0604020202020204" pitchFamily="34" charset="0"/>
              </a:rPr>
              <a:t>Emphasis on the ‘academic’ aspect of the tutorials: dialogic engagement with progress across full academic programme and aspirations beyond university</a:t>
            </a:r>
          </a:p>
          <a:p>
            <a:pPr marL="342900" indent="-342900">
              <a:lnSpc>
                <a:spcPct val="107000"/>
              </a:lnSpc>
              <a:buFont typeface="Symbol" panose="05050102010706020507" pitchFamily="18" charset="2"/>
              <a:buChar char=""/>
              <a:defRPr/>
            </a:pPr>
            <a:r>
              <a:rPr lang="en-GB" sz="2000" dirty="0">
                <a:latin typeface="Arial" panose="020B0604020202020204" pitchFamily="34" charset="0"/>
                <a:ea typeface="Calibri" panose="020F0502020204030204" pitchFamily="34" charset="0"/>
                <a:cs typeface="Arial" panose="020B0604020202020204" pitchFamily="34" charset="0"/>
              </a:rPr>
              <a:t>Consistent minimum tutorial offer across Colleges: 2 x individual and 1 x group tutorial per semester</a:t>
            </a:r>
          </a:p>
        </p:txBody>
      </p:sp>
      <p:sp>
        <p:nvSpPr>
          <p:cNvPr id="2" name="TextBox 1">
            <a:extLst>
              <a:ext uri="{FF2B5EF4-FFF2-40B4-BE49-F238E27FC236}">
                <a16:creationId xmlns:a16="http://schemas.microsoft.com/office/drawing/2014/main" id="{27C8A3DA-E801-9394-7D35-CCF4F194EE53}"/>
              </a:ext>
            </a:extLst>
          </p:cNvPr>
          <p:cNvSpPr txBox="1"/>
          <p:nvPr/>
        </p:nvSpPr>
        <p:spPr>
          <a:xfrm>
            <a:off x="381000" y="468086"/>
            <a:ext cx="10058400" cy="584775"/>
          </a:xfrm>
          <a:prstGeom prst="rect">
            <a:avLst/>
          </a:prstGeom>
          <a:noFill/>
        </p:spPr>
        <p:txBody>
          <a:bodyPr wrap="square" rtlCol="0">
            <a:spAutoFit/>
          </a:bodyPr>
          <a:lstStyle/>
          <a:p>
            <a:r>
              <a:rPr lang="en-GB" sz="3200" b="1" dirty="0">
                <a:latin typeface="Arial" panose="020B0604020202020204" pitchFamily="34" charset="0"/>
                <a:cs typeface="Arial" panose="020B0604020202020204" pitchFamily="34" charset="0"/>
              </a:rPr>
              <a:t>Establishing a new system of tutoring 2018-2019</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2">
            <a:extLst>
              <a:ext uri="{FF2B5EF4-FFF2-40B4-BE49-F238E27FC236}">
                <a16:creationId xmlns:a16="http://schemas.microsoft.com/office/drawing/2014/main" id="{DDD0210E-FAA4-A090-7F8A-5F872F54B66D}"/>
              </a:ext>
            </a:extLst>
          </p:cNvPr>
          <p:cNvSpPr txBox="1">
            <a:spLocks noChangeArrowheads="1"/>
          </p:cNvSpPr>
          <p:nvPr/>
        </p:nvSpPr>
        <p:spPr bwMode="auto">
          <a:xfrm>
            <a:off x="671513" y="1071563"/>
            <a:ext cx="10113962" cy="3600986"/>
          </a:xfrm>
          <a:prstGeom prst="rect">
            <a:avLst/>
          </a:prstGeom>
          <a:noFill/>
          <a:ln>
            <a:noFill/>
          </a:ln>
        </p:spPr>
        <p:txBody>
          <a:bodyPr>
            <a:spAutoFit/>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indent="0" eaLnBrk="1" hangingPunct="1">
              <a:defRPr/>
            </a:pPr>
            <a:r>
              <a:rPr lang="en-GB" altLang="en-US" sz="2800" b="1" dirty="0">
                <a:solidFill>
                  <a:srgbClr val="000000"/>
                </a:solidFill>
                <a:latin typeface="Arial" panose="020B0604020202020204" pitchFamily="34" charset="0"/>
                <a:cs typeface="Calibri" panose="020F0502020204030204" pitchFamily="34" charset="0"/>
              </a:rPr>
              <a:t>Principles and practices of the new system</a:t>
            </a:r>
          </a:p>
          <a:p>
            <a:pPr eaLnBrk="1" hangingPunct="1">
              <a:buFont typeface="Arial" panose="020B0604020202020204" pitchFamily="34" charset="0"/>
              <a:buChar char="•"/>
              <a:defRPr/>
            </a:pPr>
            <a:endParaRPr lang="en-GB" altLang="en-US" sz="2000" dirty="0">
              <a:solidFill>
                <a:srgbClr val="000000"/>
              </a:solidFill>
              <a:latin typeface="Arial" panose="020B0604020202020204" pitchFamily="34" charset="0"/>
              <a:cs typeface="Calibri" panose="020F0502020204030204" pitchFamily="34" charset="0"/>
            </a:endParaRPr>
          </a:p>
          <a:p>
            <a:pPr eaLnBrk="1" hangingPunct="1">
              <a:buFont typeface="Arial" panose="020B0604020202020204" pitchFamily="34" charset="0"/>
              <a:buChar char="•"/>
              <a:defRPr/>
            </a:pPr>
            <a:r>
              <a:rPr lang="en-GB" altLang="en-US" sz="2000" dirty="0">
                <a:latin typeface="Arial" panose="020B0604020202020204" pitchFamily="34" charset="0"/>
                <a:cs typeface="Calibri" panose="020F0502020204030204" pitchFamily="34" charset="0"/>
              </a:rPr>
              <a:t>Key changes in PAT included a shift from a deficit approach (‘find me if you have a problem) to a non-deficit, regularly scheduled and structured model for all levels at undergraduate provision, lat.er extended to postgraduate taught provision</a:t>
            </a:r>
          </a:p>
          <a:p>
            <a:pPr eaLnBrk="1" hangingPunct="1">
              <a:buFont typeface="Arial" panose="020B0604020202020204" pitchFamily="34" charset="0"/>
              <a:buChar char="•"/>
              <a:defRPr/>
            </a:pPr>
            <a:endParaRPr lang="en-GB" altLang="en-US" sz="2000" dirty="0">
              <a:latin typeface="Arial" panose="020B0604020202020204" pitchFamily="34" charset="0"/>
              <a:cs typeface="Calibri" panose="020F0502020204030204" pitchFamily="34" charset="0"/>
            </a:endParaRPr>
          </a:p>
          <a:p>
            <a:pPr eaLnBrk="1" hangingPunct="1">
              <a:buFont typeface="Arial" panose="020B0604020202020204" pitchFamily="34" charset="0"/>
              <a:buChar char="•"/>
              <a:defRPr/>
            </a:pPr>
            <a:r>
              <a:rPr lang="en-GB" altLang="en-US" sz="2000" dirty="0">
                <a:latin typeface="Arial" panose="020B0604020202020204" pitchFamily="34" charset="0"/>
                <a:cs typeface="Calibri" panose="020F0502020204030204" pitchFamily="34" charset="0"/>
              </a:rPr>
              <a:t>This was underpinned by a ‘coaching approach’ to encourage learners to develop their own solutions and meaningful action plans.</a:t>
            </a:r>
          </a:p>
          <a:p>
            <a:pPr eaLnBrk="1" hangingPunct="1">
              <a:buFont typeface="Arial" panose="020B0604020202020204" pitchFamily="34" charset="0"/>
              <a:buChar char="•"/>
              <a:defRPr/>
            </a:pPr>
            <a:endParaRPr lang="en-GB" altLang="en-US" sz="2000" dirty="0">
              <a:solidFill>
                <a:srgbClr val="000000"/>
              </a:solidFill>
              <a:latin typeface="Arial" panose="020B0604020202020204" pitchFamily="34" charset="0"/>
              <a:cs typeface="Calibri" panose="020F0502020204030204" pitchFamily="34" charset="0"/>
            </a:endParaRPr>
          </a:p>
          <a:p>
            <a:pPr eaLnBrk="1" hangingPunct="1">
              <a:buFont typeface="Arial" panose="020B0604020202020204" pitchFamily="34" charset="0"/>
              <a:buChar char="•"/>
              <a:defRPr/>
            </a:pPr>
            <a:endParaRPr lang="en-GB" altLang="en-US" sz="2000" dirty="0">
              <a:solidFill>
                <a:srgbClr val="000000"/>
              </a:solidFill>
              <a:latin typeface="Arial" panose="020B0604020202020204" pitchFamily="34" charset="0"/>
              <a:cs typeface="Calibri" panose="020F0502020204030204" pitchFamily="34" charset="0"/>
            </a:endParaRPr>
          </a:p>
          <a:p>
            <a:pPr eaLnBrk="1" hangingPunct="1">
              <a:buFont typeface="Arial" panose="020B0604020202020204" pitchFamily="34" charset="0"/>
              <a:buChar char="•"/>
              <a:defRPr/>
            </a:pPr>
            <a:endParaRPr lang="en-GB" altLang="en-US" sz="2000" dirty="0">
              <a:solidFill>
                <a:srgbClr val="000000"/>
              </a:solidFill>
              <a:latin typeface="Arial" panose="020B0604020202020204" pitchFamily="34" charset="0"/>
              <a:cs typeface="Calibri" panose="020F050202020403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2">
            <a:extLst>
              <a:ext uri="{FF2B5EF4-FFF2-40B4-BE49-F238E27FC236}">
                <a16:creationId xmlns:a16="http://schemas.microsoft.com/office/drawing/2014/main" id="{BBD997E2-123D-0ABA-3E01-64B72E4E1340}"/>
              </a:ext>
            </a:extLst>
          </p:cNvPr>
          <p:cNvSpPr txBox="1">
            <a:spLocks noChangeArrowheads="1"/>
          </p:cNvSpPr>
          <p:nvPr/>
        </p:nvSpPr>
        <p:spPr bwMode="auto">
          <a:xfrm>
            <a:off x="500743" y="1724706"/>
            <a:ext cx="10907679" cy="2146934"/>
          </a:xfrm>
          <a:prstGeom prst="rect">
            <a:avLst/>
          </a:prstGeom>
          <a:noFill/>
          <a:ln>
            <a:noFill/>
          </a:ln>
        </p:spPr>
        <p:txBody>
          <a:bodyPr wrap="square">
            <a:spAutoFit/>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107000"/>
              </a:lnSpc>
              <a:spcAft>
                <a:spcPts val="800"/>
              </a:spcAft>
              <a:defRPr/>
            </a:pPr>
            <a:r>
              <a:rPr lang="en-GB" sz="2000" b="1" dirty="0">
                <a:latin typeface="Arial" panose="020B0604020202020204" pitchFamily="34" charset="0"/>
                <a:ea typeface="Calibri" panose="020F0502020204030204" pitchFamily="34" charset="0"/>
                <a:cs typeface="Arial" panose="020B0604020202020204" pitchFamily="34" charset="0"/>
              </a:rPr>
              <a:t>From 2019-20 academic year:</a:t>
            </a:r>
          </a:p>
          <a:p>
            <a:pPr marL="342900" indent="-342900">
              <a:lnSpc>
                <a:spcPct val="107000"/>
              </a:lnSpc>
              <a:buFont typeface="Symbol" panose="05050102010706020507" pitchFamily="18" charset="2"/>
              <a:buChar char=""/>
              <a:defRPr/>
            </a:pPr>
            <a:r>
              <a:rPr lang="en-GB" sz="2000" dirty="0">
                <a:latin typeface="Arial" panose="020B0604020202020204" pitchFamily="34" charset="0"/>
                <a:ea typeface="Calibri" panose="020F0502020204030204" pitchFamily="34" charset="0"/>
                <a:cs typeface="Arial" panose="020B0604020202020204" pitchFamily="34" charset="0"/>
              </a:rPr>
              <a:t>I became university lead for PAT</a:t>
            </a:r>
          </a:p>
          <a:p>
            <a:pPr marL="342900" indent="-342900">
              <a:lnSpc>
                <a:spcPct val="107000"/>
              </a:lnSpc>
              <a:buFont typeface="Symbol" panose="05050102010706020507" pitchFamily="18" charset="2"/>
              <a:buChar char=""/>
              <a:defRPr/>
            </a:pPr>
            <a:r>
              <a:rPr lang="en-GB" sz="2000" dirty="0">
                <a:latin typeface="Arial" panose="020B0604020202020204" pitchFamily="34" charset="0"/>
                <a:ea typeface="Calibri" panose="020F0502020204030204" pitchFamily="34" charset="0"/>
                <a:cs typeface="Arial" panose="020B0604020202020204" pitchFamily="34" charset="0"/>
              </a:rPr>
              <a:t>Consistent minimum offer for all UG students Levels 4-6: 2 x individual and 1 x group tutorial per semester</a:t>
            </a:r>
          </a:p>
          <a:p>
            <a:pPr marL="342900" indent="-342900">
              <a:lnSpc>
                <a:spcPct val="107000"/>
              </a:lnSpc>
              <a:buFont typeface="Symbol" panose="05050102010706020507" pitchFamily="18" charset="2"/>
              <a:buChar char=""/>
              <a:defRPr/>
            </a:pPr>
            <a:r>
              <a:rPr lang="en-GB" sz="2000" dirty="0">
                <a:latin typeface="Arial" panose="020B0604020202020204" pitchFamily="34" charset="0"/>
                <a:ea typeface="Calibri" panose="020F0502020204030204" pitchFamily="34" charset="0"/>
                <a:cs typeface="Arial" panose="020B0604020202020204" pitchFamily="34" charset="0"/>
              </a:rPr>
              <a:t>Introduced coaching through training and resources </a:t>
            </a:r>
          </a:p>
          <a:p>
            <a:pPr marL="342900" indent="-342900">
              <a:lnSpc>
                <a:spcPct val="107000"/>
              </a:lnSpc>
              <a:spcAft>
                <a:spcPts val="800"/>
              </a:spcAft>
              <a:buFont typeface="Symbol" panose="05050102010706020507" pitchFamily="18" charset="2"/>
              <a:buChar char=""/>
              <a:defRPr/>
            </a:pPr>
            <a:r>
              <a:rPr lang="en-GB" sz="2000" dirty="0">
                <a:latin typeface="Arial" panose="020B0604020202020204" pitchFamily="34" charset="0"/>
                <a:ea typeface="Calibri" panose="020F0502020204030204" pitchFamily="34" charset="0"/>
                <a:cs typeface="Arial" panose="020B0604020202020204" pitchFamily="34" charset="0"/>
              </a:rPr>
              <a:t>Established range of supporting resources for Level 4, 5 and 6</a:t>
            </a:r>
          </a:p>
        </p:txBody>
      </p:sp>
      <p:sp>
        <p:nvSpPr>
          <p:cNvPr id="2" name="TextBox 1">
            <a:extLst>
              <a:ext uri="{FF2B5EF4-FFF2-40B4-BE49-F238E27FC236}">
                <a16:creationId xmlns:a16="http://schemas.microsoft.com/office/drawing/2014/main" id="{27C8A3DA-E801-9394-7D35-CCF4F194EE53}"/>
              </a:ext>
            </a:extLst>
          </p:cNvPr>
          <p:cNvSpPr txBox="1"/>
          <p:nvPr/>
        </p:nvSpPr>
        <p:spPr>
          <a:xfrm>
            <a:off x="381000" y="468086"/>
            <a:ext cx="10058400" cy="584775"/>
          </a:xfrm>
          <a:prstGeom prst="rect">
            <a:avLst/>
          </a:prstGeom>
          <a:noFill/>
        </p:spPr>
        <p:txBody>
          <a:bodyPr wrap="square" rtlCol="0">
            <a:spAutoFit/>
          </a:bodyPr>
          <a:lstStyle/>
          <a:p>
            <a:r>
              <a:rPr lang="en-GB" sz="3200" b="1" dirty="0">
                <a:latin typeface="Arial" panose="020B0604020202020204" pitchFamily="34" charset="0"/>
                <a:cs typeface="Arial" panose="020B0604020202020204" pitchFamily="34" charset="0"/>
              </a:rPr>
              <a:t>Establishing coaching in tutoring</a:t>
            </a:r>
          </a:p>
        </p:txBody>
      </p:sp>
    </p:spTree>
    <p:extLst>
      <p:ext uri="{BB962C8B-B14F-4D97-AF65-F5344CB8AC3E}">
        <p14:creationId xmlns:p14="http://schemas.microsoft.com/office/powerpoint/2010/main" val="12338883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0B4C2E4C-8F95-DD2E-D5F4-F4A980A1AB84}"/>
              </a:ext>
            </a:extLst>
          </p:cNvPr>
          <p:cNvSpPr>
            <a:spLocks noGrp="1" noChangeArrowheads="1"/>
          </p:cNvSpPr>
          <p:nvPr>
            <p:ph type="title" idx="4294967295"/>
          </p:nvPr>
        </p:nvSpPr>
        <p:spPr bwMode="auto">
          <a:xfrm>
            <a:off x="0" y="-184150"/>
            <a:ext cx="1879600" cy="1841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800" b="0"/>
              <a:t>Main body option 1 white background</a:t>
            </a:r>
          </a:p>
        </p:txBody>
      </p:sp>
      <p:sp>
        <p:nvSpPr>
          <p:cNvPr id="19459" name="Title 1">
            <a:extLst>
              <a:ext uri="{FF2B5EF4-FFF2-40B4-BE49-F238E27FC236}">
                <a16:creationId xmlns:a16="http://schemas.microsoft.com/office/drawing/2014/main" id="{A0F8B292-4A9E-2581-C23B-65A6A43588F1}"/>
              </a:ext>
            </a:extLst>
          </p:cNvPr>
          <p:cNvSpPr txBox="1">
            <a:spLocks noChangeArrowheads="1"/>
          </p:cNvSpPr>
          <p:nvPr/>
        </p:nvSpPr>
        <p:spPr bwMode="auto">
          <a:xfrm>
            <a:off x="376238" y="379413"/>
            <a:ext cx="10490200"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0000"/>
              </a:lnSpc>
            </a:pPr>
            <a:r>
              <a:rPr lang="en-US" altLang="en-US" sz="3200" b="1" dirty="0">
                <a:latin typeface="Arial" panose="020B0604020202020204" pitchFamily="34" charset="0"/>
                <a:cs typeface="Arial" panose="020B0604020202020204" pitchFamily="34" charset="0"/>
              </a:rPr>
              <a:t>Coaching approaches: rationale related to policy</a:t>
            </a:r>
            <a:endParaRPr lang="en-GB" altLang="en-US" sz="3200" b="1" dirty="0">
              <a:latin typeface="Arial" panose="020B0604020202020204" pitchFamily="34" charset="0"/>
              <a:cs typeface="Arial" panose="020B0604020202020204" pitchFamily="34" charset="0"/>
            </a:endParaRPr>
          </a:p>
        </p:txBody>
      </p:sp>
      <p:sp>
        <p:nvSpPr>
          <p:cNvPr id="5" name="Subtitle 2">
            <a:extLst>
              <a:ext uri="{FF2B5EF4-FFF2-40B4-BE49-F238E27FC236}">
                <a16:creationId xmlns:a16="http://schemas.microsoft.com/office/drawing/2014/main" id="{926B14C4-EE9D-5E2B-BA06-E3C8011F4B6B}"/>
              </a:ext>
            </a:extLst>
          </p:cNvPr>
          <p:cNvSpPr txBox="1">
            <a:spLocks/>
          </p:cNvSpPr>
          <p:nvPr/>
        </p:nvSpPr>
        <p:spPr>
          <a:xfrm>
            <a:off x="376238" y="1589088"/>
            <a:ext cx="11510962" cy="4270375"/>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auto">
              <a:spcAft>
                <a:spcPts val="0"/>
              </a:spcAft>
              <a:defRPr/>
            </a:pPr>
            <a:r>
              <a:rPr lang="en-GB" sz="2000" dirty="0">
                <a:latin typeface="Arial" panose="020B0604020202020204" pitchFamily="34" charset="0"/>
                <a:ea typeface="Calibri" panose="020F0502020204030204" pitchFamily="34" charset="0"/>
              </a:rPr>
              <a:t>Rationale for integrating explicit coaching approaches in PAT system</a:t>
            </a:r>
          </a:p>
          <a:p>
            <a:pPr algn="l" fontAlgn="auto">
              <a:spcAft>
                <a:spcPts val="0"/>
              </a:spcAft>
              <a:defRPr/>
            </a:pPr>
            <a:endParaRPr lang="en-GB" sz="2000" dirty="0">
              <a:latin typeface="Arial" panose="020B0604020202020204" pitchFamily="34" charset="0"/>
              <a:ea typeface="Calibri" panose="020F0502020204030204" pitchFamily="34" charset="0"/>
            </a:endParaRPr>
          </a:p>
          <a:p>
            <a:pPr marL="742950" lvl="1" indent="-285750" algn="l" fontAlgn="auto">
              <a:spcAft>
                <a:spcPts val="0"/>
              </a:spcAft>
              <a:buFont typeface="Arial" panose="020B0604020202020204" pitchFamily="34" charset="0"/>
              <a:buChar char="•"/>
              <a:defRPr/>
            </a:pPr>
            <a:r>
              <a:rPr lang="en-GB" dirty="0">
                <a:latin typeface="Arial" panose="020B0604020202020204" pitchFamily="34" charset="0"/>
                <a:cs typeface="Arial" panose="020B0604020202020204" pitchFamily="34" charset="0"/>
              </a:rPr>
              <a:t>Non-deficit approach to tutoring – it’s not just for ‘when you have a problem’</a:t>
            </a:r>
          </a:p>
          <a:p>
            <a:pPr marL="742950" lvl="1" indent="-285750" algn="l" fontAlgn="auto">
              <a:spcAft>
                <a:spcPts val="0"/>
              </a:spcAft>
              <a:buFont typeface="Arial" panose="020B0604020202020204" pitchFamily="34" charset="0"/>
              <a:buChar char="•"/>
              <a:defRPr/>
            </a:pPr>
            <a:r>
              <a:rPr lang="en-GB" dirty="0">
                <a:latin typeface="Arial" panose="020B0604020202020204" pitchFamily="34" charset="0"/>
                <a:cs typeface="Arial" panose="020B0604020202020204" pitchFamily="34" charset="0"/>
              </a:rPr>
              <a:t>Development of student agency, self-efficacy and empowerment – students are ‘thinking equals’ (Kline, 1999)</a:t>
            </a:r>
          </a:p>
        </p:txBody>
      </p:sp>
    </p:spTree>
    <p:extLst>
      <p:ext uri="{BB962C8B-B14F-4D97-AF65-F5344CB8AC3E}">
        <p14:creationId xmlns:p14="http://schemas.microsoft.com/office/powerpoint/2010/main" val="26577844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87D8CC-D6BB-6CE5-B28E-DD0BEA9CFF80}"/>
              </a:ext>
            </a:extLst>
          </p:cNvPr>
          <p:cNvSpPr txBox="1"/>
          <p:nvPr/>
        </p:nvSpPr>
        <p:spPr>
          <a:xfrm>
            <a:off x="263721" y="780589"/>
            <a:ext cx="7508679" cy="5601533"/>
          </a:xfrm>
          <a:prstGeom prst="rect">
            <a:avLst/>
          </a:prstGeom>
          <a:noFill/>
        </p:spPr>
        <p:txBody>
          <a:bodyPr wrap="square">
            <a:spAutoFit/>
          </a:bodyPr>
          <a:lstStyle/>
          <a:p>
            <a:pPr eaLnBrk="1" fontAlgn="auto" hangingPunct="1">
              <a:spcBef>
                <a:spcPts val="0"/>
              </a:spcBef>
              <a:spcAft>
                <a:spcPts val="0"/>
              </a:spcAft>
              <a:defRPr/>
            </a:pPr>
            <a:endParaRPr lang="en-GB" dirty="0">
              <a:solidFill>
                <a:srgbClr val="000000"/>
              </a:solidFill>
              <a:latin typeface="Arial" panose="020B0604020202020204" pitchFamily="34" charset="0"/>
              <a:ea typeface="Calibri" panose="020F0502020204030204" pitchFamily="34" charset="0"/>
            </a:endParaRPr>
          </a:p>
          <a:p>
            <a:pPr marL="285750" indent="-285750" eaLnBrk="1" fontAlgn="auto" hangingPunct="1">
              <a:spcBef>
                <a:spcPts val="0"/>
              </a:spcBef>
              <a:spcAft>
                <a:spcPts val="0"/>
              </a:spcAft>
              <a:buFont typeface="Arial" panose="020B0604020202020204" pitchFamily="34" charset="0"/>
              <a:buChar char="•"/>
              <a:defRPr/>
            </a:pPr>
            <a:r>
              <a:rPr lang="en-GB" sz="2000" dirty="0">
                <a:solidFill>
                  <a:srgbClr val="000000"/>
                </a:solidFill>
                <a:latin typeface="Arial" panose="020B0604020202020204" pitchFamily="34" charset="0"/>
                <a:ea typeface="Calibri" panose="020F0502020204030204" pitchFamily="34" charset="0"/>
              </a:rPr>
              <a:t>There was extensive </a:t>
            </a:r>
            <a:r>
              <a:rPr lang="en-GB" sz="2000" b="1" dirty="0">
                <a:solidFill>
                  <a:srgbClr val="000000"/>
                </a:solidFill>
                <a:latin typeface="Arial" panose="020B0604020202020204" pitchFamily="34" charset="0"/>
                <a:ea typeface="Calibri" panose="020F0502020204030204" pitchFamily="34" charset="0"/>
              </a:rPr>
              <a:t>staff development </a:t>
            </a:r>
            <a:r>
              <a:rPr lang="en-GB" sz="2000" dirty="0">
                <a:solidFill>
                  <a:srgbClr val="000000"/>
                </a:solidFill>
                <a:latin typeface="Arial" panose="020B0604020202020204" pitchFamily="34" charset="0"/>
                <a:ea typeface="Calibri" panose="020F0502020204030204" pitchFamily="34" charset="0"/>
              </a:rPr>
              <a:t>undertaken (in person initially), and then in updates (online) as the covid-19 pandemic caused a shift to an on-line model of PAT</a:t>
            </a:r>
            <a:r>
              <a:rPr lang="en-GB" sz="2000" dirty="0">
                <a:latin typeface="Arial" panose="020B0604020202020204" pitchFamily="34" charset="0"/>
                <a:ea typeface="Calibri" panose="020F0502020204030204" pitchFamily="34" charset="0"/>
              </a:rPr>
              <a:t>.   </a:t>
            </a:r>
          </a:p>
          <a:p>
            <a:pPr marL="285750" indent="-285750" eaLnBrk="1" fontAlgn="auto" hangingPunct="1">
              <a:spcBef>
                <a:spcPts val="0"/>
              </a:spcBef>
              <a:spcAft>
                <a:spcPts val="0"/>
              </a:spcAft>
              <a:buFont typeface="Arial" panose="020B0604020202020204" pitchFamily="34" charset="0"/>
              <a:buChar char="•"/>
              <a:defRPr/>
            </a:pPr>
            <a:endParaRPr lang="en-GB" sz="2000" dirty="0">
              <a:latin typeface="Arial" panose="020B0604020202020204" pitchFamily="34" charset="0"/>
              <a:ea typeface="Calibri" panose="020F0502020204030204" pitchFamily="34" charset="0"/>
            </a:endParaRPr>
          </a:p>
          <a:p>
            <a:pPr marL="285750" indent="-285750" eaLnBrk="1" fontAlgn="auto" hangingPunct="1">
              <a:spcBef>
                <a:spcPts val="0"/>
              </a:spcBef>
              <a:spcAft>
                <a:spcPts val="0"/>
              </a:spcAft>
              <a:buFont typeface="Arial" panose="020B0604020202020204" pitchFamily="34" charset="0"/>
              <a:buChar char="•"/>
              <a:defRPr/>
            </a:pPr>
            <a:r>
              <a:rPr lang="en-GB" sz="2000" b="1" dirty="0">
                <a:latin typeface="Arial" panose="020B0604020202020204" pitchFamily="34" charset="0"/>
                <a:ea typeface="Calibri" panose="020F0502020204030204" pitchFamily="34" charset="0"/>
              </a:rPr>
              <a:t>Staff facing resources </a:t>
            </a:r>
            <a:r>
              <a:rPr lang="en-GB" sz="2000" dirty="0">
                <a:latin typeface="Arial" panose="020B0604020202020204" pitchFamily="34" charset="0"/>
                <a:ea typeface="Calibri" panose="020F0502020204030204" pitchFamily="34" charset="0"/>
              </a:rPr>
              <a:t>– assisting with promotion of the coaching approaches (coaching ‘cards’) and other bespoke resources. Coaching cards were developed for every tutorial at every level </a:t>
            </a:r>
            <a:r>
              <a:rPr lang="en-GB" sz="2000" dirty="0" err="1">
                <a:latin typeface="Arial" panose="020B0604020202020204" pitchFamily="34" charset="0"/>
                <a:ea typeface="Calibri" panose="020F0502020204030204" pitchFamily="34" charset="0"/>
              </a:rPr>
              <a:t>fr</a:t>
            </a:r>
            <a:r>
              <a:rPr lang="en-GB" sz="2000" dirty="0">
                <a:latin typeface="Arial" panose="020B0604020202020204" pitchFamily="34" charset="0"/>
                <a:ea typeface="Calibri" panose="020F0502020204030204" pitchFamily="34" charset="0"/>
              </a:rPr>
              <a:t> UG students</a:t>
            </a:r>
          </a:p>
          <a:p>
            <a:pPr marL="285750" indent="-285750" eaLnBrk="1" fontAlgn="auto" hangingPunct="1">
              <a:spcBef>
                <a:spcPts val="0"/>
              </a:spcBef>
              <a:spcAft>
                <a:spcPts val="0"/>
              </a:spcAft>
              <a:buFont typeface="Arial" panose="020B0604020202020204" pitchFamily="34" charset="0"/>
              <a:buChar char="•"/>
              <a:defRPr/>
            </a:pPr>
            <a:endParaRPr lang="en-GB" sz="2000" dirty="0">
              <a:latin typeface="Arial" panose="020B0604020202020204" pitchFamily="34" charset="0"/>
              <a:ea typeface="Calibri" panose="020F0502020204030204" pitchFamily="34" charset="0"/>
            </a:endParaRPr>
          </a:p>
          <a:p>
            <a:pPr marL="285750" indent="-285750" eaLnBrk="1" fontAlgn="auto" hangingPunct="1">
              <a:spcBef>
                <a:spcPts val="0"/>
              </a:spcBef>
              <a:spcAft>
                <a:spcPts val="0"/>
              </a:spcAft>
              <a:buFont typeface="Arial" panose="020B0604020202020204" pitchFamily="34" charset="0"/>
              <a:buChar char="•"/>
              <a:defRPr/>
            </a:pPr>
            <a:r>
              <a:rPr lang="en-GB" sz="2000" dirty="0">
                <a:latin typeface="Arial" panose="020B0604020202020204" pitchFamily="34" charset="0"/>
                <a:ea typeface="Calibri" panose="020F0502020204030204" pitchFamily="34" charset="0"/>
              </a:rPr>
              <a:t>Vibrant MS Teams staff teams area – a ‘</a:t>
            </a:r>
            <a:r>
              <a:rPr lang="en-GB" sz="2000" b="1" dirty="0">
                <a:latin typeface="Arial" panose="020B0604020202020204" pitchFamily="34" charset="0"/>
                <a:ea typeface="Calibri" panose="020F0502020204030204" pitchFamily="34" charset="0"/>
              </a:rPr>
              <a:t>community of practice</a:t>
            </a:r>
            <a:r>
              <a:rPr lang="en-GB" sz="2000" dirty="0">
                <a:latin typeface="Arial" panose="020B0604020202020204" pitchFamily="34" charset="0"/>
                <a:ea typeface="Calibri" panose="020F0502020204030204" pitchFamily="34" charset="0"/>
              </a:rPr>
              <a:t>’ (450 users)</a:t>
            </a:r>
          </a:p>
          <a:p>
            <a:pPr marL="285750" indent="-285750" eaLnBrk="1" fontAlgn="auto" hangingPunct="1">
              <a:spcBef>
                <a:spcPts val="0"/>
              </a:spcBef>
              <a:spcAft>
                <a:spcPts val="0"/>
              </a:spcAft>
              <a:buFont typeface="Arial" panose="020B0604020202020204" pitchFamily="34" charset="0"/>
              <a:buChar char="•"/>
              <a:defRPr/>
            </a:pPr>
            <a:endParaRPr lang="en-GB" sz="2000" dirty="0">
              <a:latin typeface="Arial" panose="020B0604020202020204" pitchFamily="34" charset="0"/>
              <a:ea typeface="Calibri" panose="020F0502020204030204" pitchFamily="34" charset="0"/>
            </a:endParaRPr>
          </a:p>
          <a:p>
            <a:pPr marL="285750" indent="-285750" eaLnBrk="1" fontAlgn="auto" hangingPunct="1">
              <a:spcBef>
                <a:spcPts val="0"/>
              </a:spcBef>
              <a:spcAft>
                <a:spcPts val="0"/>
              </a:spcAft>
              <a:buFont typeface="Arial" panose="020B0604020202020204" pitchFamily="34" charset="0"/>
              <a:buChar char="•"/>
              <a:defRPr/>
            </a:pPr>
            <a:r>
              <a:rPr lang="en-GB" sz="2000" dirty="0">
                <a:latin typeface="Arial" panose="020B0604020202020204" pitchFamily="34" charset="0"/>
                <a:ea typeface="Calibri" panose="020F0502020204030204" pitchFamily="34" charset="0"/>
              </a:rPr>
              <a:t>Alongside this there were </a:t>
            </a:r>
            <a:r>
              <a:rPr lang="en-GB" sz="2000" b="1" dirty="0">
                <a:latin typeface="Arial" panose="020B0604020202020204" pitchFamily="34" charset="0"/>
                <a:ea typeface="Calibri" panose="020F0502020204030204" pitchFamily="34" charset="0"/>
              </a:rPr>
              <a:t>student information </a:t>
            </a:r>
            <a:r>
              <a:rPr lang="en-GB" sz="2000" dirty="0">
                <a:latin typeface="Arial" panose="020B0604020202020204" pitchFamily="34" charset="0"/>
                <a:ea typeface="Calibri" panose="020F0502020204030204" pitchFamily="34" charset="0"/>
              </a:rPr>
              <a:t>‘campaigns and a new student ‘tile’ on the university front page where information about PAT could be accessed; working alongside Union of Students</a:t>
            </a:r>
          </a:p>
          <a:p>
            <a:pPr marL="285750" indent="-285750" eaLnBrk="1" fontAlgn="auto" hangingPunct="1">
              <a:spcBef>
                <a:spcPts val="0"/>
              </a:spcBef>
              <a:spcAft>
                <a:spcPts val="0"/>
              </a:spcAft>
              <a:buFont typeface="Arial" panose="020B0604020202020204" pitchFamily="34" charset="0"/>
              <a:buChar char="•"/>
              <a:defRPr/>
            </a:pPr>
            <a:endParaRPr lang="en-GB" sz="2000" dirty="0">
              <a:latin typeface="Arial" panose="020B0604020202020204" pitchFamily="34" charset="0"/>
              <a:ea typeface="Calibri" panose="020F0502020204030204" pitchFamily="34" charset="0"/>
            </a:endParaRPr>
          </a:p>
        </p:txBody>
      </p:sp>
      <p:pic>
        <p:nvPicPr>
          <p:cNvPr id="7" name="Picture 6">
            <a:extLst>
              <a:ext uri="{FF2B5EF4-FFF2-40B4-BE49-F238E27FC236}">
                <a16:creationId xmlns:a16="http://schemas.microsoft.com/office/drawing/2014/main" id="{D4F37EE6-F019-4835-9CBF-B08AA7C44F59}"/>
              </a:ext>
            </a:extLst>
          </p:cNvPr>
          <p:cNvPicPr>
            <a:picLocks noChangeAspect="1"/>
          </p:cNvPicPr>
          <p:nvPr/>
        </p:nvPicPr>
        <p:blipFill>
          <a:blip r:embed="rId2"/>
          <a:stretch>
            <a:fillRect/>
          </a:stretch>
        </p:blipFill>
        <p:spPr>
          <a:xfrm>
            <a:off x="8454170" y="2155519"/>
            <a:ext cx="3474109" cy="2236119"/>
          </a:xfrm>
          <a:prstGeom prst="rect">
            <a:avLst/>
          </a:prstGeom>
        </p:spPr>
      </p:pic>
      <p:sp>
        <p:nvSpPr>
          <p:cNvPr id="2" name="TextBox 1">
            <a:extLst>
              <a:ext uri="{FF2B5EF4-FFF2-40B4-BE49-F238E27FC236}">
                <a16:creationId xmlns:a16="http://schemas.microsoft.com/office/drawing/2014/main" id="{54699B03-BA48-E3A5-78D3-593841627546}"/>
              </a:ext>
            </a:extLst>
          </p:cNvPr>
          <p:cNvSpPr txBox="1"/>
          <p:nvPr/>
        </p:nvSpPr>
        <p:spPr>
          <a:xfrm>
            <a:off x="8454170" y="5323114"/>
            <a:ext cx="3474109" cy="646331"/>
          </a:xfrm>
          <a:prstGeom prst="rect">
            <a:avLst/>
          </a:prstGeom>
          <a:noFill/>
        </p:spPr>
        <p:txBody>
          <a:bodyPr wrap="square" rtlCol="0">
            <a:spAutoFit/>
          </a:bodyPr>
          <a:lstStyle/>
          <a:p>
            <a:r>
              <a:rPr lang="en-GB" dirty="0"/>
              <a:t>Resource acknowledgment : Julie De Witt-Baker</a:t>
            </a:r>
          </a:p>
        </p:txBody>
      </p:sp>
      <p:sp>
        <p:nvSpPr>
          <p:cNvPr id="4" name="TextBox 3">
            <a:extLst>
              <a:ext uri="{FF2B5EF4-FFF2-40B4-BE49-F238E27FC236}">
                <a16:creationId xmlns:a16="http://schemas.microsoft.com/office/drawing/2014/main" id="{5FE37658-8CC3-39C9-3F70-C5920F3D0D38}"/>
              </a:ext>
            </a:extLst>
          </p:cNvPr>
          <p:cNvSpPr txBox="1"/>
          <p:nvPr/>
        </p:nvSpPr>
        <p:spPr>
          <a:xfrm>
            <a:off x="544286" y="291212"/>
            <a:ext cx="6760028" cy="523220"/>
          </a:xfrm>
          <a:prstGeom prst="rect">
            <a:avLst/>
          </a:prstGeom>
          <a:noFill/>
        </p:spPr>
        <p:txBody>
          <a:bodyPr wrap="square" rtlCol="0">
            <a:spAutoFit/>
          </a:bodyPr>
          <a:lstStyle/>
          <a:p>
            <a:r>
              <a:rPr lang="en-GB" sz="2800" b="1" dirty="0"/>
              <a:t>Implementation of ‘coaching approaches’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A38500-1A33-4887-89F0-CFAA4CE6540B}"/>
              </a:ext>
            </a:extLst>
          </p:cNvPr>
          <p:cNvPicPr>
            <a:picLocks noChangeAspect="1"/>
          </p:cNvPicPr>
          <p:nvPr/>
        </p:nvPicPr>
        <p:blipFill>
          <a:blip r:embed="rId2"/>
          <a:stretch>
            <a:fillRect/>
          </a:stretch>
        </p:blipFill>
        <p:spPr>
          <a:xfrm>
            <a:off x="512505" y="1584010"/>
            <a:ext cx="2950062" cy="3689980"/>
          </a:xfrm>
          <a:prstGeom prst="rect">
            <a:avLst/>
          </a:prstGeom>
        </p:spPr>
      </p:pic>
      <p:pic>
        <p:nvPicPr>
          <p:cNvPr id="5" name="Picture 4">
            <a:extLst>
              <a:ext uri="{FF2B5EF4-FFF2-40B4-BE49-F238E27FC236}">
                <a16:creationId xmlns:a16="http://schemas.microsoft.com/office/drawing/2014/main" id="{8656DBAC-D438-4ECA-B0B6-C34CBC7C6D21}"/>
              </a:ext>
            </a:extLst>
          </p:cNvPr>
          <p:cNvPicPr>
            <a:picLocks noChangeAspect="1"/>
          </p:cNvPicPr>
          <p:nvPr/>
        </p:nvPicPr>
        <p:blipFill>
          <a:blip r:embed="rId3"/>
          <a:stretch>
            <a:fillRect/>
          </a:stretch>
        </p:blipFill>
        <p:spPr>
          <a:xfrm>
            <a:off x="3714747" y="1892106"/>
            <a:ext cx="1895216" cy="4037428"/>
          </a:xfrm>
          <a:prstGeom prst="rect">
            <a:avLst/>
          </a:prstGeom>
        </p:spPr>
      </p:pic>
      <p:pic>
        <p:nvPicPr>
          <p:cNvPr id="7" name="Picture 6">
            <a:extLst>
              <a:ext uri="{FF2B5EF4-FFF2-40B4-BE49-F238E27FC236}">
                <a16:creationId xmlns:a16="http://schemas.microsoft.com/office/drawing/2014/main" id="{8080A64C-4329-4439-A7FD-91C6B9A271BE}"/>
              </a:ext>
            </a:extLst>
          </p:cNvPr>
          <p:cNvPicPr>
            <a:picLocks noChangeAspect="1"/>
          </p:cNvPicPr>
          <p:nvPr/>
        </p:nvPicPr>
        <p:blipFill>
          <a:blip r:embed="rId4"/>
          <a:stretch>
            <a:fillRect/>
          </a:stretch>
        </p:blipFill>
        <p:spPr>
          <a:xfrm>
            <a:off x="8608842" y="626014"/>
            <a:ext cx="3026073" cy="4480560"/>
          </a:xfrm>
          <a:prstGeom prst="rect">
            <a:avLst/>
          </a:prstGeom>
        </p:spPr>
      </p:pic>
      <p:sp>
        <p:nvSpPr>
          <p:cNvPr id="8" name="TextBox 7">
            <a:extLst>
              <a:ext uri="{FF2B5EF4-FFF2-40B4-BE49-F238E27FC236}">
                <a16:creationId xmlns:a16="http://schemas.microsoft.com/office/drawing/2014/main" id="{E6FFC4A2-062A-42FC-BA80-BC9BA4CDBFC9}"/>
              </a:ext>
            </a:extLst>
          </p:cNvPr>
          <p:cNvSpPr txBox="1"/>
          <p:nvPr/>
        </p:nvSpPr>
        <p:spPr>
          <a:xfrm>
            <a:off x="557085" y="337625"/>
            <a:ext cx="7345944" cy="707886"/>
          </a:xfrm>
          <a:prstGeom prst="rect">
            <a:avLst/>
          </a:prstGeom>
          <a:noFill/>
        </p:spPr>
        <p:txBody>
          <a:bodyPr wrap="square" rtlCol="0">
            <a:spAutoFit/>
          </a:bodyPr>
          <a:lstStyle/>
          <a:p>
            <a:r>
              <a:rPr lang="en-GB" sz="2000" b="1" dirty="0"/>
              <a:t>Lots of resources </a:t>
            </a:r>
            <a:r>
              <a:rPr lang="en-GB" sz="2000" dirty="0"/>
              <a:t>– student facing and for tutors.  The important thing was consistency of language and message (PAT/ coaching etc..) </a:t>
            </a:r>
          </a:p>
        </p:txBody>
      </p:sp>
      <p:pic>
        <p:nvPicPr>
          <p:cNvPr id="9" name="Picture 8">
            <a:extLst>
              <a:ext uri="{FF2B5EF4-FFF2-40B4-BE49-F238E27FC236}">
                <a16:creationId xmlns:a16="http://schemas.microsoft.com/office/drawing/2014/main" id="{337653FC-23F1-4FB4-82CC-1C156B43F00A}"/>
              </a:ext>
            </a:extLst>
          </p:cNvPr>
          <p:cNvPicPr>
            <a:picLocks noChangeAspect="1"/>
          </p:cNvPicPr>
          <p:nvPr/>
        </p:nvPicPr>
        <p:blipFill>
          <a:blip r:embed="rId5"/>
          <a:stretch>
            <a:fillRect/>
          </a:stretch>
        </p:blipFill>
        <p:spPr>
          <a:xfrm>
            <a:off x="5893370" y="1466556"/>
            <a:ext cx="2432064" cy="3334046"/>
          </a:xfrm>
          <a:prstGeom prst="rect">
            <a:avLst/>
          </a:prstGeom>
        </p:spPr>
      </p:pic>
      <p:sp>
        <p:nvSpPr>
          <p:cNvPr id="2" name="TextBox 1">
            <a:extLst>
              <a:ext uri="{FF2B5EF4-FFF2-40B4-BE49-F238E27FC236}">
                <a16:creationId xmlns:a16="http://schemas.microsoft.com/office/drawing/2014/main" id="{FB3EAAC1-7252-2CA9-D848-50EE19DA0DE0}"/>
              </a:ext>
            </a:extLst>
          </p:cNvPr>
          <p:cNvSpPr txBox="1"/>
          <p:nvPr/>
        </p:nvSpPr>
        <p:spPr>
          <a:xfrm>
            <a:off x="8454170" y="5323114"/>
            <a:ext cx="3474109" cy="646331"/>
          </a:xfrm>
          <a:prstGeom prst="rect">
            <a:avLst/>
          </a:prstGeom>
          <a:noFill/>
        </p:spPr>
        <p:txBody>
          <a:bodyPr wrap="square" rtlCol="0">
            <a:spAutoFit/>
          </a:bodyPr>
          <a:lstStyle/>
          <a:p>
            <a:r>
              <a:rPr lang="en-GB" dirty="0"/>
              <a:t>Resource acknowledgment : Julie De Witt-Baker</a:t>
            </a:r>
          </a:p>
        </p:txBody>
      </p:sp>
    </p:spTree>
    <p:extLst>
      <p:ext uri="{BB962C8B-B14F-4D97-AF65-F5344CB8AC3E}">
        <p14:creationId xmlns:p14="http://schemas.microsoft.com/office/powerpoint/2010/main" val="14241388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Box 2">
            <a:extLst>
              <a:ext uri="{FF2B5EF4-FFF2-40B4-BE49-F238E27FC236}">
                <a16:creationId xmlns:a16="http://schemas.microsoft.com/office/drawing/2014/main" id="{1BDEECD4-4290-5533-3D5E-3803598A5D93}"/>
              </a:ext>
            </a:extLst>
          </p:cNvPr>
          <p:cNvSpPr txBox="1">
            <a:spLocks noChangeArrowheads="1"/>
          </p:cNvSpPr>
          <p:nvPr/>
        </p:nvSpPr>
        <p:spPr bwMode="auto">
          <a:xfrm>
            <a:off x="798293" y="951398"/>
            <a:ext cx="9890125" cy="390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indent="0" eaLnBrk="1" fontAlgn="auto" hangingPunct="1">
              <a:spcBef>
                <a:spcPts val="0"/>
              </a:spcBef>
              <a:spcAft>
                <a:spcPts val="0"/>
              </a:spcAft>
              <a:defRPr/>
            </a:pPr>
            <a:r>
              <a:rPr lang="en-GB" sz="2400" b="1" dirty="0">
                <a:latin typeface="Arial" panose="020B0604020202020204" pitchFamily="34" charset="0"/>
                <a:ea typeface="Calibri" panose="020F0502020204030204" pitchFamily="34" charset="0"/>
              </a:rPr>
              <a:t>Evaluation and research</a:t>
            </a:r>
          </a:p>
          <a:p>
            <a:pPr marL="0" indent="0" eaLnBrk="1" fontAlgn="auto" hangingPunct="1">
              <a:spcBef>
                <a:spcPts val="0"/>
              </a:spcBef>
              <a:spcAft>
                <a:spcPts val="0"/>
              </a:spcAft>
              <a:defRPr/>
            </a:pPr>
            <a:endParaRPr lang="en-GB" sz="2400" b="1" dirty="0">
              <a:latin typeface="Arial" panose="020B0604020202020204" pitchFamily="34" charset="0"/>
              <a:ea typeface="Calibri" panose="020F0502020204030204" pitchFamily="34" charset="0"/>
            </a:endParaRPr>
          </a:p>
          <a:p>
            <a:pPr marL="0" indent="0" eaLnBrk="1" fontAlgn="auto" hangingPunct="1">
              <a:spcBef>
                <a:spcPts val="0"/>
              </a:spcBef>
              <a:spcAft>
                <a:spcPts val="0"/>
              </a:spcAft>
              <a:defRPr/>
            </a:pPr>
            <a:r>
              <a:rPr lang="en-GB" sz="2400" b="1" dirty="0">
                <a:latin typeface="Arial" panose="020B0604020202020204" pitchFamily="34" charset="0"/>
                <a:ea typeface="Calibri" panose="020F0502020204030204" pitchFamily="34" charset="0"/>
              </a:rPr>
              <a:t>Research project with student participants</a:t>
            </a:r>
          </a:p>
          <a:p>
            <a:pPr marL="285750" indent="-285750" eaLnBrk="1" fontAlgn="auto" hangingPunct="1">
              <a:spcBef>
                <a:spcPts val="0"/>
              </a:spcBef>
              <a:spcAft>
                <a:spcPts val="0"/>
              </a:spcAft>
              <a:buFont typeface="Arial" panose="020B0604020202020204" pitchFamily="34" charset="0"/>
              <a:buChar char="•"/>
              <a:defRPr/>
            </a:pPr>
            <a:endParaRPr lang="en-GB" sz="2000" dirty="0">
              <a:latin typeface="Arial" panose="020B0604020202020204" pitchFamily="34" charset="0"/>
            </a:endParaRPr>
          </a:p>
          <a:p>
            <a:pPr marL="285750" indent="-285750" eaLnBrk="1" fontAlgn="auto" hangingPunct="1">
              <a:spcBef>
                <a:spcPts val="0"/>
              </a:spcBef>
              <a:spcAft>
                <a:spcPts val="0"/>
              </a:spcAft>
              <a:buFont typeface="Arial" panose="020B0604020202020204" pitchFamily="34" charset="0"/>
              <a:buChar char="•"/>
              <a:defRPr/>
            </a:pPr>
            <a:r>
              <a:rPr lang="en-GB" sz="2000" dirty="0">
                <a:latin typeface="Arial" panose="020B0604020202020204" pitchFamily="34" charset="0"/>
              </a:rPr>
              <a:t>Does coaching within tutoring make a positive difference? Did the students notice? </a:t>
            </a:r>
            <a:endParaRPr lang="en-US" altLang="en-US" sz="2000" dirty="0">
              <a:latin typeface="Arial" panose="020B0604020202020204" pitchFamily="34" charset="0"/>
              <a:ea typeface="Book Antiqua" panose="02040602050305030304" pitchFamily="18" charset="0"/>
              <a:cs typeface="Arial" panose="020B0604020202020204" pitchFamily="34" charset="0"/>
            </a:endParaRPr>
          </a:p>
          <a:p>
            <a:pPr eaLnBrk="1" hangingPunct="1">
              <a:buFont typeface="Arial" panose="020B0604020202020204" pitchFamily="34" charset="0"/>
              <a:buChar char="•"/>
            </a:pPr>
            <a:r>
              <a:rPr lang="en-US" altLang="en-US" sz="2000" dirty="0">
                <a:latin typeface="Arial" panose="020B0604020202020204" pitchFamily="34" charset="0"/>
                <a:ea typeface="Book Antiqua" panose="02040602050305030304" pitchFamily="18" charset="0"/>
                <a:cs typeface="Arial" panose="020B0604020202020204" pitchFamily="34" charset="0"/>
              </a:rPr>
              <a:t>This survey was part of a wider project to evaluate the effectiveness of the Personal Academic Tutoring scheme at the University of Derby in relation to:</a:t>
            </a:r>
          </a:p>
          <a:p>
            <a:pPr lvl="1" eaLnBrk="1" hangingPunct="1">
              <a:buFont typeface="Arial" panose="020B0604020202020204" pitchFamily="34" charset="0"/>
              <a:buChar char="•"/>
            </a:pPr>
            <a:r>
              <a:rPr lang="en-US" altLang="en-US" sz="2000" dirty="0">
                <a:latin typeface="Arial" panose="020B0604020202020204" pitchFamily="34" charset="0"/>
                <a:ea typeface="Book Antiqua" panose="02040602050305030304" pitchFamily="18" charset="0"/>
                <a:cs typeface="Arial" panose="020B0604020202020204" pitchFamily="34" charset="0"/>
              </a:rPr>
              <a:t>impact on students, </a:t>
            </a:r>
          </a:p>
          <a:p>
            <a:pPr lvl="1" eaLnBrk="1" hangingPunct="1">
              <a:buFont typeface="Arial" panose="020B0604020202020204" pitchFamily="34" charset="0"/>
              <a:buChar char="•"/>
            </a:pPr>
            <a:r>
              <a:rPr lang="en-US" altLang="en-US" sz="2000" dirty="0">
                <a:latin typeface="Arial" panose="020B0604020202020204" pitchFamily="34" charset="0"/>
                <a:ea typeface="Book Antiqua" panose="02040602050305030304" pitchFamily="18" charset="0"/>
                <a:cs typeface="Arial" panose="020B0604020202020204" pitchFamily="34" charset="0"/>
              </a:rPr>
              <a:t>alignment with the principles of the policy when delivered</a:t>
            </a:r>
          </a:p>
          <a:p>
            <a:pPr lvl="1" eaLnBrk="1" hangingPunct="1">
              <a:buFont typeface="Arial" panose="020B0604020202020204" pitchFamily="34" charset="0"/>
              <a:buChar char="•"/>
            </a:pPr>
            <a:r>
              <a:rPr lang="en-US" altLang="en-US" sz="2000" dirty="0">
                <a:latin typeface="Arial" panose="020B0604020202020204" pitchFamily="34" charset="0"/>
                <a:ea typeface="Book Antiqua" panose="02040602050305030304" pitchFamily="18" charset="0"/>
                <a:cs typeface="Arial" panose="020B0604020202020204" pitchFamily="34" charset="0"/>
              </a:rPr>
              <a:t>value in relation to the resources it requires</a:t>
            </a:r>
            <a:endParaRPr lang="en-GB" altLang="en-US" sz="2000" dirty="0">
              <a:latin typeface="Arial" panose="020B0604020202020204" pitchFamily="34" charset="0"/>
              <a:ea typeface="Book Antiqua" panose="02040602050305030304" pitchFamily="18" charset="0"/>
              <a:cs typeface="Arial" panose="020B0604020202020204" pitchFamily="34" charset="0"/>
            </a:endParaRPr>
          </a:p>
          <a:p>
            <a:pPr eaLnBrk="1" hangingPunct="1">
              <a:buFont typeface="Arial" panose="020B0604020202020204" pitchFamily="34" charset="0"/>
              <a:buChar char="•"/>
            </a:pPr>
            <a:endParaRPr lang="en-GB" altLang="en-US" dirty="0">
              <a:solidFill>
                <a:srgbClr val="000000"/>
              </a:solidFill>
              <a:latin typeface="Arial" panose="020B0604020202020204" pitchFamily="34" charset="0"/>
              <a:ea typeface="Book Antiqua" panose="02040602050305030304" pitchFamily="18" charset="0"/>
              <a:cs typeface="Arial" panose="020B0604020202020204" pitchFamily="34" charset="0"/>
            </a:endParaRPr>
          </a:p>
          <a:p>
            <a:pPr eaLnBrk="1" hangingPunct="1">
              <a:buFont typeface="Arial" panose="020B0604020202020204" pitchFamily="34" charset="0"/>
              <a:buChar char="•"/>
            </a:pPr>
            <a:endParaRPr lang="en-GB" altLang="en-US" dirty="0">
              <a:ea typeface="Book Antiqua" panose="02040602050305030304" pitchFamily="18" charset="0"/>
              <a:cs typeface="Arial" panose="020B0604020202020204" pitchFamily="34" charset="0"/>
            </a:endParaRPr>
          </a:p>
        </p:txBody>
      </p:sp>
    </p:spTree>
  </p:cSld>
  <p:clrMapOvr>
    <a:masterClrMapping/>
  </p:clrMapOvr>
</p:sld>
</file>

<file path=ppt/theme/theme1.xml><?xml version="1.0" encoding="utf-8"?>
<a:theme xmlns:a="http://schemas.openxmlformats.org/drawingml/2006/main" name="Title Slide Optio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80738 UoD Generic Powerpoint 2021  -  Read-Only" id="{DDF4ED98-7C6F-4CC1-9E5C-562E0B8FA67D}" vid="{B4A7793D-0F07-4214-9302-5AACB45E08A5}"/>
    </a:ext>
  </a:extLst>
</a:theme>
</file>

<file path=ppt/theme/theme2.xml><?xml version="1.0" encoding="utf-8"?>
<a:theme xmlns:a="http://schemas.openxmlformats.org/drawingml/2006/main" name="Default Inner Slide Optio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9DA0A1"/>
        </a:solidFill>
        <a:ln>
          <a:solidFill>
            <a:srgbClr val="9DA0A1"/>
          </a:solidFill>
        </a:ln>
      </a:spPr>
      <a:bodyPr rtlCol="0" anchor="ctr"/>
      <a:lstStyle>
        <a:defPPr algn="ctr">
          <a:defRPr sz="1400" baseline="-25000" dirty="0">
            <a:latin typeface="NeuzeitGro" pitchFamily="2"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80738 UoD Generic Powerpoint 2021  -  Read-Only" id="{DDF4ED98-7C6F-4CC1-9E5C-562E0B8FA67D}" vid="{A599F3A6-C04A-45CD-BEA4-964E70601ACE}"/>
    </a:ext>
  </a:extLst>
</a:theme>
</file>

<file path=ppt/theme/theme3.xml><?xml version="1.0" encoding="utf-8"?>
<a:theme xmlns:a="http://schemas.openxmlformats.org/drawingml/2006/main" name="Section Title Slide Optio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80738 UoD Generic Powerpoint 2021  -  Read-Only" id="{DDF4ED98-7C6F-4CC1-9E5C-562E0B8FA67D}" vid="{BEDBF65E-1875-4FC8-9FB1-3A6C5B1D2D6D}"/>
    </a:ext>
  </a:extLst>
</a:theme>
</file>

<file path=ppt/theme/theme4.xml><?xml version="1.0" encoding="utf-8"?>
<a:theme xmlns:a="http://schemas.openxmlformats.org/drawingml/2006/main" name="End Title Slide Optio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80738 UoD Generic Powerpoint 2021  -  Read-Only" id="{DDF4ED98-7C6F-4CC1-9E5C-562E0B8FA67D}" vid="{3F258CEB-9B94-4B37-9C52-E98C65E5AAD9}"/>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3947C9AB8DCA642A3249ECD5F4CED96" ma:contentTypeVersion="8" ma:contentTypeDescription="Create a new document." ma:contentTypeScope="" ma:versionID="3e6d1e8b257ee60fa729bf71570154e7">
  <xsd:schema xmlns:xsd="http://www.w3.org/2001/XMLSchema" xmlns:xs="http://www.w3.org/2001/XMLSchema" xmlns:p="http://schemas.microsoft.com/office/2006/metadata/properties" xmlns:ns2="08e079dd-9e28-44c8-a50b-4d24c15925ca" targetNamespace="http://schemas.microsoft.com/office/2006/metadata/properties" ma:root="true" ma:fieldsID="3b2efce6dcf6858ac86ac08f88e9ad82" ns2:_="">
    <xsd:import namespace="08e079dd-9e28-44c8-a50b-4d24c15925c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8e079dd-9e28-44c8-a50b-4d24c15925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921C28E-266B-4832-8823-4FC4CE868026}">
  <ds:schemaRef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08e079dd-9e28-44c8-a50b-4d24c15925ca"/>
    <ds:schemaRef ds:uri="http://schemas.microsoft.com/office/2006/documentManagement/types"/>
    <ds:schemaRef ds:uri="http://www.w3.org/XML/1998/namespace"/>
    <ds:schemaRef ds:uri="http://purl.org/dc/terms/"/>
  </ds:schemaRefs>
</ds:datastoreItem>
</file>

<file path=customXml/itemProps2.xml><?xml version="1.0" encoding="utf-8"?>
<ds:datastoreItem xmlns:ds="http://schemas.openxmlformats.org/officeDocument/2006/customXml" ds:itemID="{FAC7E364-F762-4E8D-9AA8-A4A9B3A5BF9C}">
  <ds:schemaRefs>
    <ds:schemaRef ds:uri="http://schemas.microsoft.com/sharepoint/v3/contenttype/forms"/>
  </ds:schemaRefs>
</ds:datastoreItem>
</file>

<file path=customXml/itemProps3.xml><?xml version="1.0" encoding="utf-8"?>
<ds:datastoreItem xmlns:ds="http://schemas.openxmlformats.org/officeDocument/2006/customXml" ds:itemID="{2F419094-D684-4739-B47B-A411408197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8e079dd-9e28-44c8-a50b-4d24c15925c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3309</TotalTime>
  <Words>1988</Words>
  <Application>Microsoft Office PowerPoint</Application>
  <PresentationFormat>Widescreen</PresentationFormat>
  <Paragraphs>188</Paragraphs>
  <Slides>28</Slides>
  <Notes>7</Notes>
  <HiddenSlides>0</HiddenSlides>
  <MMClips>0</MMClips>
  <ScaleCrop>false</ScaleCrop>
  <HeadingPairs>
    <vt:vector size="8" baseType="variant">
      <vt:variant>
        <vt:lpstr>Fonts Used</vt:lpstr>
      </vt:variant>
      <vt:variant>
        <vt:i4>8</vt:i4>
      </vt:variant>
      <vt:variant>
        <vt:lpstr>Theme</vt:lpstr>
      </vt:variant>
      <vt:variant>
        <vt:i4>4</vt:i4>
      </vt:variant>
      <vt:variant>
        <vt:lpstr>Embedded OLE Servers</vt:lpstr>
      </vt:variant>
      <vt:variant>
        <vt:i4>1</vt:i4>
      </vt:variant>
      <vt:variant>
        <vt:lpstr>Slide Titles</vt:lpstr>
      </vt:variant>
      <vt:variant>
        <vt:i4>28</vt:i4>
      </vt:variant>
    </vt:vector>
  </HeadingPairs>
  <TitlesOfParts>
    <vt:vector size="41" baseType="lpstr">
      <vt:lpstr>Aptos</vt:lpstr>
      <vt:lpstr>Arial</vt:lpstr>
      <vt:lpstr>Book Antiqua</vt:lpstr>
      <vt:lpstr>Calibri</vt:lpstr>
      <vt:lpstr>Calibri Light</vt:lpstr>
      <vt:lpstr>Lato</vt:lpstr>
      <vt:lpstr>Symbol</vt:lpstr>
      <vt:lpstr>Times New Roman</vt:lpstr>
      <vt:lpstr>Title Slide Options</vt:lpstr>
      <vt:lpstr>Default Inner Slide Options</vt:lpstr>
      <vt:lpstr>Section Title Slide Options</vt:lpstr>
      <vt:lpstr>End Title Slide Option</vt:lpstr>
      <vt:lpstr>Chart</vt:lpstr>
      <vt:lpstr>Cover option 1</vt:lpstr>
      <vt:lpstr>Section title option 4</vt:lpstr>
      <vt:lpstr>PowerPoint Presentation</vt:lpstr>
      <vt:lpstr>PowerPoint Presentation</vt:lpstr>
      <vt:lpstr>PowerPoint Presentation</vt:lpstr>
      <vt:lpstr>Main body option 1 white background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and contact details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Stephen Muessig</dc:creator>
  <cp:lastModifiedBy>Melanie Pope</cp:lastModifiedBy>
  <cp:revision>83</cp:revision>
  <dcterms:created xsi:type="dcterms:W3CDTF">2021-03-18T09:19:43Z</dcterms:created>
  <dcterms:modified xsi:type="dcterms:W3CDTF">2024-05-13T13:46:04Z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0x01010083947C9AB8DCA642A3249ECD5F4CED96</vt:lpwstr>
  </property>
</Properties>
</file>