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738" r:id="rId1"/>
  </p:sldMasterIdLst>
  <p:notesMasterIdLst>
    <p:notesMasterId r:id="rId20"/>
  </p:notesMasterIdLst>
  <p:sldIdLst>
    <p:sldId id="256" r:id="rId2"/>
    <p:sldId id="10555" r:id="rId3"/>
    <p:sldId id="259" r:id="rId4"/>
    <p:sldId id="10542" r:id="rId5"/>
    <p:sldId id="10516" r:id="rId6"/>
    <p:sldId id="10502" r:id="rId7"/>
    <p:sldId id="10517" r:id="rId8"/>
    <p:sldId id="10536" r:id="rId9"/>
    <p:sldId id="10529" r:id="rId10"/>
    <p:sldId id="10545" r:id="rId11"/>
    <p:sldId id="10546" r:id="rId12"/>
    <p:sldId id="10547" r:id="rId13"/>
    <p:sldId id="10548" r:id="rId14"/>
    <p:sldId id="10551" r:id="rId15"/>
    <p:sldId id="10537" r:id="rId16"/>
    <p:sldId id="10544" r:id="rId17"/>
    <p:sldId id="10534" r:id="rId18"/>
    <p:sldId id="10505" r:id="rId19"/>
  </p:sldIdLst>
  <p:sldSz cx="12192000" cy="6858000"/>
  <p:notesSz cx="6858000"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3F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088EBD-3850-DB40-AC57-29578DEB7117}" v="5" dt="2025-06-25T08:56:45.456"/>
    <p1510:client id="{78F20252-C396-CDE0-2BE5-D6CDDDADAECE}" v="206" dt="2025-06-25T16:39:18.838"/>
    <p1510:client id="{9F2FFF86-0898-DF48-808B-A8F36831F9DF}" v="2267" dt="2025-06-25T12:39:59.1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Steel" userId="a015a97f-1b25-4864-bfde-38996976e40a" providerId="ADAL" clId="{9F2FFF86-0898-DF48-808B-A8F36831F9DF}"/>
    <pc:docChg chg="undo custSel addSld delSld modSld sldOrd">
      <pc:chgData name="John Steel" userId="a015a97f-1b25-4864-bfde-38996976e40a" providerId="ADAL" clId="{9F2FFF86-0898-DF48-808B-A8F36831F9DF}" dt="2025-06-25T12:39:59.138" v="2262" actId="2711"/>
      <pc:docMkLst>
        <pc:docMk/>
      </pc:docMkLst>
      <pc:sldChg chg="del">
        <pc:chgData name="John Steel" userId="a015a97f-1b25-4864-bfde-38996976e40a" providerId="ADAL" clId="{9F2FFF86-0898-DF48-808B-A8F36831F9DF}" dt="2025-06-25T11:59:12.209" v="163" actId="2696"/>
        <pc:sldMkLst>
          <pc:docMk/>
          <pc:sldMk cId="2373898008" sldId="10515"/>
        </pc:sldMkLst>
      </pc:sldChg>
      <pc:sldChg chg="modSp mod">
        <pc:chgData name="John Steel" userId="a015a97f-1b25-4864-bfde-38996976e40a" providerId="ADAL" clId="{9F2FFF86-0898-DF48-808B-A8F36831F9DF}" dt="2025-06-25T12:39:59.138" v="2262" actId="2711"/>
        <pc:sldMkLst>
          <pc:docMk/>
          <pc:sldMk cId="2826620978" sldId="10516"/>
        </pc:sldMkLst>
        <pc:spChg chg="mod">
          <ac:chgData name="John Steel" userId="a015a97f-1b25-4864-bfde-38996976e40a" providerId="ADAL" clId="{9F2FFF86-0898-DF48-808B-A8F36831F9DF}" dt="2025-06-25T12:39:59.138" v="2262" actId="2711"/>
          <ac:spMkLst>
            <pc:docMk/>
            <pc:sldMk cId="2826620978" sldId="10516"/>
            <ac:spMk id="2" creationId="{84AD347D-0868-568B-DFE4-2991859B93AC}"/>
          </ac:spMkLst>
        </pc:spChg>
      </pc:sldChg>
      <pc:sldChg chg="add del ord">
        <pc:chgData name="John Steel" userId="a015a97f-1b25-4864-bfde-38996976e40a" providerId="ADAL" clId="{9F2FFF86-0898-DF48-808B-A8F36831F9DF}" dt="2025-06-25T12:06:13.967" v="214" actId="20578"/>
        <pc:sldMkLst>
          <pc:docMk/>
          <pc:sldMk cId="2428581725" sldId="10534"/>
        </pc:sldMkLst>
      </pc:sldChg>
      <pc:sldChg chg="addSp delSp modSp mod">
        <pc:chgData name="John Steel" userId="a015a97f-1b25-4864-bfde-38996976e40a" providerId="ADAL" clId="{9F2FFF86-0898-DF48-808B-A8F36831F9DF}" dt="2025-06-25T12:31:32.424" v="1739" actId="1076"/>
        <pc:sldMkLst>
          <pc:docMk/>
          <pc:sldMk cId="2483818810" sldId="10537"/>
        </pc:sldMkLst>
        <pc:spChg chg="mod">
          <ac:chgData name="John Steel" userId="a015a97f-1b25-4864-bfde-38996976e40a" providerId="ADAL" clId="{9F2FFF86-0898-DF48-808B-A8F36831F9DF}" dt="2025-06-25T12:31:32.424" v="1739" actId="1076"/>
          <ac:spMkLst>
            <pc:docMk/>
            <pc:sldMk cId="2483818810" sldId="10537"/>
            <ac:spMk id="2" creationId="{6EBF62B1-39E4-703E-B621-7D6ADD97053A}"/>
          </ac:spMkLst>
        </pc:spChg>
        <pc:spChg chg="del">
          <ac:chgData name="John Steel" userId="a015a97f-1b25-4864-bfde-38996976e40a" providerId="ADAL" clId="{9F2FFF86-0898-DF48-808B-A8F36831F9DF}" dt="2025-06-25T12:10:37.078" v="298" actId="478"/>
          <ac:spMkLst>
            <pc:docMk/>
            <pc:sldMk cId="2483818810" sldId="10537"/>
            <ac:spMk id="3" creationId="{1CB0734F-26A3-65D8-13B7-E2AEF94FC2EC}"/>
          </ac:spMkLst>
        </pc:spChg>
        <pc:spChg chg="add mod">
          <ac:chgData name="John Steel" userId="a015a97f-1b25-4864-bfde-38996976e40a" providerId="ADAL" clId="{9F2FFF86-0898-DF48-808B-A8F36831F9DF}" dt="2025-06-25T12:10:19.800" v="277" actId="255"/>
          <ac:spMkLst>
            <pc:docMk/>
            <pc:sldMk cId="2483818810" sldId="10537"/>
            <ac:spMk id="4" creationId="{5CB03F59-658C-5E9E-A4EC-B1807C9F1DE2}"/>
          </ac:spMkLst>
        </pc:spChg>
      </pc:sldChg>
      <pc:sldChg chg="delSp modSp mod ord modNotesTx">
        <pc:chgData name="John Steel" userId="a015a97f-1b25-4864-bfde-38996976e40a" providerId="ADAL" clId="{9F2FFF86-0898-DF48-808B-A8F36831F9DF}" dt="2025-06-25T12:37:08.429" v="2261" actId="255"/>
        <pc:sldMkLst>
          <pc:docMk/>
          <pc:sldMk cId="3086792132" sldId="10542"/>
        </pc:sldMkLst>
        <pc:spChg chg="mod">
          <ac:chgData name="John Steel" userId="a015a97f-1b25-4864-bfde-38996976e40a" providerId="ADAL" clId="{9F2FFF86-0898-DF48-808B-A8F36831F9DF}" dt="2025-06-25T11:58:50.867" v="160" actId="20577"/>
          <ac:spMkLst>
            <pc:docMk/>
            <pc:sldMk cId="3086792132" sldId="10542"/>
            <ac:spMk id="2" creationId="{B06AF807-8A8D-9E08-7CE8-C9485A847581}"/>
          </ac:spMkLst>
        </pc:spChg>
        <pc:spChg chg="mod">
          <ac:chgData name="John Steel" userId="a015a97f-1b25-4864-bfde-38996976e40a" providerId="ADAL" clId="{9F2FFF86-0898-DF48-808B-A8F36831F9DF}" dt="2025-06-25T12:37:08.429" v="2261" actId="255"/>
          <ac:spMkLst>
            <pc:docMk/>
            <pc:sldMk cId="3086792132" sldId="10542"/>
            <ac:spMk id="3" creationId="{01FB3767-91F7-586C-1BB9-D419C9328A66}"/>
          </ac:spMkLst>
        </pc:spChg>
        <pc:spChg chg="del">
          <ac:chgData name="John Steel" userId="a015a97f-1b25-4864-bfde-38996976e40a" providerId="ADAL" clId="{9F2FFF86-0898-DF48-808B-A8F36831F9DF}" dt="2025-06-25T12:00:43.865" v="191" actId="478"/>
          <ac:spMkLst>
            <pc:docMk/>
            <pc:sldMk cId="3086792132" sldId="10542"/>
            <ac:spMk id="4" creationId="{B58CB136-EF19-D811-D0B6-2EADF17684B6}"/>
          </ac:spMkLst>
        </pc:spChg>
      </pc:sldChg>
      <pc:sldChg chg="modSp mod">
        <pc:chgData name="John Steel" userId="a015a97f-1b25-4864-bfde-38996976e40a" providerId="ADAL" clId="{9F2FFF86-0898-DF48-808B-A8F36831F9DF}" dt="2025-06-25T12:31:59.483" v="1743" actId="20577"/>
        <pc:sldMkLst>
          <pc:docMk/>
          <pc:sldMk cId="3214739806" sldId="10547"/>
        </pc:sldMkLst>
        <pc:spChg chg="mod">
          <ac:chgData name="John Steel" userId="a015a97f-1b25-4864-bfde-38996976e40a" providerId="ADAL" clId="{9F2FFF86-0898-DF48-808B-A8F36831F9DF}" dt="2025-06-25T12:31:59.483" v="1743" actId="20577"/>
          <ac:spMkLst>
            <pc:docMk/>
            <pc:sldMk cId="3214739806" sldId="10547"/>
            <ac:spMk id="4" creationId="{631BB649-629F-2DEB-7BC4-7F5F9F2E30A4}"/>
          </ac:spMkLst>
        </pc:spChg>
      </pc:sldChg>
      <pc:sldChg chg="modSp mod modNotesTx">
        <pc:chgData name="John Steel" userId="a015a97f-1b25-4864-bfde-38996976e40a" providerId="ADAL" clId="{9F2FFF86-0898-DF48-808B-A8F36831F9DF}" dt="2025-06-25T12:32:46.373" v="1762" actId="27636"/>
        <pc:sldMkLst>
          <pc:docMk/>
          <pc:sldMk cId="1162533393" sldId="10551"/>
        </pc:sldMkLst>
        <pc:spChg chg="mod">
          <ac:chgData name="John Steel" userId="a015a97f-1b25-4864-bfde-38996976e40a" providerId="ADAL" clId="{9F2FFF86-0898-DF48-808B-A8F36831F9DF}" dt="2025-06-25T12:32:46.373" v="1762" actId="27636"/>
          <ac:spMkLst>
            <pc:docMk/>
            <pc:sldMk cId="1162533393" sldId="10551"/>
            <ac:spMk id="2" creationId="{749B0231-AFBF-F23A-FEA5-8A0062F446CF}"/>
          </ac:spMkLst>
        </pc:spChg>
        <pc:spChg chg="mod">
          <ac:chgData name="John Steel" userId="a015a97f-1b25-4864-bfde-38996976e40a" providerId="ADAL" clId="{9F2FFF86-0898-DF48-808B-A8F36831F9DF}" dt="2025-06-25T12:08:19.889" v="244" actId="20577"/>
          <ac:spMkLst>
            <pc:docMk/>
            <pc:sldMk cId="1162533393" sldId="10551"/>
            <ac:spMk id="3" creationId="{430951A7-552A-B60C-EFC9-97245898B78D}"/>
          </ac:spMkLst>
        </pc:spChg>
      </pc:sldChg>
      <pc:sldChg chg="del">
        <pc:chgData name="John Steel" userId="a015a97f-1b25-4864-bfde-38996976e40a" providerId="ADAL" clId="{9F2FFF86-0898-DF48-808B-A8F36831F9DF}" dt="2025-06-25T12:11:32.385" v="300" actId="2696"/>
        <pc:sldMkLst>
          <pc:docMk/>
          <pc:sldMk cId="2101400959" sldId="10553"/>
        </pc:sldMkLst>
      </pc:sldChg>
      <pc:sldChg chg="del">
        <pc:chgData name="John Steel" userId="a015a97f-1b25-4864-bfde-38996976e40a" providerId="ADAL" clId="{9F2FFF86-0898-DF48-808B-A8F36831F9DF}" dt="2025-06-25T12:10:45.275" v="299" actId="2696"/>
        <pc:sldMkLst>
          <pc:docMk/>
          <pc:sldMk cId="922422608" sldId="10554"/>
        </pc:sldMkLst>
      </pc:sldChg>
      <pc:sldChg chg="delSp mod modNotesTx">
        <pc:chgData name="John Steel" userId="a015a97f-1b25-4864-bfde-38996976e40a" providerId="ADAL" clId="{9F2FFF86-0898-DF48-808B-A8F36831F9DF}" dt="2025-06-25T12:29:58.709" v="1655" actId="20577"/>
        <pc:sldMkLst>
          <pc:docMk/>
          <pc:sldMk cId="636021464" sldId="10555"/>
        </pc:sldMkLst>
        <pc:spChg chg="del">
          <ac:chgData name="John Steel" userId="a015a97f-1b25-4864-bfde-38996976e40a" providerId="ADAL" clId="{9F2FFF86-0898-DF48-808B-A8F36831F9DF}" dt="2025-06-25T12:21:20.022" v="370" actId="478"/>
          <ac:spMkLst>
            <pc:docMk/>
            <pc:sldMk cId="636021464" sldId="10555"/>
            <ac:spMk id="4" creationId="{DF6DF434-F2D9-395F-1516-9E6D7E862CD2}"/>
          </ac:spMkLst>
        </pc:spChg>
      </pc:sldChg>
    </pc:docChg>
  </pc:docChgLst>
  <pc:docChgLst>
    <pc:chgData name="j.a.firmstone@leeds.ac.uk" userId="S::urn:spo:guest#j.a.firmstone@leeds.ac.uk::" providerId="AD" clId="Web-{78F20252-C396-CDE0-2BE5-D6CDDDADAECE}"/>
    <pc:docChg chg="modSld">
      <pc:chgData name="j.a.firmstone@leeds.ac.uk" userId="S::urn:spo:guest#j.a.firmstone@leeds.ac.uk::" providerId="AD" clId="Web-{78F20252-C396-CDE0-2BE5-D6CDDDADAECE}" dt="2025-06-25T16:39:18.838" v="436" actId="20577"/>
      <pc:docMkLst>
        <pc:docMk/>
      </pc:docMkLst>
      <pc:sldChg chg="modSp">
        <pc:chgData name="j.a.firmstone@leeds.ac.uk" userId="S::urn:spo:guest#j.a.firmstone@leeds.ac.uk::" providerId="AD" clId="Web-{78F20252-C396-CDE0-2BE5-D6CDDDADAECE}" dt="2025-06-25T16:04:45.855" v="371" actId="20577"/>
        <pc:sldMkLst>
          <pc:docMk/>
          <pc:sldMk cId="2572345645" sldId="10517"/>
        </pc:sldMkLst>
        <pc:spChg chg="mod">
          <ac:chgData name="j.a.firmstone@leeds.ac.uk" userId="S::urn:spo:guest#j.a.firmstone@leeds.ac.uk::" providerId="AD" clId="Web-{78F20252-C396-CDE0-2BE5-D6CDDDADAECE}" dt="2025-06-25T16:04:45.855" v="371" actId="20577"/>
          <ac:spMkLst>
            <pc:docMk/>
            <pc:sldMk cId="2572345645" sldId="10517"/>
            <ac:spMk id="5" creationId="{85874BAC-D416-946F-5BC0-B7FC9EFDDBD7}"/>
          </ac:spMkLst>
        </pc:spChg>
      </pc:sldChg>
      <pc:sldChg chg="modSp">
        <pc:chgData name="j.a.firmstone@leeds.ac.uk" userId="S::urn:spo:guest#j.a.firmstone@leeds.ac.uk::" providerId="AD" clId="Web-{78F20252-C396-CDE0-2BE5-D6CDDDADAECE}" dt="2025-06-25T16:15:24.086" v="379" actId="20577"/>
        <pc:sldMkLst>
          <pc:docMk/>
          <pc:sldMk cId="1714333481" sldId="10529"/>
        </pc:sldMkLst>
        <pc:spChg chg="mod">
          <ac:chgData name="j.a.firmstone@leeds.ac.uk" userId="S::urn:spo:guest#j.a.firmstone@leeds.ac.uk::" providerId="AD" clId="Web-{78F20252-C396-CDE0-2BE5-D6CDDDADAECE}" dt="2025-06-25T16:15:24.086" v="379" actId="20577"/>
          <ac:spMkLst>
            <pc:docMk/>
            <pc:sldMk cId="1714333481" sldId="10529"/>
            <ac:spMk id="2" creationId="{2D998303-322F-FDAB-B951-5F08B5CDCDEC}"/>
          </ac:spMkLst>
        </pc:spChg>
      </pc:sldChg>
      <pc:sldChg chg="modSp">
        <pc:chgData name="j.a.firmstone@leeds.ac.uk" userId="S::urn:spo:guest#j.a.firmstone@leeds.ac.uk::" providerId="AD" clId="Web-{78F20252-C396-CDE0-2BE5-D6CDDDADAECE}" dt="2025-06-25T16:39:18.838" v="436" actId="20577"/>
        <pc:sldMkLst>
          <pc:docMk/>
          <pc:sldMk cId="2483818810" sldId="10537"/>
        </pc:sldMkLst>
        <pc:spChg chg="mod">
          <ac:chgData name="j.a.firmstone@leeds.ac.uk" userId="S::urn:spo:guest#j.a.firmstone@leeds.ac.uk::" providerId="AD" clId="Web-{78F20252-C396-CDE0-2BE5-D6CDDDADAECE}" dt="2025-06-25T16:39:18.838" v="436" actId="20577"/>
          <ac:spMkLst>
            <pc:docMk/>
            <pc:sldMk cId="2483818810" sldId="10537"/>
            <ac:spMk id="2" creationId="{6EBF62B1-39E4-703E-B621-7D6ADD97053A}"/>
          </ac:spMkLst>
        </pc:spChg>
      </pc:sldChg>
      <pc:sldChg chg="modSp modNotes">
        <pc:chgData name="j.a.firmstone@leeds.ac.uk" userId="S::urn:spo:guest#j.a.firmstone@leeds.ac.uk::" providerId="AD" clId="Web-{78F20252-C396-CDE0-2BE5-D6CDDDADAECE}" dt="2025-06-25T16:39:08.181" v="434" actId="20577"/>
        <pc:sldMkLst>
          <pc:docMk/>
          <pc:sldMk cId="1162533393" sldId="10551"/>
        </pc:sldMkLst>
        <pc:spChg chg="mod">
          <ac:chgData name="j.a.firmstone@leeds.ac.uk" userId="S::urn:spo:guest#j.a.firmstone@leeds.ac.uk::" providerId="AD" clId="Web-{78F20252-C396-CDE0-2BE5-D6CDDDADAECE}" dt="2025-06-25T16:39:08.181" v="434" actId="20577"/>
          <ac:spMkLst>
            <pc:docMk/>
            <pc:sldMk cId="1162533393" sldId="10551"/>
            <ac:spMk id="2" creationId="{749B0231-AFBF-F23A-FEA5-8A0062F446CF}"/>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leeds365-my.sharepoint.com/personal/icsjaf_leeds_ac_uk/Documents/IMPRESS%20project/Journal%20article/comparison%20of%20q%2031%20and%203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GB"/>
              <a:t>Expectation compared to evaluation of strength of values (Means) </a:t>
            </a:r>
          </a:p>
        </c:rich>
      </c:tx>
      <c:layout>
        <c:manualLayout>
          <c:xMode val="edge"/>
          <c:yMode val="edge"/>
          <c:x val="0.15230817224613191"/>
          <c:y val="0"/>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'[comparison of q 31 and 32.xlsx]Sheet4'!$B$3</c:f>
              <c:strCache>
                <c:ptCount val="1"/>
                <c:pt idx="0">
                  <c:v>Expectation</c:v>
                </c:pt>
              </c:strCache>
            </c:strRef>
          </c:tx>
          <c:spPr>
            <a:solidFill>
              <a:schemeClr val="accent1"/>
            </a:solidFill>
            <a:ln>
              <a:noFill/>
            </a:ln>
            <a:effectLst/>
          </c:spPr>
          <c:invertIfNegative val="0"/>
          <c:cat>
            <c:strRef>
              <c:f>'[comparison of q 31 and 32.xlsx]Sheet4'!$A$4:$A$14</c:f>
              <c:strCache>
                <c:ptCount val="11"/>
                <c:pt idx="0">
                  <c:v>They strictly separate facts and opinion </c:v>
                </c:pt>
                <c:pt idx="1">
                  <c:v>They openly admit mistakes to audiences </c:v>
                </c:pt>
                <c:pt idx="2">
                  <c:v>They clearly separate news from advertisements  </c:v>
                </c:pt>
                <c:pt idx="3">
                  <c:v>They report different views in society as fully as possible </c:v>
                </c:pt>
                <c:pt idx="4">
                  <c:v>They respond to audience complaints </c:v>
                </c:pt>
                <c:pt idx="5">
                  <c:v>They show empathy with ordinary people  </c:v>
                </c:pt>
                <c:pt idx="6">
                  <c:v>That they are independent  </c:v>
                </c:pt>
                <c:pt idx="7">
                  <c:v>They clearly indicate journalistic principles  </c:v>
                </c:pt>
                <c:pt idx="8">
                  <c:v>They explain how news items come about </c:v>
                </c:pt>
                <c:pt idx="9">
                  <c:v>They bond with viewers, readers, and listeners </c:v>
                </c:pt>
                <c:pt idx="10">
                  <c:v>They consider audience wishes </c:v>
                </c:pt>
              </c:strCache>
            </c:strRef>
          </c:cat>
          <c:val>
            <c:numRef>
              <c:f>'[comparison of q 31 and 32.xlsx]Sheet4'!$B$4:$B$14</c:f>
              <c:numCache>
                <c:formatCode>General</c:formatCode>
                <c:ptCount val="11"/>
                <c:pt idx="0">
                  <c:v>4.34</c:v>
                </c:pt>
                <c:pt idx="1">
                  <c:v>4.3099999999999996</c:v>
                </c:pt>
                <c:pt idx="2">
                  <c:v>4.2699999999999996</c:v>
                </c:pt>
                <c:pt idx="3">
                  <c:v>4.18</c:v>
                </c:pt>
                <c:pt idx="4">
                  <c:v>4.1399999999999997</c:v>
                </c:pt>
                <c:pt idx="5">
                  <c:v>4.1399999999999997</c:v>
                </c:pt>
                <c:pt idx="6">
                  <c:v>4.09</c:v>
                </c:pt>
                <c:pt idx="7">
                  <c:v>4.0599999999999996</c:v>
                </c:pt>
                <c:pt idx="8">
                  <c:v>4.03</c:v>
                </c:pt>
                <c:pt idx="9">
                  <c:v>3.85</c:v>
                </c:pt>
                <c:pt idx="10">
                  <c:v>3.82</c:v>
                </c:pt>
              </c:numCache>
            </c:numRef>
          </c:val>
          <c:extLst>
            <c:ext xmlns:c16="http://schemas.microsoft.com/office/drawing/2014/chart" uri="{C3380CC4-5D6E-409C-BE32-E72D297353CC}">
              <c16:uniqueId val="{00000000-CB6B-4C6F-A250-DEEEC67D6D7A}"/>
            </c:ext>
          </c:extLst>
        </c:ser>
        <c:ser>
          <c:idx val="1"/>
          <c:order val="1"/>
          <c:tx>
            <c:strRef>
              <c:f>'[comparison of q 31 and 32.xlsx]Sheet4'!$C$3</c:f>
              <c:strCache>
                <c:ptCount val="1"/>
                <c:pt idx="0">
                  <c:v>Evaulation</c:v>
                </c:pt>
              </c:strCache>
            </c:strRef>
          </c:tx>
          <c:spPr>
            <a:solidFill>
              <a:schemeClr val="accent2"/>
            </a:solidFill>
            <a:ln>
              <a:noFill/>
            </a:ln>
            <a:effectLst/>
          </c:spPr>
          <c:invertIfNegative val="0"/>
          <c:cat>
            <c:strRef>
              <c:f>'[comparison of q 31 and 32.xlsx]Sheet4'!$A$4:$A$14</c:f>
              <c:strCache>
                <c:ptCount val="11"/>
                <c:pt idx="0">
                  <c:v>They strictly separate facts and opinion </c:v>
                </c:pt>
                <c:pt idx="1">
                  <c:v>They openly admit mistakes to audiences </c:v>
                </c:pt>
                <c:pt idx="2">
                  <c:v>They clearly separate news from advertisements  </c:v>
                </c:pt>
                <c:pt idx="3">
                  <c:v>They report different views in society as fully as possible </c:v>
                </c:pt>
                <c:pt idx="4">
                  <c:v>They respond to audience complaints </c:v>
                </c:pt>
                <c:pt idx="5">
                  <c:v>They show empathy with ordinary people  </c:v>
                </c:pt>
                <c:pt idx="6">
                  <c:v>That they are independent  </c:v>
                </c:pt>
                <c:pt idx="7">
                  <c:v>They clearly indicate journalistic principles  </c:v>
                </c:pt>
                <c:pt idx="8">
                  <c:v>They explain how news items come about </c:v>
                </c:pt>
                <c:pt idx="9">
                  <c:v>They bond with viewers, readers, and listeners </c:v>
                </c:pt>
                <c:pt idx="10">
                  <c:v>They consider audience wishes </c:v>
                </c:pt>
              </c:strCache>
            </c:strRef>
          </c:cat>
          <c:val>
            <c:numRef>
              <c:f>'[comparison of q 31 and 32.xlsx]Sheet4'!$C$4:$C$14</c:f>
              <c:numCache>
                <c:formatCode>General</c:formatCode>
                <c:ptCount val="11"/>
                <c:pt idx="0">
                  <c:v>3.39</c:v>
                </c:pt>
                <c:pt idx="1">
                  <c:v>3.2</c:v>
                </c:pt>
                <c:pt idx="2">
                  <c:v>3.55</c:v>
                </c:pt>
                <c:pt idx="3">
                  <c:v>3.42</c:v>
                </c:pt>
                <c:pt idx="4">
                  <c:v>3.29</c:v>
                </c:pt>
                <c:pt idx="5">
                  <c:v>3.45</c:v>
                </c:pt>
                <c:pt idx="6">
                  <c:v>3.37</c:v>
                </c:pt>
                <c:pt idx="7">
                  <c:v>3.34</c:v>
                </c:pt>
                <c:pt idx="8">
                  <c:v>3.28</c:v>
                </c:pt>
                <c:pt idx="9">
                  <c:v>3.39</c:v>
                </c:pt>
                <c:pt idx="10">
                  <c:v>3.3</c:v>
                </c:pt>
              </c:numCache>
            </c:numRef>
          </c:val>
          <c:extLst>
            <c:ext xmlns:c16="http://schemas.microsoft.com/office/drawing/2014/chart" uri="{C3380CC4-5D6E-409C-BE32-E72D297353CC}">
              <c16:uniqueId val="{00000001-CB6B-4C6F-A250-DEEEC67D6D7A}"/>
            </c:ext>
          </c:extLst>
        </c:ser>
        <c:dLbls>
          <c:showLegendKey val="0"/>
          <c:showVal val="0"/>
          <c:showCatName val="0"/>
          <c:showSerName val="0"/>
          <c:showPercent val="0"/>
          <c:showBubbleSize val="0"/>
        </c:dLbls>
        <c:gapWidth val="182"/>
        <c:axId val="507392256"/>
        <c:axId val="58499056"/>
      </c:barChart>
      <c:catAx>
        <c:axId val="5073922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8499056"/>
        <c:crosses val="autoZero"/>
        <c:auto val="1"/>
        <c:lblAlgn val="ctr"/>
        <c:lblOffset val="100"/>
        <c:tickLblSkip val="1"/>
        <c:noMultiLvlLbl val="0"/>
      </c:catAx>
      <c:valAx>
        <c:axId val="58499056"/>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07392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0"/>
    <c:dispBlanksAs val="gap"/>
    <c:showDLblsOverMax val="0"/>
  </c:chart>
  <c:spPr>
    <a:noFill/>
    <a:ln>
      <a:noFill/>
    </a:ln>
    <a:effectLst/>
  </c:spPr>
  <c:txPr>
    <a:bodyPr/>
    <a:lstStyle/>
    <a:p>
      <a:pPr>
        <a:defRPr sz="20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GB"/>
              <a:t>Expectation compared to evaluation of normative roles (means)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'[comparison of q 31 and 32.xlsx]Sheet1'!$B$1</c:f>
              <c:strCache>
                <c:ptCount val="1"/>
                <c:pt idx="0">
                  <c:v>Expectation</c:v>
                </c:pt>
              </c:strCache>
            </c:strRef>
          </c:tx>
          <c:spPr>
            <a:solidFill>
              <a:schemeClr val="accent1"/>
            </a:solidFill>
            <a:ln>
              <a:noFill/>
            </a:ln>
            <a:effectLst/>
          </c:spPr>
          <c:invertIfNegative val="0"/>
          <c:cat>
            <c:strRef>
              <c:f>'[comparison of q 31 and 32.xlsx]Sheet1'!$A$2:$A$16</c:f>
              <c:strCache>
                <c:ptCount val="15"/>
                <c:pt idx="0">
                  <c:v> To be accurate (informational)</c:v>
                </c:pt>
                <c:pt idx="1">
                  <c:v>To be balanced and unbiased (informational)</c:v>
                </c:pt>
                <c:pt idx="2">
                  <c:v> To inform (informational)</c:v>
                </c:pt>
                <c:pt idx="3">
                  <c:v>To highlight wrong-doing (monitoring/watchdog)</c:v>
                </c:pt>
                <c:pt idx="4">
                  <c:v> To hold powerful people and institutions to account (monitoring/watchdog)</c:v>
                </c:pt>
                <c:pt idx="5">
                  <c:v>To educate (informational)</c:v>
                </c:pt>
                <c:pt idx="6">
                  <c:v>To speak up for minorities (advocate)</c:v>
                </c:pt>
                <c:pt idx="7">
                  <c:v> To advocate on behalf of the majority of the public (advocate)</c:v>
                </c:pt>
                <c:pt idx="8">
                  <c:v> To help people form opinions (representative)</c:v>
                </c:pt>
                <c:pt idx="9">
                  <c:v>To reflect the views of its audience (representative)</c:v>
                </c:pt>
                <c:pt idx="10">
                  <c:v>To reflect the values of the news organisation (participant)</c:v>
                </c:pt>
                <c:pt idx="11">
                  <c:v>To be entertaining and engaging (commercial)</c:v>
                </c:pt>
                <c:pt idx="12">
                  <c:v>To reflect the opinions of the news organisation (participant)</c:v>
                </c:pt>
                <c:pt idx="13">
                  <c:v>To provide information on the private lives of celebrities and high -profile people (commercial)</c:v>
                </c:pt>
                <c:pt idx="14">
                  <c:v> To support a political party (advocate)</c:v>
                </c:pt>
              </c:strCache>
            </c:strRef>
          </c:cat>
          <c:val>
            <c:numRef>
              <c:f>'[comparison of q 31 and 32.xlsx]Sheet1'!$B$2:$B$16</c:f>
              <c:numCache>
                <c:formatCode>General</c:formatCode>
                <c:ptCount val="15"/>
                <c:pt idx="0">
                  <c:v>4.57</c:v>
                </c:pt>
                <c:pt idx="1">
                  <c:v>4.49</c:v>
                </c:pt>
                <c:pt idx="2">
                  <c:v>4.46</c:v>
                </c:pt>
                <c:pt idx="3">
                  <c:v>4.33</c:v>
                </c:pt>
                <c:pt idx="4">
                  <c:v>4.32</c:v>
                </c:pt>
                <c:pt idx="5">
                  <c:v>4.22</c:v>
                </c:pt>
                <c:pt idx="6">
                  <c:v>4.0999999999999996</c:v>
                </c:pt>
                <c:pt idx="7">
                  <c:v>3.93</c:v>
                </c:pt>
                <c:pt idx="8">
                  <c:v>3.84</c:v>
                </c:pt>
                <c:pt idx="9">
                  <c:v>3.78</c:v>
                </c:pt>
                <c:pt idx="10">
                  <c:v>3.53</c:v>
                </c:pt>
                <c:pt idx="11">
                  <c:v>3.37</c:v>
                </c:pt>
                <c:pt idx="12">
                  <c:v>3.25</c:v>
                </c:pt>
                <c:pt idx="13">
                  <c:v>2.7</c:v>
                </c:pt>
                <c:pt idx="14">
                  <c:v>2.59</c:v>
                </c:pt>
              </c:numCache>
            </c:numRef>
          </c:val>
          <c:extLst>
            <c:ext xmlns:c16="http://schemas.microsoft.com/office/drawing/2014/chart" uri="{C3380CC4-5D6E-409C-BE32-E72D297353CC}">
              <c16:uniqueId val="{00000000-DD33-4B5E-9D4A-0DAE60CC2660}"/>
            </c:ext>
          </c:extLst>
        </c:ser>
        <c:ser>
          <c:idx val="1"/>
          <c:order val="1"/>
          <c:tx>
            <c:strRef>
              <c:f>'[comparison of q 31 and 32.xlsx]Sheet1'!$C$1</c:f>
              <c:strCache>
                <c:ptCount val="1"/>
                <c:pt idx="0">
                  <c:v>Evaulation</c:v>
                </c:pt>
              </c:strCache>
            </c:strRef>
          </c:tx>
          <c:spPr>
            <a:solidFill>
              <a:schemeClr val="accent2"/>
            </a:solidFill>
            <a:ln>
              <a:noFill/>
            </a:ln>
            <a:effectLst/>
          </c:spPr>
          <c:invertIfNegative val="0"/>
          <c:cat>
            <c:strRef>
              <c:f>'[comparison of q 31 and 32.xlsx]Sheet1'!$A$2:$A$16</c:f>
              <c:strCache>
                <c:ptCount val="15"/>
                <c:pt idx="0">
                  <c:v> To be accurate (informational)</c:v>
                </c:pt>
                <c:pt idx="1">
                  <c:v>To be balanced and unbiased (informational)</c:v>
                </c:pt>
                <c:pt idx="2">
                  <c:v> To inform (informational)</c:v>
                </c:pt>
                <c:pt idx="3">
                  <c:v>To highlight wrong-doing (monitoring/watchdog)</c:v>
                </c:pt>
                <c:pt idx="4">
                  <c:v> To hold powerful people and institutions to account (monitoring/watchdog)</c:v>
                </c:pt>
                <c:pt idx="5">
                  <c:v>To educate (informational)</c:v>
                </c:pt>
                <c:pt idx="6">
                  <c:v>To speak up for minorities (advocate)</c:v>
                </c:pt>
                <c:pt idx="7">
                  <c:v> To advocate on behalf of the majority of the public (advocate)</c:v>
                </c:pt>
                <c:pt idx="8">
                  <c:v> To help people form opinions (representative)</c:v>
                </c:pt>
                <c:pt idx="9">
                  <c:v>To reflect the views of its audience (representative)</c:v>
                </c:pt>
                <c:pt idx="10">
                  <c:v>To reflect the values of the news organisation (participant)</c:v>
                </c:pt>
                <c:pt idx="11">
                  <c:v>To be entertaining and engaging (commercial)</c:v>
                </c:pt>
                <c:pt idx="12">
                  <c:v>To reflect the opinions of the news organisation (participant)</c:v>
                </c:pt>
                <c:pt idx="13">
                  <c:v>To provide information on the private lives of celebrities and high -profile people (commercial)</c:v>
                </c:pt>
                <c:pt idx="14">
                  <c:v> To support a political party (advocate)</c:v>
                </c:pt>
              </c:strCache>
            </c:strRef>
          </c:cat>
          <c:val>
            <c:numRef>
              <c:f>'[comparison of q 31 and 32.xlsx]Sheet1'!$C$2:$C$16</c:f>
              <c:numCache>
                <c:formatCode>General</c:formatCode>
                <c:ptCount val="15"/>
                <c:pt idx="0">
                  <c:v>3.75</c:v>
                </c:pt>
                <c:pt idx="1">
                  <c:v>3.5</c:v>
                </c:pt>
                <c:pt idx="2">
                  <c:v>3.86</c:v>
                </c:pt>
                <c:pt idx="3">
                  <c:v>3.63</c:v>
                </c:pt>
                <c:pt idx="4">
                  <c:v>3.54</c:v>
                </c:pt>
                <c:pt idx="5">
                  <c:v>3.6</c:v>
                </c:pt>
                <c:pt idx="6">
                  <c:v>3.47</c:v>
                </c:pt>
                <c:pt idx="7">
                  <c:v>3.47</c:v>
                </c:pt>
                <c:pt idx="8">
                  <c:v>3.75</c:v>
                </c:pt>
                <c:pt idx="9">
                  <c:v>3.52</c:v>
                </c:pt>
                <c:pt idx="10">
                  <c:v>3.68</c:v>
                </c:pt>
                <c:pt idx="11">
                  <c:v>3.62</c:v>
                </c:pt>
                <c:pt idx="12">
                  <c:v>3.71</c:v>
                </c:pt>
                <c:pt idx="13">
                  <c:v>3.56</c:v>
                </c:pt>
                <c:pt idx="14">
                  <c:v>3.51</c:v>
                </c:pt>
              </c:numCache>
            </c:numRef>
          </c:val>
          <c:extLst>
            <c:ext xmlns:c16="http://schemas.microsoft.com/office/drawing/2014/chart" uri="{C3380CC4-5D6E-409C-BE32-E72D297353CC}">
              <c16:uniqueId val="{00000001-DD33-4B5E-9D4A-0DAE60CC2660}"/>
            </c:ext>
          </c:extLst>
        </c:ser>
        <c:dLbls>
          <c:showLegendKey val="0"/>
          <c:showVal val="0"/>
          <c:showCatName val="0"/>
          <c:showSerName val="0"/>
          <c:showPercent val="0"/>
          <c:showBubbleSize val="0"/>
        </c:dLbls>
        <c:gapWidth val="182"/>
        <c:axId val="464347136"/>
        <c:axId val="70270368"/>
      </c:barChart>
      <c:catAx>
        <c:axId val="4643471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0270368"/>
        <c:crosses val="autoZero"/>
        <c:auto val="1"/>
        <c:lblAlgn val="ctr"/>
        <c:lblOffset val="100"/>
        <c:tickLblSkip val="1"/>
        <c:noMultiLvlLbl val="0"/>
      </c:catAx>
      <c:valAx>
        <c:axId val="70270368"/>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64347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9542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1"/>
            <a:ext cx="2971800" cy="495427"/>
          </a:xfrm>
          <a:prstGeom prst="rect">
            <a:avLst/>
          </a:prstGeom>
        </p:spPr>
        <p:txBody>
          <a:bodyPr vert="horz" lIns="91440" tIns="45720" rIns="91440" bIns="45720" rtlCol="0"/>
          <a:lstStyle>
            <a:lvl1pPr algn="r">
              <a:defRPr sz="1200"/>
            </a:lvl1pPr>
          </a:lstStyle>
          <a:p>
            <a:fld id="{E5399D41-2CD8-4259-ACD7-D82C2BD54C12}" type="datetimeFigureOut">
              <a:rPr lang="en-GB" smtClean="0"/>
              <a:t>25/06/2025</a:t>
            </a:fld>
            <a:endParaRPr lang="en-GB"/>
          </a:p>
        </p:txBody>
      </p:sp>
      <p:sp>
        <p:nvSpPr>
          <p:cNvPr id="4" name="Slide Image Placeholder 3"/>
          <p:cNvSpPr>
            <a:spLocks noGrp="1" noRot="1" noChangeAspect="1"/>
          </p:cNvSpPr>
          <p:nvPr>
            <p:ph type="sldImg" idx="2"/>
          </p:nvPr>
        </p:nvSpPr>
        <p:spPr>
          <a:xfrm>
            <a:off x="465138" y="1233488"/>
            <a:ext cx="5927725" cy="3333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51983"/>
            <a:ext cx="5486400" cy="388798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8824"/>
            <a:ext cx="2971800" cy="49542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378824"/>
            <a:ext cx="2971800" cy="495426"/>
          </a:xfrm>
          <a:prstGeom prst="rect">
            <a:avLst/>
          </a:prstGeom>
        </p:spPr>
        <p:txBody>
          <a:bodyPr vert="horz" lIns="91440" tIns="45720" rIns="91440" bIns="45720" rtlCol="0" anchor="b"/>
          <a:lstStyle>
            <a:lvl1pPr algn="r">
              <a:defRPr sz="1200"/>
            </a:lvl1pPr>
          </a:lstStyle>
          <a:p>
            <a:fld id="{C9F28071-6195-45E6-BADB-C8CFDA9A19C1}" type="slidenum">
              <a:rPr lang="en-GB" smtClean="0"/>
              <a:t>‹#›</a:t>
            </a:fld>
            <a:endParaRPr lang="en-GB"/>
          </a:p>
        </p:txBody>
      </p:sp>
    </p:spTree>
    <p:extLst>
      <p:ext uri="{BB962C8B-B14F-4D97-AF65-F5344CB8AC3E}">
        <p14:creationId xmlns:p14="http://schemas.microsoft.com/office/powerpoint/2010/main" val="2045058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9F28071-6195-45E6-BADB-C8CFDA9A19C1}" type="slidenum">
              <a:rPr lang="en-GB" smtClean="0"/>
              <a:t>1</a:t>
            </a:fld>
            <a:endParaRPr lang="en-GB"/>
          </a:p>
        </p:txBody>
      </p:sp>
    </p:spTree>
    <p:extLst>
      <p:ext uri="{BB962C8B-B14F-4D97-AF65-F5344CB8AC3E}">
        <p14:creationId xmlns:p14="http://schemas.microsoft.com/office/powerpoint/2010/main" val="1026069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F28071-6195-45E6-BADB-C8CFDA9A19C1}" type="slidenum">
              <a:rPr lang="en-GB" smtClean="0"/>
              <a:t>12</a:t>
            </a:fld>
            <a:endParaRPr lang="en-GB"/>
          </a:p>
        </p:txBody>
      </p:sp>
    </p:spTree>
    <p:extLst>
      <p:ext uri="{BB962C8B-B14F-4D97-AF65-F5344CB8AC3E}">
        <p14:creationId xmlns:p14="http://schemas.microsoft.com/office/powerpoint/2010/main" val="1032792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F28071-6195-45E6-BADB-C8CFDA9A19C1}" type="slidenum">
              <a:rPr lang="en-GB" smtClean="0"/>
              <a:t>13</a:t>
            </a:fld>
            <a:endParaRPr lang="en-GB"/>
          </a:p>
        </p:txBody>
      </p:sp>
    </p:spTree>
    <p:extLst>
      <p:ext uri="{BB962C8B-B14F-4D97-AF65-F5344CB8AC3E}">
        <p14:creationId xmlns:p14="http://schemas.microsoft.com/office/powerpoint/2010/main" val="2981545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Circling back to the suggestion John highlighted at the beginning of the presentation - that to address the crisis of trust/improve the relationship between audiences and journalists - audiences should have much more open access to journalistic processes and insight into journalistic practices and regulation as a possible means of rebuilding trust in journalism. Breaking down this solution into more detail we suggest that our resrach can be used to help a range of actors meet this responsibility – this includes: </a:t>
            </a:r>
            <a:endParaRPr lang="en-US"/>
          </a:p>
          <a:p>
            <a:endParaRPr lang="en-GB">
              <a:ea typeface="Calibri"/>
              <a:cs typeface="Calibri"/>
            </a:endParaRPr>
          </a:p>
          <a:p>
            <a:endParaRPr lang="en-GB">
              <a:ea typeface="Calibri"/>
              <a:cs typeface="Calibri"/>
            </a:endParaRPr>
          </a:p>
          <a:p>
            <a:endParaRPr lang="en-GB"/>
          </a:p>
          <a:p>
            <a:br>
              <a:rPr lang="en-GB">
                <a:cs typeface="+mn-lt"/>
              </a:rPr>
            </a:br>
            <a:endParaRPr lang="en-US">
              <a:ea typeface="Calibri"/>
              <a:cs typeface="Calibri"/>
            </a:endParaRPr>
          </a:p>
        </p:txBody>
      </p:sp>
      <p:sp>
        <p:nvSpPr>
          <p:cNvPr id="4" name="Slide Number Placeholder 3"/>
          <p:cNvSpPr>
            <a:spLocks noGrp="1"/>
          </p:cNvSpPr>
          <p:nvPr>
            <p:ph type="sldNum" sz="quarter" idx="5"/>
          </p:nvPr>
        </p:nvSpPr>
        <p:spPr/>
        <p:txBody>
          <a:bodyPr/>
          <a:lstStyle/>
          <a:p>
            <a:fld id="{C9F28071-6195-45E6-BADB-C8CFDA9A19C1}" type="slidenum">
              <a:rPr lang="en-GB" smtClean="0"/>
              <a:t>14</a:t>
            </a:fld>
            <a:endParaRPr lang="en-GB"/>
          </a:p>
        </p:txBody>
      </p:sp>
    </p:spTree>
    <p:extLst>
      <p:ext uri="{BB962C8B-B14F-4D97-AF65-F5344CB8AC3E}">
        <p14:creationId xmlns:p14="http://schemas.microsoft.com/office/powerpoint/2010/main" val="2482870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9F28071-6195-45E6-BADB-C8CFDA9A19C1}" type="slidenum">
              <a:rPr lang="en-GB" smtClean="0"/>
              <a:t>17</a:t>
            </a:fld>
            <a:endParaRPr lang="en-GB"/>
          </a:p>
        </p:txBody>
      </p:sp>
    </p:spTree>
    <p:extLst>
      <p:ext uri="{BB962C8B-B14F-4D97-AF65-F5344CB8AC3E}">
        <p14:creationId xmlns:p14="http://schemas.microsoft.com/office/powerpoint/2010/main" val="3590705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F28071-6195-45E6-BADB-C8CFDA9A19C1}" type="slidenum">
              <a:rPr lang="en-GB" smtClean="0"/>
              <a:t>18</a:t>
            </a:fld>
            <a:endParaRPr lang="en-GB"/>
          </a:p>
        </p:txBody>
      </p:sp>
    </p:spTree>
    <p:extLst>
      <p:ext uri="{BB962C8B-B14F-4D97-AF65-F5344CB8AC3E}">
        <p14:creationId xmlns:p14="http://schemas.microsoft.com/office/powerpoint/2010/main" val="749150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Presentation aligns with the session theme of revisiting and redefining journalism in a changing world and builds on a previous AHRC funded study.  </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Trust is a major concern of ours and we’d suggest that addressing trust in journalism is not just about limiting or better regulating digital platforms given the broader crisis of legitimacy.</a:t>
            </a:r>
          </a:p>
          <a:p>
            <a:endParaRPr lang="en-GB"/>
          </a:p>
          <a:p>
            <a:r>
              <a:rPr lang="en-GB"/>
              <a:t>Our position is that in meeting some of the challenges of the current context we need to understand our audiences better and this involves maybe breaking some of the established conventions of journalistic ethics and practice</a:t>
            </a:r>
          </a:p>
          <a:p>
            <a:endParaRPr lang="en-GB"/>
          </a:p>
          <a:p>
            <a:r>
              <a:rPr lang="en-GB"/>
              <a:t>We suggest that audiences have much more open access to journalistic processes and insight into journalistic practice and regulation as a possible means of rebuilding trust in journalism. Why we suggest this is related to our findings from the study we’ll talk about today.</a:t>
            </a:r>
          </a:p>
          <a:p>
            <a:endParaRPr lang="en-GB"/>
          </a:p>
          <a:p>
            <a:r>
              <a:rPr lang="en-GB"/>
              <a:t>Finally, by note of introduction, for this conference, also that our students too could benefit from this loosening of some of the power dynamics that exist within journalism production. </a:t>
            </a:r>
          </a:p>
          <a:p>
            <a:endParaRPr lang="en-GB"/>
          </a:p>
          <a:p>
            <a:r>
              <a:rPr lang="en-GB"/>
              <a:t>More on this later. </a:t>
            </a:r>
          </a:p>
          <a:p>
            <a:endParaRPr lang="en-GB"/>
          </a:p>
          <a:p>
            <a:endParaRPr lang="en-GB"/>
          </a:p>
        </p:txBody>
      </p:sp>
      <p:sp>
        <p:nvSpPr>
          <p:cNvPr id="4" name="Slide Number Placeholder 3"/>
          <p:cNvSpPr>
            <a:spLocks noGrp="1"/>
          </p:cNvSpPr>
          <p:nvPr>
            <p:ph type="sldNum" sz="quarter" idx="5"/>
          </p:nvPr>
        </p:nvSpPr>
        <p:spPr/>
        <p:txBody>
          <a:bodyPr/>
          <a:lstStyle/>
          <a:p>
            <a:fld id="{C9F28071-6195-45E6-BADB-C8CFDA9A19C1}" type="slidenum">
              <a:rPr lang="en-GB" smtClean="0"/>
              <a:t>2</a:t>
            </a:fld>
            <a:endParaRPr lang="en-GB"/>
          </a:p>
        </p:txBody>
      </p:sp>
    </p:spTree>
    <p:extLst>
      <p:ext uri="{BB962C8B-B14F-4D97-AF65-F5344CB8AC3E}">
        <p14:creationId xmlns:p14="http://schemas.microsoft.com/office/powerpoint/2010/main" val="1270527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9F28071-6195-45E6-BADB-C8CFDA9A19C1}" type="slidenum">
              <a:rPr lang="en-GB" smtClean="0"/>
              <a:t>3</a:t>
            </a:fld>
            <a:endParaRPr lang="en-GB"/>
          </a:p>
        </p:txBody>
      </p:sp>
    </p:spTree>
    <p:extLst>
      <p:ext uri="{BB962C8B-B14F-4D97-AF65-F5344CB8AC3E}">
        <p14:creationId xmlns:p14="http://schemas.microsoft.com/office/powerpoint/2010/main" val="2657751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Optima" panose="02000503060000020004" pitchFamily="2" charset="0"/>
                <a:ea typeface="Aptos" panose="020B0004020202020204" pitchFamily="34" charset="0"/>
                <a:cs typeface="Times New Roman" panose="02020603050405020304" pitchFamily="18" charset="0"/>
              </a:rPr>
              <a:t>In unpacking lack of trust in journalism it’s clear that media literacy (or lack of it) is an important factor.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effectLst/>
              <a:latin typeface="Optima" panose="02000503060000020004" pitchFamily="2"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Optima" panose="02000503060000020004" pitchFamily="2" charset="0"/>
                <a:ea typeface="Aptos" panose="020B0004020202020204" pitchFamily="34" charset="0"/>
                <a:cs typeface="Times New Roman" panose="02020603050405020304" pitchFamily="18" charset="0"/>
              </a:rPr>
              <a:t>The 2024 Ofcom survey and our News Literacy report that we did with Impress emphases these gaps (more later)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effectLst/>
              <a:latin typeface="Optima" panose="02000503060000020004" pitchFamily="2"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Optima" panose="02000503060000020004" pitchFamily="2" charset="0"/>
                <a:ea typeface="Aptos" panose="020B0004020202020204" pitchFamily="34" charset="0"/>
                <a:cs typeface="Times New Roman" panose="02020603050405020304" pitchFamily="18" charset="0"/>
              </a:rPr>
              <a:t>From our earlier study, it’s clear that, though it’s not a magic bullet, but in our study countries, </a:t>
            </a:r>
          </a:p>
          <a:p>
            <a:endParaRPr lang="en-GB"/>
          </a:p>
        </p:txBody>
      </p:sp>
      <p:sp>
        <p:nvSpPr>
          <p:cNvPr id="4" name="Slide Number Placeholder 3"/>
          <p:cNvSpPr>
            <a:spLocks noGrp="1"/>
          </p:cNvSpPr>
          <p:nvPr>
            <p:ph type="sldNum" sz="quarter" idx="5"/>
          </p:nvPr>
        </p:nvSpPr>
        <p:spPr/>
        <p:txBody>
          <a:bodyPr/>
          <a:lstStyle/>
          <a:p>
            <a:fld id="{C9F28071-6195-45E6-BADB-C8CFDA9A19C1}" type="slidenum">
              <a:rPr lang="en-GB" smtClean="0"/>
              <a:t>4</a:t>
            </a:fld>
            <a:endParaRPr lang="en-GB"/>
          </a:p>
        </p:txBody>
      </p:sp>
    </p:spTree>
    <p:extLst>
      <p:ext uri="{BB962C8B-B14F-4D97-AF65-F5344CB8AC3E}">
        <p14:creationId xmlns:p14="http://schemas.microsoft.com/office/powerpoint/2010/main" val="1063118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9F28071-6195-45E6-BADB-C8CFDA9A19C1}" type="slidenum">
              <a:rPr lang="en-GB" smtClean="0"/>
              <a:t>5</a:t>
            </a:fld>
            <a:endParaRPr lang="en-GB"/>
          </a:p>
        </p:txBody>
      </p:sp>
    </p:spTree>
    <p:extLst>
      <p:ext uri="{BB962C8B-B14F-4D97-AF65-F5344CB8AC3E}">
        <p14:creationId xmlns:p14="http://schemas.microsoft.com/office/powerpoint/2010/main" val="3527124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9F28071-6195-45E6-BADB-C8CFDA9A19C1}" type="slidenum">
              <a:rPr lang="en-GB" smtClean="0"/>
              <a:t>6</a:t>
            </a:fld>
            <a:endParaRPr lang="en-GB"/>
          </a:p>
        </p:txBody>
      </p:sp>
    </p:spTree>
    <p:extLst>
      <p:ext uri="{BB962C8B-B14F-4D97-AF65-F5344CB8AC3E}">
        <p14:creationId xmlns:p14="http://schemas.microsoft.com/office/powerpoint/2010/main" val="3553999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9F28071-6195-45E6-BADB-C8CFDA9A19C1}" type="slidenum">
              <a:rPr lang="en-GB" smtClean="0"/>
              <a:t>9</a:t>
            </a:fld>
            <a:endParaRPr lang="en-GB"/>
          </a:p>
        </p:txBody>
      </p:sp>
    </p:spTree>
    <p:extLst>
      <p:ext uri="{BB962C8B-B14F-4D97-AF65-F5344CB8AC3E}">
        <p14:creationId xmlns:p14="http://schemas.microsoft.com/office/powerpoint/2010/main" val="2406212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F28071-6195-45E6-BADB-C8CFDA9A19C1}" type="slidenum">
              <a:rPr lang="en-GB" smtClean="0"/>
              <a:t>10</a:t>
            </a:fld>
            <a:endParaRPr lang="en-GB"/>
          </a:p>
        </p:txBody>
      </p:sp>
    </p:spTree>
    <p:extLst>
      <p:ext uri="{BB962C8B-B14F-4D97-AF65-F5344CB8AC3E}">
        <p14:creationId xmlns:p14="http://schemas.microsoft.com/office/powerpoint/2010/main" val="1447314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F28071-6195-45E6-BADB-C8CFDA9A19C1}" type="slidenum">
              <a:rPr lang="en-GB" smtClean="0"/>
              <a:t>11</a:t>
            </a:fld>
            <a:endParaRPr lang="en-GB"/>
          </a:p>
        </p:txBody>
      </p:sp>
    </p:spTree>
    <p:extLst>
      <p:ext uri="{BB962C8B-B14F-4D97-AF65-F5344CB8AC3E}">
        <p14:creationId xmlns:p14="http://schemas.microsoft.com/office/powerpoint/2010/main" val="4176666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BBBC9-7F60-DE57-C520-0975267433E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E29F0231-9018-ED12-CF8D-5370680676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6A4D001F-D277-8CCE-2BBE-1BFFAC3F75E6}"/>
              </a:ext>
            </a:extLst>
          </p:cNvPr>
          <p:cNvSpPr>
            <a:spLocks noGrp="1"/>
          </p:cNvSpPr>
          <p:nvPr>
            <p:ph type="dt" sz="half" idx="10"/>
          </p:nvPr>
        </p:nvSpPr>
        <p:spPr/>
        <p:txBody>
          <a:bodyPr/>
          <a:lstStyle/>
          <a:p>
            <a:fld id="{05EABE19-89C5-F547-A4BF-0EBD566F6BFD}" type="datetime1">
              <a:rPr lang="en-GB" smtClean="0"/>
              <a:t>25/06/2025</a:t>
            </a:fld>
            <a:endParaRPr lang="en-US"/>
          </a:p>
        </p:txBody>
      </p:sp>
      <p:sp>
        <p:nvSpPr>
          <p:cNvPr id="5" name="Footer Placeholder 4">
            <a:extLst>
              <a:ext uri="{FF2B5EF4-FFF2-40B4-BE49-F238E27FC236}">
                <a16:creationId xmlns:a16="http://schemas.microsoft.com/office/drawing/2014/main" id="{EE874E3F-6AAA-9EA1-01C2-C8EDCE7DC4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449DA4-9B7B-7442-3F47-FD582C4A1ED2}"/>
              </a:ext>
            </a:extLst>
          </p:cNvPr>
          <p:cNvSpPr>
            <a:spLocks noGrp="1"/>
          </p:cNvSpPr>
          <p:nvPr>
            <p:ph type="sldNum" sz="quarter" idx="12"/>
          </p:nvPr>
        </p:nvSpPr>
        <p:spPr/>
        <p:txBody>
          <a:bodyPr/>
          <a:lstStyle/>
          <a:p>
            <a:fld id="{3236F3CA-A82E-BA4E-BBD5-6B5EB469B278}" type="slidenum">
              <a:rPr lang="en-US" smtClean="0"/>
              <a:t>‹#›</a:t>
            </a:fld>
            <a:endParaRPr lang="en-US"/>
          </a:p>
        </p:txBody>
      </p:sp>
    </p:spTree>
    <p:extLst>
      <p:ext uri="{BB962C8B-B14F-4D97-AF65-F5344CB8AC3E}">
        <p14:creationId xmlns:p14="http://schemas.microsoft.com/office/powerpoint/2010/main" val="3900385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9F394-C978-1B6E-967D-EDB980070786}"/>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E4B11D16-840A-2D4A-C695-1A399354D58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F5761FD-7FBC-4ECB-737D-949DF2AE92DC}"/>
              </a:ext>
            </a:extLst>
          </p:cNvPr>
          <p:cNvSpPr>
            <a:spLocks noGrp="1"/>
          </p:cNvSpPr>
          <p:nvPr>
            <p:ph type="dt" sz="half" idx="10"/>
          </p:nvPr>
        </p:nvSpPr>
        <p:spPr/>
        <p:txBody>
          <a:bodyPr/>
          <a:lstStyle/>
          <a:p>
            <a:fld id="{AE088F4A-6BE8-AF4B-A6A8-50B2CF6A6E79}" type="datetime1">
              <a:rPr lang="en-GB" smtClean="0"/>
              <a:t>25/06/2025</a:t>
            </a:fld>
            <a:endParaRPr lang="en-US"/>
          </a:p>
        </p:txBody>
      </p:sp>
      <p:sp>
        <p:nvSpPr>
          <p:cNvPr id="5" name="Footer Placeholder 4">
            <a:extLst>
              <a:ext uri="{FF2B5EF4-FFF2-40B4-BE49-F238E27FC236}">
                <a16:creationId xmlns:a16="http://schemas.microsoft.com/office/drawing/2014/main" id="{CB53DAAF-192E-3020-28EA-6F2CB226E0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5F6F7C-101E-6863-08E5-9CC571F88D6A}"/>
              </a:ext>
            </a:extLst>
          </p:cNvPr>
          <p:cNvSpPr>
            <a:spLocks noGrp="1"/>
          </p:cNvSpPr>
          <p:nvPr>
            <p:ph type="sldNum" sz="quarter" idx="12"/>
          </p:nvPr>
        </p:nvSpPr>
        <p:spPr/>
        <p:txBody>
          <a:bodyPr/>
          <a:lstStyle/>
          <a:p>
            <a:fld id="{3236F3CA-A82E-BA4E-BBD5-6B5EB469B278}" type="slidenum">
              <a:rPr lang="en-US" smtClean="0"/>
              <a:t>‹#›</a:t>
            </a:fld>
            <a:endParaRPr lang="en-US"/>
          </a:p>
        </p:txBody>
      </p:sp>
    </p:spTree>
    <p:extLst>
      <p:ext uri="{BB962C8B-B14F-4D97-AF65-F5344CB8AC3E}">
        <p14:creationId xmlns:p14="http://schemas.microsoft.com/office/powerpoint/2010/main" val="4216251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F607B0-54F1-7C82-E1EA-377C31CD1C22}"/>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3136472A-D1EC-F3D8-57DD-F27FF65D38B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B770744-183B-209E-28D5-4FE69488D83D}"/>
              </a:ext>
            </a:extLst>
          </p:cNvPr>
          <p:cNvSpPr>
            <a:spLocks noGrp="1"/>
          </p:cNvSpPr>
          <p:nvPr>
            <p:ph type="dt" sz="half" idx="10"/>
          </p:nvPr>
        </p:nvSpPr>
        <p:spPr/>
        <p:txBody>
          <a:bodyPr/>
          <a:lstStyle/>
          <a:p>
            <a:fld id="{884B19F8-E8E5-B145-BCAD-4382E6CEFCF7}" type="datetime1">
              <a:rPr lang="en-GB" smtClean="0"/>
              <a:t>25/06/2025</a:t>
            </a:fld>
            <a:endParaRPr lang="en-US"/>
          </a:p>
        </p:txBody>
      </p:sp>
      <p:sp>
        <p:nvSpPr>
          <p:cNvPr id="5" name="Footer Placeholder 4">
            <a:extLst>
              <a:ext uri="{FF2B5EF4-FFF2-40B4-BE49-F238E27FC236}">
                <a16:creationId xmlns:a16="http://schemas.microsoft.com/office/drawing/2014/main" id="{F0BE4C1E-2DE5-1277-5BEA-BCB5200FB3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8B7751-E660-92AF-D74B-FABD94EC29EB}"/>
              </a:ext>
            </a:extLst>
          </p:cNvPr>
          <p:cNvSpPr>
            <a:spLocks noGrp="1"/>
          </p:cNvSpPr>
          <p:nvPr>
            <p:ph type="sldNum" sz="quarter" idx="12"/>
          </p:nvPr>
        </p:nvSpPr>
        <p:spPr/>
        <p:txBody>
          <a:bodyPr/>
          <a:lstStyle/>
          <a:p>
            <a:fld id="{3236F3CA-A82E-BA4E-BBD5-6B5EB469B278}" type="slidenum">
              <a:rPr lang="en-US" smtClean="0"/>
              <a:t>‹#›</a:t>
            </a:fld>
            <a:endParaRPr lang="en-US"/>
          </a:p>
        </p:txBody>
      </p:sp>
    </p:spTree>
    <p:extLst>
      <p:ext uri="{BB962C8B-B14F-4D97-AF65-F5344CB8AC3E}">
        <p14:creationId xmlns:p14="http://schemas.microsoft.com/office/powerpoint/2010/main" val="3090648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F7E45-02D6-D8A2-0823-FA2EBCE5881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26A29418-B1F7-67C2-99D5-5FC54A745DB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41E3F8D-62EB-E9F6-7A75-41DF956E3FDD}"/>
              </a:ext>
            </a:extLst>
          </p:cNvPr>
          <p:cNvSpPr>
            <a:spLocks noGrp="1"/>
          </p:cNvSpPr>
          <p:nvPr>
            <p:ph type="dt" sz="half" idx="10"/>
          </p:nvPr>
        </p:nvSpPr>
        <p:spPr/>
        <p:txBody>
          <a:bodyPr/>
          <a:lstStyle/>
          <a:p>
            <a:fld id="{AAE187FD-54CB-4E45-AD79-018C3354B9C5}" type="datetime1">
              <a:rPr lang="en-GB" smtClean="0"/>
              <a:t>25/06/2025</a:t>
            </a:fld>
            <a:endParaRPr lang="en-US"/>
          </a:p>
        </p:txBody>
      </p:sp>
      <p:sp>
        <p:nvSpPr>
          <p:cNvPr id="5" name="Footer Placeholder 4">
            <a:extLst>
              <a:ext uri="{FF2B5EF4-FFF2-40B4-BE49-F238E27FC236}">
                <a16:creationId xmlns:a16="http://schemas.microsoft.com/office/drawing/2014/main" id="{260ACA7D-48AE-0974-E2A0-276C02BF99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73D73-E40A-2932-889E-15DC9769982B}"/>
              </a:ext>
            </a:extLst>
          </p:cNvPr>
          <p:cNvSpPr>
            <a:spLocks noGrp="1"/>
          </p:cNvSpPr>
          <p:nvPr>
            <p:ph type="sldNum" sz="quarter" idx="12"/>
          </p:nvPr>
        </p:nvSpPr>
        <p:spPr/>
        <p:txBody>
          <a:bodyPr/>
          <a:lstStyle/>
          <a:p>
            <a:fld id="{3236F3CA-A82E-BA4E-BBD5-6B5EB469B278}" type="slidenum">
              <a:rPr lang="en-US" smtClean="0"/>
              <a:t>‹#›</a:t>
            </a:fld>
            <a:endParaRPr lang="en-US"/>
          </a:p>
        </p:txBody>
      </p:sp>
    </p:spTree>
    <p:extLst>
      <p:ext uri="{BB962C8B-B14F-4D97-AF65-F5344CB8AC3E}">
        <p14:creationId xmlns:p14="http://schemas.microsoft.com/office/powerpoint/2010/main" val="1953725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BBC58-95E8-EE23-F783-3832A3CD184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3FBCBC62-C14F-47B4-D321-68BD118445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675F83F-11F9-A1F2-9D81-FAEBDFA80FA7}"/>
              </a:ext>
            </a:extLst>
          </p:cNvPr>
          <p:cNvSpPr>
            <a:spLocks noGrp="1"/>
          </p:cNvSpPr>
          <p:nvPr>
            <p:ph type="dt" sz="half" idx="10"/>
          </p:nvPr>
        </p:nvSpPr>
        <p:spPr/>
        <p:txBody>
          <a:bodyPr/>
          <a:lstStyle/>
          <a:p>
            <a:fld id="{311AA925-4858-0F48-9098-796DDFE52A48}" type="datetime1">
              <a:rPr lang="en-GB" smtClean="0"/>
              <a:t>25/06/2025</a:t>
            </a:fld>
            <a:endParaRPr lang="en-US"/>
          </a:p>
        </p:txBody>
      </p:sp>
      <p:sp>
        <p:nvSpPr>
          <p:cNvPr id="5" name="Footer Placeholder 4">
            <a:extLst>
              <a:ext uri="{FF2B5EF4-FFF2-40B4-BE49-F238E27FC236}">
                <a16:creationId xmlns:a16="http://schemas.microsoft.com/office/drawing/2014/main" id="{6E1146D4-DC88-9D23-76FD-961997B58F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2AC0CF-2FE8-8AAE-3F2B-7550EB23D920}"/>
              </a:ext>
            </a:extLst>
          </p:cNvPr>
          <p:cNvSpPr>
            <a:spLocks noGrp="1"/>
          </p:cNvSpPr>
          <p:nvPr>
            <p:ph type="sldNum" sz="quarter" idx="12"/>
          </p:nvPr>
        </p:nvSpPr>
        <p:spPr/>
        <p:txBody>
          <a:bodyPr/>
          <a:lstStyle/>
          <a:p>
            <a:fld id="{3236F3CA-A82E-BA4E-BBD5-6B5EB469B278}" type="slidenum">
              <a:rPr lang="en-US" smtClean="0"/>
              <a:t>‹#›</a:t>
            </a:fld>
            <a:endParaRPr lang="en-US"/>
          </a:p>
        </p:txBody>
      </p:sp>
    </p:spTree>
    <p:extLst>
      <p:ext uri="{BB962C8B-B14F-4D97-AF65-F5344CB8AC3E}">
        <p14:creationId xmlns:p14="http://schemas.microsoft.com/office/powerpoint/2010/main" val="3064588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133D2-5772-A735-9B22-319F4E345EA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8E66AB5-4128-AC29-8D67-9A1921D983C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D1E4FF9F-72FA-DB90-0AB5-7C5C3E745D1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BEF2B0FC-2332-4568-8519-7E5864B3E4EB}"/>
              </a:ext>
            </a:extLst>
          </p:cNvPr>
          <p:cNvSpPr>
            <a:spLocks noGrp="1"/>
          </p:cNvSpPr>
          <p:nvPr>
            <p:ph type="dt" sz="half" idx="10"/>
          </p:nvPr>
        </p:nvSpPr>
        <p:spPr/>
        <p:txBody>
          <a:bodyPr/>
          <a:lstStyle/>
          <a:p>
            <a:fld id="{84C37E5A-3154-8F4B-BB8D-521C148978CC}" type="datetime1">
              <a:rPr lang="en-GB" smtClean="0"/>
              <a:t>25/06/2025</a:t>
            </a:fld>
            <a:endParaRPr lang="en-US"/>
          </a:p>
        </p:txBody>
      </p:sp>
      <p:sp>
        <p:nvSpPr>
          <p:cNvPr id="6" name="Footer Placeholder 5">
            <a:extLst>
              <a:ext uri="{FF2B5EF4-FFF2-40B4-BE49-F238E27FC236}">
                <a16:creationId xmlns:a16="http://schemas.microsoft.com/office/drawing/2014/main" id="{89785EDC-4A46-3983-3039-807630D775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144ED6-E5EC-0F6C-6F2A-450FDAE4B451}"/>
              </a:ext>
            </a:extLst>
          </p:cNvPr>
          <p:cNvSpPr>
            <a:spLocks noGrp="1"/>
          </p:cNvSpPr>
          <p:nvPr>
            <p:ph type="sldNum" sz="quarter" idx="12"/>
          </p:nvPr>
        </p:nvSpPr>
        <p:spPr/>
        <p:txBody>
          <a:bodyPr/>
          <a:lstStyle/>
          <a:p>
            <a:fld id="{3236F3CA-A82E-BA4E-BBD5-6B5EB469B278}" type="slidenum">
              <a:rPr lang="en-US" smtClean="0"/>
              <a:t>‹#›</a:t>
            </a:fld>
            <a:endParaRPr lang="en-US"/>
          </a:p>
        </p:txBody>
      </p:sp>
    </p:spTree>
    <p:extLst>
      <p:ext uri="{BB962C8B-B14F-4D97-AF65-F5344CB8AC3E}">
        <p14:creationId xmlns:p14="http://schemas.microsoft.com/office/powerpoint/2010/main" val="3235536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B3CE7-6193-ABA5-997C-5AC9EA35EC3B}"/>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5EBB4444-6B61-A857-957D-DFD0DE2295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D8DF452-28DB-EEF1-FF0E-15BE31ABA56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7A797C92-248C-D269-93BD-2BE4262236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4277553-5CCC-8900-0B46-5A8A74BCFE5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3947D99-7408-1761-FEB1-A9BBA91D8BB7}"/>
              </a:ext>
            </a:extLst>
          </p:cNvPr>
          <p:cNvSpPr>
            <a:spLocks noGrp="1"/>
          </p:cNvSpPr>
          <p:nvPr>
            <p:ph type="dt" sz="half" idx="10"/>
          </p:nvPr>
        </p:nvSpPr>
        <p:spPr/>
        <p:txBody>
          <a:bodyPr/>
          <a:lstStyle/>
          <a:p>
            <a:fld id="{502D8E47-4FA8-1E41-A618-6BBA85C7204A}" type="datetime1">
              <a:rPr lang="en-GB" smtClean="0"/>
              <a:t>25/06/2025</a:t>
            </a:fld>
            <a:endParaRPr lang="en-US"/>
          </a:p>
        </p:txBody>
      </p:sp>
      <p:sp>
        <p:nvSpPr>
          <p:cNvPr id="8" name="Footer Placeholder 7">
            <a:extLst>
              <a:ext uri="{FF2B5EF4-FFF2-40B4-BE49-F238E27FC236}">
                <a16:creationId xmlns:a16="http://schemas.microsoft.com/office/drawing/2014/main" id="{72D80E26-CA16-AC3E-6933-73764CEE7C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055770-6867-5919-7F7C-6C2F701E8B8A}"/>
              </a:ext>
            </a:extLst>
          </p:cNvPr>
          <p:cNvSpPr>
            <a:spLocks noGrp="1"/>
          </p:cNvSpPr>
          <p:nvPr>
            <p:ph type="sldNum" sz="quarter" idx="12"/>
          </p:nvPr>
        </p:nvSpPr>
        <p:spPr/>
        <p:txBody>
          <a:bodyPr/>
          <a:lstStyle/>
          <a:p>
            <a:fld id="{3236F3CA-A82E-BA4E-BBD5-6B5EB469B278}" type="slidenum">
              <a:rPr lang="en-US" smtClean="0"/>
              <a:t>‹#›</a:t>
            </a:fld>
            <a:endParaRPr lang="en-US"/>
          </a:p>
        </p:txBody>
      </p:sp>
    </p:spTree>
    <p:extLst>
      <p:ext uri="{BB962C8B-B14F-4D97-AF65-F5344CB8AC3E}">
        <p14:creationId xmlns:p14="http://schemas.microsoft.com/office/powerpoint/2010/main" val="3315229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76DD3-5522-23D8-D976-1B1A484F9454}"/>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5168ACC0-1E3B-62E7-8EB9-683D6E3D38EB}"/>
              </a:ext>
            </a:extLst>
          </p:cNvPr>
          <p:cNvSpPr>
            <a:spLocks noGrp="1"/>
          </p:cNvSpPr>
          <p:nvPr>
            <p:ph type="dt" sz="half" idx="10"/>
          </p:nvPr>
        </p:nvSpPr>
        <p:spPr/>
        <p:txBody>
          <a:bodyPr/>
          <a:lstStyle/>
          <a:p>
            <a:fld id="{EEE6017D-9529-AB4F-85CB-F005A547E61A}" type="datetime1">
              <a:rPr lang="en-GB" smtClean="0"/>
              <a:t>25/06/2025</a:t>
            </a:fld>
            <a:endParaRPr lang="en-US"/>
          </a:p>
        </p:txBody>
      </p:sp>
      <p:sp>
        <p:nvSpPr>
          <p:cNvPr id="4" name="Footer Placeholder 3">
            <a:extLst>
              <a:ext uri="{FF2B5EF4-FFF2-40B4-BE49-F238E27FC236}">
                <a16:creationId xmlns:a16="http://schemas.microsoft.com/office/drawing/2014/main" id="{8EA83600-C627-A292-D29F-3E546E01ED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152D2A-C71E-A6E9-DCBB-0122E1BCE193}"/>
              </a:ext>
            </a:extLst>
          </p:cNvPr>
          <p:cNvSpPr>
            <a:spLocks noGrp="1"/>
          </p:cNvSpPr>
          <p:nvPr>
            <p:ph type="sldNum" sz="quarter" idx="12"/>
          </p:nvPr>
        </p:nvSpPr>
        <p:spPr/>
        <p:txBody>
          <a:bodyPr/>
          <a:lstStyle/>
          <a:p>
            <a:fld id="{3236F3CA-A82E-BA4E-BBD5-6B5EB469B278}" type="slidenum">
              <a:rPr lang="en-US" smtClean="0"/>
              <a:t>‹#›</a:t>
            </a:fld>
            <a:endParaRPr lang="en-US"/>
          </a:p>
        </p:txBody>
      </p:sp>
    </p:spTree>
    <p:extLst>
      <p:ext uri="{BB962C8B-B14F-4D97-AF65-F5344CB8AC3E}">
        <p14:creationId xmlns:p14="http://schemas.microsoft.com/office/powerpoint/2010/main" val="3295136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3F7BC6-1AA3-E384-66B4-945C04325933}"/>
              </a:ext>
            </a:extLst>
          </p:cNvPr>
          <p:cNvSpPr>
            <a:spLocks noGrp="1"/>
          </p:cNvSpPr>
          <p:nvPr>
            <p:ph type="dt" sz="half" idx="10"/>
          </p:nvPr>
        </p:nvSpPr>
        <p:spPr/>
        <p:txBody>
          <a:bodyPr/>
          <a:lstStyle/>
          <a:p>
            <a:fld id="{3DDB75DE-5B69-8449-A7C0-8D357D6E4697}" type="datetime1">
              <a:rPr lang="en-GB" smtClean="0"/>
              <a:t>25/06/2025</a:t>
            </a:fld>
            <a:endParaRPr lang="en-US"/>
          </a:p>
        </p:txBody>
      </p:sp>
      <p:sp>
        <p:nvSpPr>
          <p:cNvPr id="3" name="Footer Placeholder 2">
            <a:extLst>
              <a:ext uri="{FF2B5EF4-FFF2-40B4-BE49-F238E27FC236}">
                <a16:creationId xmlns:a16="http://schemas.microsoft.com/office/drawing/2014/main" id="{51983432-C470-7B4F-E453-296EFBC8ED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1B9EC3-8D99-DB3D-DE0B-21CA2756703C}"/>
              </a:ext>
            </a:extLst>
          </p:cNvPr>
          <p:cNvSpPr>
            <a:spLocks noGrp="1"/>
          </p:cNvSpPr>
          <p:nvPr>
            <p:ph type="sldNum" sz="quarter" idx="12"/>
          </p:nvPr>
        </p:nvSpPr>
        <p:spPr/>
        <p:txBody>
          <a:bodyPr/>
          <a:lstStyle/>
          <a:p>
            <a:fld id="{3236F3CA-A82E-BA4E-BBD5-6B5EB469B278}" type="slidenum">
              <a:rPr lang="en-US" smtClean="0"/>
              <a:t>‹#›</a:t>
            </a:fld>
            <a:endParaRPr lang="en-US"/>
          </a:p>
        </p:txBody>
      </p:sp>
    </p:spTree>
    <p:extLst>
      <p:ext uri="{BB962C8B-B14F-4D97-AF65-F5344CB8AC3E}">
        <p14:creationId xmlns:p14="http://schemas.microsoft.com/office/powerpoint/2010/main" val="2259030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19F80-B830-A410-F609-9757B3762D5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057C294F-8B27-8913-1938-2332DD394D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BDE78FAE-7BCA-402E-5ABD-1B03975BEC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C70F0F6-073F-F4C0-1171-F69371D8B8B9}"/>
              </a:ext>
            </a:extLst>
          </p:cNvPr>
          <p:cNvSpPr>
            <a:spLocks noGrp="1"/>
          </p:cNvSpPr>
          <p:nvPr>
            <p:ph type="dt" sz="half" idx="10"/>
          </p:nvPr>
        </p:nvSpPr>
        <p:spPr/>
        <p:txBody>
          <a:bodyPr/>
          <a:lstStyle/>
          <a:p>
            <a:fld id="{9DF279E9-7C1D-6D42-9EF2-587A9D0436E0}" type="datetime1">
              <a:rPr lang="en-GB" smtClean="0"/>
              <a:t>25/06/2025</a:t>
            </a:fld>
            <a:endParaRPr lang="en-US"/>
          </a:p>
        </p:txBody>
      </p:sp>
      <p:sp>
        <p:nvSpPr>
          <p:cNvPr id="6" name="Footer Placeholder 5">
            <a:extLst>
              <a:ext uri="{FF2B5EF4-FFF2-40B4-BE49-F238E27FC236}">
                <a16:creationId xmlns:a16="http://schemas.microsoft.com/office/drawing/2014/main" id="{8BCA710C-4ED2-F9F5-703E-5F2B03CB84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CFE53C-ABC4-79D7-CDCD-A2C19D78CD41}"/>
              </a:ext>
            </a:extLst>
          </p:cNvPr>
          <p:cNvSpPr>
            <a:spLocks noGrp="1"/>
          </p:cNvSpPr>
          <p:nvPr>
            <p:ph type="sldNum" sz="quarter" idx="12"/>
          </p:nvPr>
        </p:nvSpPr>
        <p:spPr/>
        <p:txBody>
          <a:bodyPr/>
          <a:lstStyle/>
          <a:p>
            <a:fld id="{3236F3CA-A82E-BA4E-BBD5-6B5EB469B278}" type="slidenum">
              <a:rPr lang="en-US" smtClean="0"/>
              <a:t>‹#›</a:t>
            </a:fld>
            <a:endParaRPr lang="en-US"/>
          </a:p>
        </p:txBody>
      </p:sp>
    </p:spTree>
    <p:extLst>
      <p:ext uri="{BB962C8B-B14F-4D97-AF65-F5344CB8AC3E}">
        <p14:creationId xmlns:p14="http://schemas.microsoft.com/office/powerpoint/2010/main" val="3202155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F5CB5-AEAE-0EBE-EFD0-62EAE0B8347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26916D25-DC91-A163-24C2-7B77CD2AC3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36C548F-8C04-F3CC-D7AE-BD86EE83B7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B7B02CE-A11D-844A-A432-AC347717F595}"/>
              </a:ext>
            </a:extLst>
          </p:cNvPr>
          <p:cNvSpPr>
            <a:spLocks noGrp="1"/>
          </p:cNvSpPr>
          <p:nvPr>
            <p:ph type="dt" sz="half" idx="10"/>
          </p:nvPr>
        </p:nvSpPr>
        <p:spPr/>
        <p:txBody>
          <a:bodyPr/>
          <a:lstStyle/>
          <a:p>
            <a:fld id="{77AA489A-540C-5548-927F-40372CA81F0A}" type="datetime1">
              <a:rPr lang="en-GB" smtClean="0"/>
              <a:t>25/06/2025</a:t>
            </a:fld>
            <a:endParaRPr lang="en-US"/>
          </a:p>
        </p:txBody>
      </p:sp>
      <p:sp>
        <p:nvSpPr>
          <p:cNvPr id="6" name="Footer Placeholder 5">
            <a:extLst>
              <a:ext uri="{FF2B5EF4-FFF2-40B4-BE49-F238E27FC236}">
                <a16:creationId xmlns:a16="http://schemas.microsoft.com/office/drawing/2014/main" id="{CAAD8D18-E883-8CC7-ACB9-0403085B97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42AE8E-AF13-40DE-FF3D-ED445483EF9C}"/>
              </a:ext>
            </a:extLst>
          </p:cNvPr>
          <p:cNvSpPr>
            <a:spLocks noGrp="1"/>
          </p:cNvSpPr>
          <p:nvPr>
            <p:ph type="sldNum" sz="quarter" idx="12"/>
          </p:nvPr>
        </p:nvSpPr>
        <p:spPr/>
        <p:txBody>
          <a:bodyPr/>
          <a:lstStyle/>
          <a:p>
            <a:fld id="{3236F3CA-A82E-BA4E-BBD5-6B5EB469B278}" type="slidenum">
              <a:rPr lang="en-US" smtClean="0"/>
              <a:t>‹#›</a:t>
            </a:fld>
            <a:endParaRPr lang="en-US"/>
          </a:p>
        </p:txBody>
      </p:sp>
    </p:spTree>
    <p:extLst>
      <p:ext uri="{BB962C8B-B14F-4D97-AF65-F5344CB8AC3E}">
        <p14:creationId xmlns:p14="http://schemas.microsoft.com/office/powerpoint/2010/main" val="910895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54320E-9E50-EFE2-05F4-A1E45D6B21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06DAFF06-665D-B00E-DE6B-CAF4561509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F893678-33E2-13EA-7880-DD5A62240B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8917E-52E6-2B4E-8AD2-4D7D1AD3BEF7}" type="datetime1">
              <a:rPr lang="en-GB" smtClean="0"/>
              <a:t>25/06/2025</a:t>
            </a:fld>
            <a:endParaRPr lang="en-US"/>
          </a:p>
        </p:txBody>
      </p:sp>
      <p:sp>
        <p:nvSpPr>
          <p:cNvPr id="5" name="Footer Placeholder 4">
            <a:extLst>
              <a:ext uri="{FF2B5EF4-FFF2-40B4-BE49-F238E27FC236}">
                <a16:creationId xmlns:a16="http://schemas.microsoft.com/office/drawing/2014/main" id="{FFB3FCC1-732F-B72B-9A0F-F4573EDC1A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84A1EF7-4C66-A2FE-A853-8F0E5D9154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36F3CA-A82E-BA4E-BBD5-6B5EB469B278}" type="slidenum">
              <a:rPr lang="en-US" smtClean="0"/>
              <a:t>‹#›</a:t>
            </a:fld>
            <a:endParaRPr lang="en-US"/>
          </a:p>
        </p:txBody>
      </p:sp>
    </p:spTree>
    <p:extLst>
      <p:ext uri="{BB962C8B-B14F-4D97-AF65-F5344CB8AC3E}">
        <p14:creationId xmlns:p14="http://schemas.microsoft.com/office/powerpoint/2010/main" val="339032994"/>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hyperlink" Target="https://www.amazon.co.uk/Shaping-News-Framework-Analysis-ebook/dp/B0C1GGN6F3/ref=sr_1_2?qid=1682354160&amp;refinements=p_27%3AJulie+Firmstone&amp;s=digital-text&amp;sr=1-2&amp;text=Julie+Firmstone" TargetMode="External"/><Relationship Id="rId3" Type="http://schemas.openxmlformats.org/officeDocument/2006/relationships/hyperlink" Target="https://www.tandfonline.com/doi/full/10.1080/17512786.2025.2480746" TargetMode="External"/><Relationship Id="rId7" Type="http://schemas.openxmlformats.org/officeDocument/2006/relationships/hyperlink" Target="https://www.impress.press/news-literacy-report/" TargetMode="External"/><Relationship Id="rId2" Type="http://schemas.openxmlformats.org/officeDocument/2006/relationships/hyperlink" Target="https://www.derby.ac.uk/departments/humanities/defining-freedom-of-the-press/" TargetMode="External"/><Relationship Id="rId1" Type="http://schemas.openxmlformats.org/officeDocument/2006/relationships/slideLayout" Target="../slideLayouts/slideLayout6.xml"/><Relationship Id="rId6" Type="http://schemas.openxmlformats.org/officeDocument/2006/relationships/hyperlink" Target="https://lssi.leeds.ac.uk/dr-julie-firmstone/" TargetMode="External"/><Relationship Id="rId5" Type="http://schemas.openxmlformats.org/officeDocument/2006/relationships/hyperlink" Target="https://eprints.whiterose.ac.uk/188302/" TargetMode="External"/><Relationship Id="rId10" Type="http://schemas.openxmlformats.org/officeDocument/2006/relationships/image" Target="../media/image8.png"/><Relationship Id="rId4" Type="http://schemas.openxmlformats.org/officeDocument/2006/relationships/hyperlink" Target="https://www.routledge.com/Responsible-Journalism-in-Conflicted-Societies-Trust-and-Public-Service/Lynch-Rice/p/book/9781032013305" TargetMode="External"/><Relationship Id="rId9"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derby.ac.uk/departments/humanities/defining-freedom-of-the-pres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ofcom.org.uk/siteassets/resources/documents/research-and-data/media-literacy-research/making-sense-of-media/dis-and-mis-information-research/mis-and-disinformation-report.pdf?v=386069"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tandfonline.com/doi/full/10.1080/17512786.2025.2480746" TargetMode="External"/><Relationship Id="rId4" Type="http://schemas.openxmlformats.org/officeDocument/2006/relationships/hyperlink" Target="https://www.impressorg.com/events-research-and-resources/research-reports/news-literacy-repor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E77B08D-D2ED-5A79-2B6B-AB5F9C70F69A}"/>
              </a:ext>
            </a:extLst>
          </p:cNvPr>
          <p:cNvSpPr>
            <a:spLocks noGrp="1"/>
          </p:cNvSpPr>
          <p:nvPr>
            <p:ph type="subTitle" idx="1"/>
          </p:nvPr>
        </p:nvSpPr>
        <p:spPr>
          <a:xfrm>
            <a:off x="964230" y="3880179"/>
            <a:ext cx="10039816" cy="1088518"/>
          </a:xfrm>
        </p:spPr>
        <p:txBody>
          <a:bodyPr>
            <a:noAutofit/>
          </a:bodyPr>
          <a:lstStyle/>
          <a:p>
            <a:r>
              <a:rPr lang="en-US" sz="2600" b="1">
                <a:solidFill>
                  <a:srgbClr val="273F69"/>
                </a:solidFill>
                <a:latin typeface="Optima" panose="02000503060000020004" pitchFamily="2" charset="0"/>
              </a:rPr>
              <a:t>Julie Firmstone and John Steel</a:t>
            </a:r>
          </a:p>
        </p:txBody>
      </p:sp>
      <p:sp>
        <p:nvSpPr>
          <p:cNvPr id="4" name="Footer Placeholder 3">
            <a:extLst>
              <a:ext uri="{FF2B5EF4-FFF2-40B4-BE49-F238E27FC236}">
                <a16:creationId xmlns:a16="http://schemas.microsoft.com/office/drawing/2014/main" id="{C640D070-EA9F-1739-523E-6F10D92629BD}"/>
              </a:ext>
            </a:extLst>
          </p:cNvPr>
          <p:cNvSpPr>
            <a:spLocks noGrp="1"/>
          </p:cNvSpPr>
          <p:nvPr>
            <p:ph type="ftr" sz="quarter" idx="11"/>
          </p:nvPr>
        </p:nvSpPr>
        <p:spPr/>
        <p:txBody>
          <a:bodyPr/>
          <a:lstStyle/>
          <a:p>
            <a:endParaRPr lang="en-US"/>
          </a:p>
        </p:txBody>
      </p:sp>
      <p:pic>
        <p:nvPicPr>
          <p:cNvPr id="7" name="Picture 6" descr="A picture containing application&#10;&#10;Description automatically generated">
            <a:extLst>
              <a:ext uri="{FF2B5EF4-FFF2-40B4-BE49-F238E27FC236}">
                <a16:creationId xmlns:a16="http://schemas.microsoft.com/office/drawing/2014/main" id="{6980BEC3-AA8D-D35F-9DA4-B581B2BABA30}"/>
              </a:ext>
            </a:extLst>
          </p:cNvPr>
          <p:cNvPicPr>
            <a:picLocks noChangeAspect="1"/>
          </p:cNvPicPr>
          <p:nvPr/>
        </p:nvPicPr>
        <p:blipFill>
          <a:blip r:embed="rId3"/>
          <a:stretch>
            <a:fillRect/>
          </a:stretch>
        </p:blipFill>
        <p:spPr>
          <a:xfrm>
            <a:off x="7020991" y="5568738"/>
            <a:ext cx="2558180" cy="650729"/>
          </a:xfrm>
          <a:prstGeom prst="rect">
            <a:avLst/>
          </a:prstGeom>
        </p:spPr>
      </p:pic>
      <p:pic>
        <p:nvPicPr>
          <p:cNvPr id="9" name="Picture 8" descr="Text, logo&#10;&#10;Description automatically generated with medium confidence">
            <a:extLst>
              <a:ext uri="{FF2B5EF4-FFF2-40B4-BE49-F238E27FC236}">
                <a16:creationId xmlns:a16="http://schemas.microsoft.com/office/drawing/2014/main" id="{0DD4F042-FEEA-9926-3CB0-EB72997BCD66}"/>
              </a:ext>
            </a:extLst>
          </p:cNvPr>
          <p:cNvPicPr>
            <a:picLocks noChangeAspect="1"/>
          </p:cNvPicPr>
          <p:nvPr/>
        </p:nvPicPr>
        <p:blipFill>
          <a:blip r:embed="rId4"/>
          <a:stretch>
            <a:fillRect/>
          </a:stretch>
        </p:blipFill>
        <p:spPr>
          <a:xfrm>
            <a:off x="964230" y="5453825"/>
            <a:ext cx="2812316" cy="804564"/>
          </a:xfrm>
          <a:prstGeom prst="rect">
            <a:avLst/>
          </a:prstGeom>
        </p:spPr>
      </p:pic>
      <p:pic>
        <p:nvPicPr>
          <p:cNvPr id="1026" name="Picture 2" descr="University of Derby Vector Logo">
            <a:extLst>
              <a:ext uri="{FF2B5EF4-FFF2-40B4-BE49-F238E27FC236}">
                <a16:creationId xmlns:a16="http://schemas.microsoft.com/office/drawing/2014/main" id="{B6CA5BAA-B3E2-FF36-917F-744D4CA6E9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4430" y="5453825"/>
            <a:ext cx="880557" cy="88055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Logo&#10;&#10;Description automatically generated">
            <a:extLst>
              <a:ext uri="{FF2B5EF4-FFF2-40B4-BE49-F238E27FC236}">
                <a16:creationId xmlns:a16="http://schemas.microsoft.com/office/drawing/2014/main" id="{01F6FB39-4269-20FA-F997-9BB38211C354}"/>
              </a:ext>
            </a:extLst>
          </p:cNvPr>
          <p:cNvPicPr>
            <a:picLocks noChangeAspect="1"/>
          </p:cNvPicPr>
          <p:nvPr/>
        </p:nvPicPr>
        <p:blipFill>
          <a:blip r:embed="rId6"/>
          <a:stretch>
            <a:fillRect/>
          </a:stretch>
        </p:blipFill>
        <p:spPr>
          <a:xfrm>
            <a:off x="10098522" y="5594496"/>
            <a:ext cx="1807308" cy="523222"/>
          </a:xfrm>
          <a:prstGeom prst="rect">
            <a:avLst/>
          </a:prstGeom>
        </p:spPr>
      </p:pic>
      <p:sp>
        <p:nvSpPr>
          <p:cNvPr id="6" name="Title 5">
            <a:extLst>
              <a:ext uri="{FF2B5EF4-FFF2-40B4-BE49-F238E27FC236}">
                <a16:creationId xmlns:a16="http://schemas.microsoft.com/office/drawing/2014/main" id="{06632A3D-BC52-102E-C539-A282F0E6FD0A}"/>
              </a:ext>
            </a:extLst>
          </p:cNvPr>
          <p:cNvSpPr>
            <a:spLocks noGrp="1"/>
          </p:cNvSpPr>
          <p:nvPr>
            <p:ph type="ctrTitle"/>
          </p:nvPr>
        </p:nvSpPr>
        <p:spPr>
          <a:xfrm>
            <a:off x="702019" y="1044793"/>
            <a:ext cx="10787961" cy="2235345"/>
          </a:xfrm>
        </p:spPr>
        <p:txBody>
          <a:bodyPr>
            <a:normAutofit/>
          </a:bodyPr>
          <a:lstStyle/>
          <a:p>
            <a:r>
              <a:rPr lang="en-GB" sz="4400">
                <a:latin typeface="Optima" panose="02000503060000020004" pitchFamily="2" charset="0"/>
                <a:ea typeface="Helvetica Neue" panose="02000503000000020004" pitchFamily="2" charset="0"/>
                <a:cs typeface="Helvetica Neue" panose="02000503000000020004" pitchFamily="2" charset="0"/>
              </a:rPr>
              <a:t>Expectations, evaluations and experiences: taking audiences seriously in redefining journalism</a:t>
            </a:r>
          </a:p>
        </p:txBody>
      </p:sp>
    </p:spTree>
    <p:extLst>
      <p:ext uri="{BB962C8B-B14F-4D97-AF65-F5344CB8AC3E}">
        <p14:creationId xmlns:p14="http://schemas.microsoft.com/office/powerpoint/2010/main" val="1418058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B0231-AFBF-F23A-FEA5-8A0062F446CF}"/>
              </a:ext>
            </a:extLst>
          </p:cNvPr>
          <p:cNvSpPr>
            <a:spLocks noGrp="1"/>
          </p:cNvSpPr>
          <p:nvPr>
            <p:ph type="title"/>
          </p:nvPr>
        </p:nvSpPr>
        <p:spPr>
          <a:xfrm>
            <a:off x="838200" y="365126"/>
            <a:ext cx="10515600" cy="889146"/>
          </a:xfrm>
        </p:spPr>
        <p:txBody>
          <a:bodyPr>
            <a:normAutofit/>
          </a:bodyPr>
          <a:lstStyle/>
          <a:p>
            <a:r>
              <a:rPr lang="en-GB">
                <a:latin typeface="Century Gothic" panose="020B0502020202020204" pitchFamily="34" charset="0"/>
              </a:rPr>
              <a:t>Focus Group Findings </a:t>
            </a:r>
          </a:p>
        </p:txBody>
      </p:sp>
      <p:sp>
        <p:nvSpPr>
          <p:cNvPr id="6" name="TextBox 5">
            <a:extLst>
              <a:ext uri="{FF2B5EF4-FFF2-40B4-BE49-F238E27FC236}">
                <a16:creationId xmlns:a16="http://schemas.microsoft.com/office/drawing/2014/main" id="{E188E34E-ACB7-6B1E-AFAC-79D6FBA4B7DC}"/>
              </a:ext>
            </a:extLst>
          </p:cNvPr>
          <p:cNvSpPr txBox="1"/>
          <p:nvPr/>
        </p:nvSpPr>
        <p:spPr>
          <a:xfrm>
            <a:off x="514350" y="1390650"/>
            <a:ext cx="11296650" cy="4784387"/>
          </a:xfrm>
          <a:prstGeom prst="rect">
            <a:avLst/>
          </a:prstGeom>
          <a:noFill/>
        </p:spPr>
        <p:txBody>
          <a:bodyPr wrap="square">
            <a:spAutoFit/>
          </a:bodyPr>
          <a:lstStyle/>
          <a:p>
            <a:pPr>
              <a:spcAft>
                <a:spcPts val="600"/>
              </a:spcAft>
            </a:pPr>
            <a:r>
              <a:rPr lang="en-GB" sz="3000">
                <a:effectLst/>
                <a:latin typeface="Optima" panose="02000503060000020004" pitchFamily="2" charset="0"/>
                <a:ea typeface="Yu Mincho" panose="02020400000000000000" pitchFamily="18" charset="-128"/>
              </a:rPr>
              <a:t>3 explanatory themes emerged:</a:t>
            </a:r>
            <a:endParaRPr lang="en-GB" sz="3000" kern="100">
              <a:latin typeface="Optima" panose="02000503060000020004" pitchFamily="2" charset="0"/>
              <a:ea typeface="Yu Mincho" panose="02020400000000000000" pitchFamily="18" charset="-128"/>
              <a:cs typeface="Times New Roman" panose="02020603050405020304" pitchFamily="18" charset="0"/>
            </a:endParaRPr>
          </a:p>
          <a:p>
            <a:pPr>
              <a:lnSpc>
                <a:spcPct val="115000"/>
              </a:lnSpc>
              <a:spcAft>
                <a:spcPts val="800"/>
              </a:spcAft>
            </a:pPr>
            <a:r>
              <a:rPr lang="en-GB" sz="3000" kern="100">
                <a:effectLst/>
                <a:latin typeface="Optima" panose="02000503060000020004" pitchFamily="2" charset="0"/>
                <a:ea typeface="Yu Mincho" panose="02020400000000000000" pitchFamily="18" charset="-128"/>
                <a:cs typeface="Times New Roman" panose="02020603050405020304" pitchFamily="18" charset="0"/>
              </a:rPr>
              <a:t>1) </a:t>
            </a:r>
            <a:r>
              <a:rPr lang="en-GB" sz="3000">
                <a:effectLst/>
                <a:latin typeface="Optima" panose="02000503060000020004" pitchFamily="2" charset="0"/>
                <a:ea typeface="Times New Roman" panose="02020603050405020304" pitchFamily="18" charset="0"/>
                <a:cs typeface="Arial" panose="020B0604020202020204" pitchFamily="34" charset="0"/>
              </a:rPr>
              <a:t>scepticism about the motives behind news production</a:t>
            </a:r>
          </a:p>
          <a:p>
            <a:pPr>
              <a:lnSpc>
                <a:spcPct val="115000"/>
              </a:lnSpc>
              <a:spcAft>
                <a:spcPts val="800"/>
              </a:spcAft>
            </a:pPr>
            <a:r>
              <a:rPr lang="en-GB" sz="3000">
                <a:effectLst/>
                <a:latin typeface="Optima" panose="02000503060000020004" pitchFamily="2" charset="0"/>
                <a:ea typeface="Times New Roman" panose="02020603050405020304" pitchFamily="18" charset="0"/>
                <a:cs typeface="Arial" panose="020B0604020202020204" pitchFamily="34" charset="0"/>
              </a:rPr>
              <a:t>2) scepticism about intentions due to long lasting effects of historical transgressions by the tabloid press</a:t>
            </a:r>
            <a:endParaRPr lang="en-GB" sz="3000">
              <a:effectLst/>
              <a:latin typeface="Optima" panose="02000503060000020004" pitchFamily="2" charset="0"/>
              <a:ea typeface="Aptos" panose="020B0004020202020204" pitchFamily="34" charset="0"/>
              <a:cs typeface="Arial" panose="020B0604020202020204" pitchFamily="34" charset="0"/>
            </a:endParaRPr>
          </a:p>
          <a:p>
            <a:pPr>
              <a:lnSpc>
                <a:spcPct val="107000"/>
              </a:lnSpc>
              <a:spcAft>
                <a:spcPts val="800"/>
              </a:spcAft>
            </a:pPr>
            <a:r>
              <a:rPr lang="en-GB" sz="3000">
                <a:latin typeface="Optima" panose="02000503060000020004" pitchFamily="2" charset="0"/>
                <a:ea typeface="Times New Roman" panose="02020603050405020304" pitchFamily="18" charset="0"/>
                <a:cs typeface="Arial" panose="020B0604020202020204" pitchFamily="34" charset="0"/>
              </a:rPr>
              <a:t>3) </a:t>
            </a:r>
            <a:r>
              <a:rPr lang="en-GB" sz="3000">
                <a:solidFill>
                  <a:srgbClr val="0E101A"/>
                </a:solidFill>
                <a:effectLst/>
                <a:latin typeface="Optima" panose="02000503060000020004" pitchFamily="2" charset="0"/>
                <a:ea typeface="Times New Roman" panose="02020603050405020304" pitchFamily="18" charset="0"/>
                <a:cs typeface="Calibri" panose="020F0502020204030204" pitchFamily="34" charset="0"/>
              </a:rPr>
              <a:t>limited understanding of the regulatory landscape, poor experiences and common perceptions of regulation as ineffective and unfair, enabling newspapers to ‘get away’ with poor ethical standards </a:t>
            </a:r>
            <a:endParaRPr lang="en-GB" sz="3000">
              <a:effectLst/>
              <a:latin typeface="Optima" panose="02000503060000020004" pitchFamily="2" charset="0"/>
              <a:ea typeface="Calibri" panose="020F0502020204030204" pitchFamily="34" charset="0"/>
              <a:cs typeface="Arial" panose="020B0604020202020204" pitchFamily="34" charset="0"/>
            </a:endParaRPr>
          </a:p>
          <a:p>
            <a:pPr marL="342900" indent="-342900">
              <a:spcAft>
                <a:spcPts val="600"/>
              </a:spcAft>
              <a:buFont typeface="Wingdings" panose="05000000000000000000" pitchFamily="2" charset="2"/>
              <a:buChar char="Ø"/>
            </a:pP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669996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B0231-AFBF-F23A-FEA5-8A0062F446CF}"/>
              </a:ext>
            </a:extLst>
          </p:cNvPr>
          <p:cNvSpPr>
            <a:spLocks noGrp="1"/>
          </p:cNvSpPr>
          <p:nvPr>
            <p:ph type="title"/>
          </p:nvPr>
        </p:nvSpPr>
        <p:spPr>
          <a:xfrm>
            <a:off x="681153" y="365125"/>
            <a:ext cx="10672647" cy="1334885"/>
          </a:xfrm>
        </p:spPr>
        <p:txBody>
          <a:bodyPr>
            <a:normAutofit fontScale="90000"/>
          </a:bodyPr>
          <a:lstStyle/>
          <a:p>
            <a:r>
              <a:rPr lang="en-GB">
                <a:latin typeface="Century Gothic" panose="020B0502020202020204" pitchFamily="34" charset="0"/>
              </a:rPr>
              <a:t>Theme 1: </a:t>
            </a:r>
            <a:r>
              <a:rPr lang="en-GB" sz="4400">
                <a:effectLst/>
                <a:latin typeface="Century Gothic" panose="020B0502020202020204" pitchFamily="34" charset="0"/>
                <a:ea typeface="Times New Roman" panose="02020603050405020304" pitchFamily="18" charset="0"/>
                <a:cs typeface="Arial" panose="020B0604020202020204" pitchFamily="34" charset="0"/>
              </a:rPr>
              <a:t>scepticism about the motives and intentions of news producers </a:t>
            </a:r>
            <a:endParaRPr lang="en-GB">
              <a:latin typeface="Century Gothic" panose="020B0502020202020204" pitchFamily="34" charset="0"/>
            </a:endParaRPr>
          </a:p>
        </p:txBody>
      </p:sp>
      <p:sp>
        <p:nvSpPr>
          <p:cNvPr id="4" name="TextBox 3">
            <a:extLst>
              <a:ext uri="{FF2B5EF4-FFF2-40B4-BE49-F238E27FC236}">
                <a16:creationId xmlns:a16="http://schemas.microsoft.com/office/drawing/2014/main" id="{631BB649-629F-2DEB-7BC4-7F5F9F2E30A4}"/>
              </a:ext>
            </a:extLst>
          </p:cNvPr>
          <p:cNvSpPr txBox="1"/>
          <p:nvPr/>
        </p:nvSpPr>
        <p:spPr>
          <a:xfrm>
            <a:off x="681153" y="1898074"/>
            <a:ext cx="10829693" cy="4246034"/>
          </a:xfrm>
          <a:prstGeom prst="rect">
            <a:avLst/>
          </a:prstGeom>
          <a:noFill/>
        </p:spPr>
        <p:txBody>
          <a:bodyPr wrap="square">
            <a:spAutoFit/>
          </a:bodyPr>
          <a:lstStyle/>
          <a:p>
            <a:r>
              <a:rPr lang="en-GB" sz="2000">
                <a:latin typeface="Optima" panose="02000503060000020004" pitchFamily="2" charset="0"/>
              </a:rPr>
              <a:t>Accuracy compromised for profit, to please editors, &amp; proprietors:</a:t>
            </a:r>
          </a:p>
          <a:p>
            <a:endParaRPr lang="en-GB" sz="2000">
              <a:latin typeface="Optima" panose="02000503060000020004" pitchFamily="2" charset="0"/>
            </a:endParaRPr>
          </a:p>
          <a:p>
            <a:pPr lvl="1"/>
            <a:r>
              <a:rPr lang="en-GB" sz="2000">
                <a:latin typeface="Optima" panose="02000503060000020004" pitchFamily="2" charset="0"/>
              </a:rPr>
              <a:t>“I think we get a lot of sensationalism in journalism for the reason cited earlier, you know, to sell copy, whatever copy that is.” (Group 2 James LK/M/63)</a:t>
            </a:r>
          </a:p>
          <a:p>
            <a:endParaRPr lang="en-GB" sz="2000">
              <a:latin typeface="Optima" panose="02000503060000020004" pitchFamily="2" charset="0"/>
            </a:endParaRPr>
          </a:p>
          <a:p>
            <a:r>
              <a:rPr lang="en-GB" sz="2000">
                <a:latin typeface="Optima" panose="02000503060000020004" pitchFamily="2" charset="0"/>
              </a:rPr>
              <a:t>Bias is inevitable due to ownership models:</a:t>
            </a:r>
          </a:p>
          <a:p>
            <a:endParaRPr lang="en-GB" sz="2000">
              <a:latin typeface="Optima" panose="02000503060000020004" pitchFamily="2" charset="0"/>
            </a:endParaRPr>
          </a:p>
          <a:p>
            <a:pPr lvl="1"/>
            <a:r>
              <a:rPr lang="en-GB" sz="2000" i="1">
                <a:effectLst/>
                <a:latin typeface="Optima" panose="02000503060000020004" pitchFamily="2" charset="0"/>
                <a:ea typeface="Calibri" panose="020F0502020204030204" pitchFamily="34" charset="0"/>
                <a:cs typeface="Calibri" panose="020F0502020204030204" pitchFamily="34" charset="0"/>
              </a:rPr>
              <a:t>“</a:t>
            </a:r>
            <a:r>
              <a:rPr lang="en-GB" sz="2000">
                <a:effectLst/>
                <a:latin typeface="Optima" panose="02000503060000020004" pitchFamily="2" charset="0"/>
                <a:ea typeface="Calibri" panose="020F0502020204030204" pitchFamily="34" charset="0"/>
                <a:cs typeface="Calibri" panose="020F0502020204030204" pitchFamily="34" charset="0"/>
              </a:rPr>
              <a:t>[…]</a:t>
            </a:r>
            <a:r>
              <a:rPr lang="en-GB" sz="2000" i="1">
                <a:effectLst/>
                <a:latin typeface="Optima" panose="02000503060000020004" pitchFamily="2" charset="0"/>
                <a:ea typeface="Calibri" panose="020F0502020204030204" pitchFamily="34" charset="0"/>
                <a:cs typeface="Calibri" panose="020F0502020204030204" pitchFamily="34" charset="0"/>
              </a:rPr>
              <a:t> they are owned by people who have money, and they have political views and they are slanted in one direction or the other, so there are natural limitations to what a reporter can do” </a:t>
            </a:r>
            <a:r>
              <a:rPr lang="en-GB" sz="2000">
                <a:effectLst/>
                <a:latin typeface="Optima" panose="02000503060000020004" pitchFamily="2" charset="0"/>
                <a:ea typeface="Calibri" panose="020F0502020204030204" pitchFamily="34" charset="0"/>
                <a:cs typeface="Calibri" panose="020F0502020204030204" pitchFamily="34" charset="0"/>
              </a:rPr>
              <a:t>(Group 1 </a:t>
            </a:r>
            <a:r>
              <a:rPr lang="en-GB" sz="2000">
                <a:solidFill>
                  <a:srgbClr val="000000"/>
                </a:solidFill>
                <a:effectLst/>
                <a:latin typeface="Optima" panose="02000503060000020004" pitchFamily="2" charset="0"/>
                <a:ea typeface="Gill Sans MT" panose="020B0502020104020203" pitchFamily="34" charset="0"/>
                <a:cs typeface="Calibri" panose="020F0502020204030204" pitchFamily="34" charset="0"/>
              </a:rPr>
              <a:t>Raj EM/M/60</a:t>
            </a:r>
            <a:r>
              <a:rPr lang="en-GB" sz="2000">
                <a:effectLst/>
                <a:latin typeface="Optima" panose="02000503060000020004" pitchFamily="2" charset="0"/>
                <a:ea typeface="Calibri" panose="020F0502020204030204" pitchFamily="34" charset="0"/>
                <a:cs typeface="Calibri" panose="020F0502020204030204" pitchFamily="34" charset="0"/>
              </a:rPr>
              <a:t>)</a:t>
            </a:r>
          </a:p>
          <a:p>
            <a:pPr>
              <a:lnSpc>
                <a:spcPct val="107000"/>
              </a:lnSpc>
              <a:spcAft>
                <a:spcPts val="800"/>
              </a:spcAft>
            </a:pPr>
            <a:endParaRPr lang="en-GB" sz="2000">
              <a:effectLst/>
              <a:latin typeface="Optima" panose="02000503060000020004" pitchFamily="2" charset="0"/>
              <a:ea typeface="Calibri" panose="020F0502020204030204" pitchFamily="34" charset="0"/>
              <a:cs typeface="Calibri" panose="020F0502020204030204" pitchFamily="34" charset="0"/>
            </a:endParaRPr>
          </a:p>
          <a:p>
            <a:pPr>
              <a:lnSpc>
                <a:spcPct val="107000"/>
              </a:lnSpc>
              <a:spcAft>
                <a:spcPts val="800"/>
              </a:spcAft>
            </a:pPr>
            <a:r>
              <a:rPr lang="en-GB" sz="2000">
                <a:latin typeface="Optima" panose="02000503060000020004" pitchFamily="2" charset="0"/>
                <a:ea typeface="Calibri" panose="020F0502020204030204" pitchFamily="34" charset="0"/>
                <a:cs typeface="Calibri" panose="020F0502020204030204" pitchFamily="34" charset="0"/>
              </a:rPr>
              <a:t>Audiences are concerned about b</a:t>
            </a:r>
            <a:r>
              <a:rPr lang="en-GB" sz="2000">
                <a:effectLst/>
                <a:latin typeface="Optima" panose="02000503060000020004" pitchFamily="2" charset="0"/>
                <a:ea typeface="Calibri" panose="020F0502020204030204" pitchFamily="34" charset="0"/>
                <a:cs typeface="Calibri" panose="020F0502020204030204" pitchFamily="34" charset="0"/>
              </a:rPr>
              <a:t>ias and misinformation =  divisions in public opinion and lead to polarisation </a:t>
            </a:r>
            <a:r>
              <a:rPr lang="en-GB" sz="2000" i="1">
                <a:effectLst/>
                <a:latin typeface="Optima" panose="02000503060000020004" pitchFamily="2" charset="0"/>
                <a:ea typeface="Calibri" panose="020F0502020204030204" pitchFamily="34" charset="0"/>
                <a:cs typeface="Calibri" panose="020F0502020204030204" pitchFamily="34" charset="0"/>
              </a:rPr>
              <a:t>	</a:t>
            </a:r>
            <a:endParaRPr lang="en-GB" sz="1800">
              <a:effectLst/>
              <a:latin typeface="Optima" panose="02000503060000020004" pitchFamily="2"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97756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B0231-AFBF-F23A-FEA5-8A0062F446CF}"/>
              </a:ext>
            </a:extLst>
          </p:cNvPr>
          <p:cNvSpPr>
            <a:spLocks noGrp="1"/>
          </p:cNvSpPr>
          <p:nvPr>
            <p:ph type="title"/>
          </p:nvPr>
        </p:nvSpPr>
        <p:spPr>
          <a:xfrm>
            <a:off x="838200" y="365126"/>
            <a:ext cx="10515600" cy="1141702"/>
          </a:xfrm>
        </p:spPr>
        <p:txBody>
          <a:bodyPr>
            <a:normAutofit fontScale="90000"/>
          </a:bodyPr>
          <a:lstStyle/>
          <a:p>
            <a:r>
              <a:rPr lang="en-GB">
                <a:latin typeface="Century Gothic" panose="020B0502020202020204" pitchFamily="34" charset="0"/>
              </a:rPr>
              <a:t>Theme 2: distrust based on experiences &amp; knowledge of historical transgressions</a:t>
            </a:r>
            <a:r>
              <a:rPr lang="en-GB" sz="4400">
                <a:effectLst/>
                <a:latin typeface="Century Gothic" panose="020B0502020202020204" pitchFamily="34" charset="0"/>
                <a:ea typeface="Times New Roman" panose="02020603050405020304" pitchFamily="18" charset="0"/>
                <a:cs typeface="Arial" panose="020B0604020202020204" pitchFamily="34" charset="0"/>
              </a:rPr>
              <a:t> </a:t>
            </a:r>
            <a:endParaRPr lang="en-GB">
              <a:latin typeface="Century Gothic" panose="020B0502020202020204" pitchFamily="34" charset="0"/>
            </a:endParaRPr>
          </a:p>
        </p:txBody>
      </p:sp>
      <p:sp>
        <p:nvSpPr>
          <p:cNvPr id="4" name="TextBox 3">
            <a:extLst>
              <a:ext uri="{FF2B5EF4-FFF2-40B4-BE49-F238E27FC236}">
                <a16:creationId xmlns:a16="http://schemas.microsoft.com/office/drawing/2014/main" id="{631BB649-629F-2DEB-7BC4-7F5F9F2E30A4}"/>
              </a:ext>
            </a:extLst>
          </p:cNvPr>
          <p:cNvSpPr txBox="1"/>
          <p:nvPr/>
        </p:nvSpPr>
        <p:spPr>
          <a:xfrm>
            <a:off x="680224" y="1841062"/>
            <a:ext cx="10829693" cy="4955203"/>
          </a:xfrm>
          <a:prstGeom prst="rect">
            <a:avLst/>
          </a:prstGeom>
          <a:noFill/>
        </p:spPr>
        <p:txBody>
          <a:bodyPr wrap="square">
            <a:spAutoFit/>
          </a:bodyPr>
          <a:lstStyle/>
          <a:p>
            <a:r>
              <a:rPr lang="en-GB" sz="2000">
                <a:effectLst/>
                <a:latin typeface="Optima" panose="02000503060000020004" pitchFamily="2" charset="0"/>
                <a:ea typeface="Calibri" panose="020F0502020204030204" pitchFamily="34" charset="0"/>
              </a:rPr>
              <a:t>Culturally dependent – a very British story</a:t>
            </a:r>
          </a:p>
          <a:p>
            <a:endParaRPr lang="en-GB" sz="2000">
              <a:effectLst/>
              <a:latin typeface="Optima" panose="02000503060000020004" pitchFamily="2" charset="0"/>
              <a:ea typeface="Calibri" panose="020F0502020204030204" pitchFamily="34" charset="0"/>
            </a:endParaRPr>
          </a:p>
          <a:p>
            <a:r>
              <a:rPr lang="en-GB" sz="2000">
                <a:effectLst/>
                <a:latin typeface="Optima" panose="02000503060000020004" pitchFamily="2" charset="0"/>
                <a:ea typeface="Calibri" panose="020F0502020204030204" pitchFamily="34" charset="0"/>
              </a:rPr>
              <a:t>We found a deeply ingrained scepticism about the intentions of the media due to attacks on celebrities, phone hacking, and </a:t>
            </a:r>
            <a:r>
              <a:rPr lang="en-GB" sz="2000" i="1">
                <a:solidFill>
                  <a:srgbClr val="0E101A"/>
                </a:solidFill>
                <a:effectLst/>
                <a:latin typeface="Optima" panose="02000503060000020004" pitchFamily="2" charset="0"/>
                <a:ea typeface="Times New Roman" panose="02020603050405020304" pitchFamily="18" charset="0"/>
              </a:rPr>
              <a:t>The Sun's</a:t>
            </a:r>
            <a:r>
              <a:rPr lang="en-GB" sz="2000">
                <a:solidFill>
                  <a:srgbClr val="0E101A"/>
                </a:solidFill>
                <a:effectLst/>
                <a:latin typeface="Optima" panose="02000503060000020004" pitchFamily="2" charset="0"/>
                <a:ea typeface="Times New Roman" panose="02020603050405020304" pitchFamily="18" charset="0"/>
              </a:rPr>
              <a:t> unethical reporting of the 1989 Hillsborough stadium disaster. </a:t>
            </a:r>
          </a:p>
          <a:p>
            <a:endParaRPr lang="en-GB" sz="2000">
              <a:solidFill>
                <a:srgbClr val="0E101A"/>
              </a:solidFill>
              <a:latin typeface="Optima" panose="02000503060000020004" pitchFamily="2" charset="0"/>
              <a:ea typeface="Times New Roman" panose="02020603050405020304" pitchFamily="18" charset="0"/>
            </a:endParaRPr>
          </a:p>
          <a:p>
            <a:r>
              <a:rPr lang="en-GB" sz="2000">
                <a:effectLst/>
                <a:latin typeface="Optima" panose="02000503060000020004" pitchFamily="2" charset="0"/>
                <a:ea typeface="Calibri" panose="020F0502020204030204" pitchFamily="34" charset="0"/>
              </a:rPr>
              <a:t>	“</a:t>
            </a:r>
            <a:r>
              <a:rPr lang="en-GB" sz="2000" i="1">
                <a:effectLst/>
                <a:latin typeface="Optima" panose="02000503060000020004" pitchFamily="2" charset="0"/>
                <a:ea typeface="Calibri" panose="020F0502020204030204" pitchFamily="34" charset="0"/>
              </a:rPr>
              <a:t>where journalists have gone beyond, far and beyond, where they have reported things 	that are completely misinformed not information, misinformation and inaccuracy where 	they have turned people lives into proper hell.” </a:t>
            </a:r>
            <a:r>
              <a:rPr lang="en-GB" sz="2000">
                <a:effectLst/>
                <a:latin typeface="Optima" panose="02000503060000020004" pitchFamily="2" charset="0"/>
                <a:ea typeface="Calibri" panose="020F0502020204030204" pitchFamily="34" charset="0"/>
              </a:rPr>
              <a:t>(Group 6, Arjun Mx/M/48). </a:t>
            </a:r>
            <a:endParaRPr lang="en-GB" sz="2000">
              <a:solidFill>
                <a:srgbClr val="0E101A"/>
              </a:solidFill>
              <a:effectLst/>
              <a:latin typeface="Optima" panose="02000503060000020004" pitchFamily="2" charset="0"/>
              <a:ea typeface="Times New Roman" panose="02020603050405020304" pitchFamily="18" charset="0"/>
            </a:endParaRPr>
          </a:p>
          <a:p>
            <a:endParaRPr lang="en-GB" sz="2000">
              <a:solidFill>
                <a:srgbClr val="0E101A"/>
              </a:solidFill>
              <a:latin typeface="Optima" panose="02000503060000020004" pitchFamily="2" charset="0"/>
              <a:ea typeface="Calibri" panose="020F0502020204030204" pitchFamily="34" charset="0"/>
              <a:cs typeface="Arial" panose="020B0604020202020204" pitchFamily="34" charset="0"/>
            </a:endParaRPr>
          </a:p>
          <a:p>
            <a:r>
              <a:rPr lang="en-GB" sz="2000">
                <a:solidFill>
                  <a:srgbClr val="0E101A"/>
                </a:solidFill>
                <a:effectLst/>
                <a:latin typeface="Optima" panose="02000503060000020004" pitchFamily="2" charset="0"/>
                <a:ea typeface="Calibri" panose="020F0502020204030204" pitchFamily="34" charset="0"/>
                <a:cs typeface="Arial" panose="020B0604020202020204" pitchFamily="34" charset="0"/>
              </a:rPr>
              <a:t>Media scandals and meta discourses have a potentially irreversible impact.</a:t>
            </a:r>
          </a:p>
          <a:p>
            <a:endParaRPr lang="en-GB" sz="2000">
              <a:solidFill>
                <a:srgbClr val="0E101A"/>
              </a:solidFill>
              <a:effectLst/>
              <a:latin typeface="Optima" panose="02000503060000020004" pitchFamily="2" charset="0"/>
              <a:ea typeface="Calibri" panose="020F0502020204030204" pitchFamily="34" charset="0"/>
              <a:cs typeface="Arial" panose="020B0604020202020204" pitchFamily="34" charset="0"/>
            </a:endParaRPr>
          </a:p>
          <a:p>
            <a:r>
              <a:rPr lang="en-GB" sz="2000" i="1">
                <a:effectLst/>
                <a:latin typeface="Optima" panose="02000503060000020004" pitchFamily="2" charset="0"/>
                <a:ea typeface="Calibri" panose="020F0502020204030204" pitchFamily="34" charset="0"/>
                <a:cs typeface="Calibri" panose="020F0502020204030204" pitchFamily="34" charset="0"/>
              </a:rPr>
              <a:t>	“Journalists I think there’s a stigma unfortunately that’s attached to them now for me, I 	can’t imagine any way for that stigma to be dropped” </a:t>
            </a:r>
            <a:r>
              <a:rPr lang="en-GB" sz="2000">
                <a:effectLst/>
                <a:latin typeface="Optima" panose="02000503060000020004" pitchFamily="2" charset="0"/>
                <a:ea typeface="Calibri" panose="020F0502020204030204" pitchFamily="34" charset="0"/>
                <a:cs typeface="Calibri" panose="020F0502020204030204" pitchFamily="34" charset="0"/>
              </a:rPr>
              <a:t>(Group 5 Susan F/32)</a:t>
            </a:r>
            <a:endParaRPr lang="en-GB" sz="2000">
              <a:effectLst/>
              <a:latin typeface="Optima" panose="02000503060000020004" pitchFamily="2" charset="0"/>
              <a:ea typeface="Calibri" panose="020F0502020204030204" pitchFamily="34" charset="0"/>
              <a:cs typeface="Arial" panose="020B0604020202020204" pitchFamily="34" charset="0"/>
            </a:endParaRPr>
          </a:p>
          <a:p>
            <a:endParaRPr lang="en-GB"/>
          </a:p>
          <a:p>
            <a:endParaRPr lang="en-GB"/>
          </a:p>
        </p:txBody>
      </p:sp>
    </p:spTree>
    <p:extLst>
      <p:ext uri="{BB962C8B-B14F-4D97-AF65-F5344CB8AC3E}">
        <p14:creationId xmlns:p14="http://schemas.microsoft.com/office/powerpoint/2010/main" val="3214739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B0231-AFBF-F23A-FEA5-8A0062F446CF}"/>
              </a:ext>
            </a:extLst>
          </p:cNvPr>
          <p:cNvSpPr>
            <a:spLocks noGrp="1"/>
          </p:cNvSpPr>
          <p:nvPr>
            <p:ph type="title"/>
          </p:nvPr>
        </p:nvSpPr>
        <p:spPr>
          <a:xfrm>
            <a:off x="483677" y="339367"/>
            <a:ext cx="11101588" cy="1218976"/>
          </a:xfrm>
        </p:spPr>
        <p:txBody>
          <a:bodyPr>
            <a:normAutofit fontScale="90000"/>
          </a:bodyPr>
          <a:lstStyle/>
          <a:p>
            <a:r>
              <a:rPr lang="en-GB">
                <a:latin typeface="Century Gothic" panose="020B0502020202020204" pitchFamily="34" charset="0"/>
              </a:rPr>
              <a:t>Theme 3: the (poorly perceived) role of regulation</a:t>
            </a:r>
          </a:p>
        </p:txBody>
      </p:sp>
      <p:sp>
        <p:nvSpPr>
          <p:cNvPr id="4" name="TextBox 3">
            <a:extLst>
              <a:ext uri="{FF2B5EF4-FFF2-40B4-BE49-F238E27FC236}">
                <a16:creationId xmlns:a16="http://schemas.microsoft.com/office/drawing/2014/main" id="{631BB649-629F-2DEB-7BC4-7F5F9F2E30A4}"/>
              </a:ext>
            </a:extLst>
          </p:cNvPr>
          <p:cNvSpPr txBox="1"/>
          <p:nvPr/>
        </p:nvSpPr>
        <p:spPr>
          <a:xfrm>
            <a:off x="483677" y="1686987"/>
            <a:ext cx="10829693" cy="4550476"/>
          </a:xfrm>
          <a:prstGeom prst="rect">
            <a:avLst/>
          </a:prstGeom>
          <a:noFill/>
        </p:spPr>
        <p:txBody>
          <a:bodyPr wrap="square">
            <a:spAutoFit/>
          </a:bodyPr>
          <a:lstStyle/>
          <a:p>
            <a:pPr>
              <a:lnSpc>
                <a:spcPct val="107000"/>
              </a:lnSpc>
              <a:spcAft>
                <a:spcPts val="800"/>
              </a:spcAft>
            </a:pPr>
            <a:r>
              <a:rPr lang="en-GB" sz="1800" b="1">
                <a:effectLst/>
                <a:latin typeface="Optima" panose="02000503060000020004" pitchFamily="2" charset="0"/>
                <a:ea typeface="Aptos" panose="020B0004020202020204" pitchFamily="34" charset="0"/>
                <a:cs typeface="Aptos" panose="020B0004020202020204" pitchFamily="34" charset="0"/>
              </a:rPr>
              <a:t>Regulators are invisible:</a:t>
            </a:r>
          </a:p>
          <a:p>
            <a:pPr lvl="1">
              <a:lnSpc>
                <a:spcPct val="107000"/>
              </a:lnSpc>
              <a:spcAft>
                <a:spcPts val="800"/>
              </a:spcAft>
            </a:pPr>
            <a:r>
              <a:rPr lang="en-GB" i="1">
                <a:effectLst/>
                <a:latin typeface="Optima" panose="02000503060000020004" pitchFamily="2" charset="0"/>
                <a:ea typeface="Aptos" panose="020B0004020202020204" pitchFamily="34" charset="0"/>
                <a:cs typeface="Aptos" panose="020B0004020202020204" pitchFamily="34" charset="0"/>
              </a:rPr>
              <a:t>“At the moment the regulators seem to be invisible as far as the general public is concerned.” </a:t>
            </a:r>
            <a:r>
              <a:rPr lang="en-GB">
                <a:effectLst/>
                <a:latin typeface="Optima" panose="02000503060000020004" pitchFamily="2" charset="0"/>
                <a:ea typeface="Aptos" panose="020B0004020202020204" pitchFamily="34" charset="0"/>
                <a:cs typeface="Aptos" panose="020B0004020202020204" pitchFamily="34" charset="0"/>
              </a:rPr>
              <a:t>(Group 3 Mike HK/M/76). </a:t>
            </a:r>
            <a:endParaRPr lang="en-GB">
              <a:effectLst/>
              <a:latin typeface="Optima" panose="02000503060000020004" pitchFamily="2" charset="0"/>
              <a:ea typeface="Aptos" panose="020B0004020202020204" pitchFamily="34" charset="0"/>
              <a:cs typeface="Arial" panose="020B0604020202020204" pitchFamily="34" charset="0"/>
            </a:endParaRPr>
          </a:p>
          <a:p>
            <a:pPr>
              <a:lnSpc>
                <a:spcPct val="107000"/>
              </a:lnSpc>
              <a:spcAft>
                <a:spcPts val="800"/>
              </a:spcAft>
            </a:pPr>
            <a:r>
              <a:rPr lang="en-GB" sz="1800" b="1">
                <a:solidFill>
                  <a:srgbClr val="0E101A"/>
                </a:solidFill>
                <a:effectLst/>
                <a:latin typeface="Optima" panose="02000503060000020004" pitchFamily="2" charset="0"/>
                <a:ea typeface="Times New Roman" panose="02020603050405020304" pitchFamily="18" charset="0"/>
                <a:cs typeface="Aptos" panose="020B0004020202020204" pitchFamily="34" charset="0"/>
              </a:rPr>
              <a:t>Understanding of what regulation can and should do is very low: </a:t>
            </a:r>
            <a:endParaRPr lang="en-GB">
              <a:solidFill>
                <a:srgbClr val="0E101A"/>
              </a:solidFill>
              <a:latin typeface="Optima" panose="02000503060000020004" pitchFamily="2" charset="0"/>
              <a:ea typeface="Times New Roman" panose="02020603050405020304" pitchFamily="18" charset="0"/>
              <a:cs typeface="Aptos" panose="020B0004020202020204" pitchFamily="34" charset="0"/>
            </a:endParaRPr>
          </a:p>
          <a:p>
            <a:pPr lvl="1">
              <a:lnSpc>
                <a:spcPct val="107000"/>
              </a:lnSpc>
              <a:spcAft>
                <a:spcPts val="800"/>
              </a:spcAft>
            </a:pPr>
            <a:r>
              <a:rPr lang="en-GB" i="1">
                <a:effectLst/>
                <a:latin typeface="Optima" panose="02000503060000020004" pitchFamily="2" charset="0"/>
                <a:ea typeface="Aptos" panose="020B0004020202020204" pitchFamily="34" charset="0"/>
                <a:cs typeface="Aptos" panose="020B0004020202020204" pitchFamily="34" charset="0"/>
              </a:rPr>
              <a:t>“I actually have no idea what the regulations are. To say that they’re regulated is one thing but what those regulations are, what standards they’re held to, I wouldn’t have a clue.” </a:t>
            </a:r>
            <a:r>
              <a:rPr lang="en-GB">
                <a:effectLst/>
                <a:latin typeface="Optima" panose="02000503060000020004" pitchFamily="2" charset="0"/>
                <a:ea typeface="Aptos" panose="020B0004020202020204" pitchFamily="34" charset="0"/>
                <a:cs typeface="Aptos" panose="020B0004020202020204" pitchFamily="34" charset="0"/>
              </a:rPr>
              <a:t>(Group 5 Jane F/31)</a:t>
            </a:r>
            <a:r>
              <a:rPr lang="en-GB" i="1">
                <a:effectLst/>
                <a:latin typeface="Optima" panose="02000503060000020004" pitchFamily="2" charset="0"/>
                <a:ea typeface="Aptos" panose="020B0004020202020204" pitchFamily="34" charset="0"/>
                <a:cs typeface="Aptos" panose="020B0004020202020204" pitchFamily="34" charset="0"/>
              </a:rPr>
              <a:t> </a:t>
            </a:r>
            <a:endParaRPr lang="en-GB" b="1">
              <a:latin typeface="Optima" panose="02000503060000020004" pitchFamily="2" charset="0"/>
              <a:ea typeface="Aptos" panose="020B0004020202020204" pitchFamily="34" charset="0"/>
              <a:cs typeface="Arial" panose="020B0604020202020204" pitchFamily="34" charset="0"/>
            </a:endParaRPr>
          </a:p>
          <a:p>
            <a:pPr>
              <a:lnSpc>
                <a:spcPct val="107000"/>
              </a:lnSpc>
              <a:spcAft>
                <a:spcPts val="800"/>
              </a:spcAft>
            </a:pPr>
            <a:r>
              <a:rPr lang="en-GB" sz="1800" b="1">
                <a:effectLst/>
                <a:latin typeface="Optima" panose="02000503060000020004" pitchFamily="2" charset="0"/>
                <a:ea typeface="Aptos" panose="020B0004020202020204" pitchFamily="34" charset="0"/>
                <a:cs typeface="Arial" panose="020B0604020202020204" pitchFamily="34" charset="0"/>
              </a:rPr>
              <a:t>Retractions and current regulation is unfair and disingenuous</a:t>
            </a:r>
          </a:p>
          <a:p>
            <a:pPr lvl="1">
              <a:lnSpc>
                <a:spcPct val="107000"/>
              </a:lnSpc>
              <a:spcAft>
                <a:spcPts val="800"/>
              </a:spcAft>
            </a:pPr>
            <a:r>
              <a:rPr lang="en-GB" i="1">
                <a:effectLst/>
                <a:latin typeface="Optima" panose="02000503060000020004" pitchFamily="2" charset="0"/>
                <a:ea typeface="Aptos" panose="020B0004020202020204" pitchFamily="34" charset="0"/>
                <a:cs typeface="Aptos" panose="020B0004020202020204" pitchFamily="34" charset="0"/>
              </a:rPr>
              <a:t>“I mean a retraction is what happens nowadays.  But what if it was something that actually harms someone financially, or they lost their job or something else.  Then I think there’s also a call for a bit more than just a simple retraction.  Newspapers earn a lot of money.  What happens to the ordinary Joe out there who gets hard done by a particular case and he gets labelled a paedophile or he loses his job because of that?” </a:t>
            </a:r>
            <a:r>
              <a:rPr lang="en-GB">
                <a:effectLst/>
                <a:latin typeface="Optima" panose="02000503060000020004" pitchFamily="2" charset="0"/>
                <a:ea typeface="Aptos" panose="020B0004020202020204" pitchFamily="34" charset="0"/>
                <a:cs typeface="Aptos" panose="020B0004020202020204" pitchFamily="34" charset="0"/>
              </a:rPr>
              <a:t>(Group 1 Raj EM/M/60)</a:t>
            </a:r>
            <a:endParaRPr lang="en-GB">
              <a:effectLst/>
              <a:latin typeface="Optima" panose="02000503060000020004" pitchFamily="2" charset="0"/>
              <a:ea typeface="Aptos" panose="020B0004020202020204" pitchFamily="34" charset="0"/>
              <a:cs typeface="Arial" panose="020B0604020202020204" pitchFamily="34" charset="0"/>
            </a:endParaRPr>
          </a:p>
          <a:p>
            <a:pPr>
              <a:lnSpc>
                <a:spcPct val="107000"/>
              </a:lnSpc>
              <a:spcAft>
                <a:spcPts val="800"/>
              </a:spcAft>
            </a:pPr>
            <a:endParaRPr lang="en-GB" sz="180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33130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B0231-AFBF-F23A-FEA5-8A0062F446CF}"/>
              </a:ext>
            </a:extLst>
          </p:cNvPr>
          <p:cNvSpPr>
            <a:spLocks noGrp="1"/>
          </p:cNvSpPr>
          <p:nvPr>
            <p:ph type="title"/>
          </p:nvPr>
        </p:nvSpPr>
        <p:spPr>
          <a:xfrm>
            <a:off x="233916" y="1571224"/>
            <a:ext cx="11958084" cy="4874652"/>
          </a:xfrm>
        </p:spPr>
        <p:txBody>
          <a:bodyPr>
            <a:normAutofit/>
          </a:bodyPr>
          <a:lstStyle/>
          <a:p>
            <a:pPr>
              <a:lnSpc>
                <a:spcPct val="107000"/>
              </a:lnSpc>
              <a:spcAft>
                <a:spcPts val="800"/>
              </a:spcAft>
            </a:pPr>
            <a:r>
              <a:rPr lang="en-GB" sz="2400">
                <a:latin typeface="Century Gothic"/>
                <a:ea typeface="Aptos" panose="020B0004020202020204" pitchFamily="34" charset="0"/>
                <a:cs typeface="Arial"/>
              </a:rPr>
              <a:t>Recommendation 1: Invest in audience research and engagement to understand audiences as citizens as well as consumers</a:t>
            </a:r>
            <a:br>
              <a:rPr lang="en-GB" sz="2400">
                <a:latin typeface="Century Gothic" panose="020B0502020202020204" pitchFamily="34" charset="0"/>
                <a:ea typeface="Aptos" panose="020B0004020202020204" pitchFamily="34" charset="0"/>
                <a:cs typeface="Arial" panose="020B0604020202020204" pitchFamily="34" charset="0"/>
              </a:rPr>
            </a:br>
            <a:br>
              <a:rPr lang="en-GB" sz="2400">
                <a:latin typeface="Century Gothic" panose="020B0502020202020204" pitchFamily="34" charset="0"/>
                <a:ea typeface="Aptos" panose="020B0004020202020204" pitchFamily="34" charset="0"/>
                <a:cs typeface="Arial" panose="020B0604020202020204" pitchFamily="34" charset="0"/>
              </a:rPr>
            </a:br>
            <a:r>
              <a:rPr lang="en-GB" sz="2400">
                <a:latin typeface="Century Gothic"/>
                <a:ea typeface="Aptos" panose="020B0004020202020204" pitchFamily="34" charset="0"/>
                <a:cs typeface="Arial"/>
              </a:rPr>
              <a:t>Recommendation 2: Regulators, news providers and journalists provide audiences with the tools they need to make accurate judgements. For journalism educators we have a crucial role in emphasising how journalism is understood by audiences, </a:t>
            </a:r>
            <a:r>
              <a:rPr lang="en-GB" sz="2400" b="1">
                <a:latin typeface="Century Gothic"/>
                <a:ea typeface="Aptos" panose="020B0004020202020204" pitchFamily="34" charset="0"/>
                <a:cs typeface="Arial"/>
              </a:rPr>
              <a:t>and journalism/media students</a:t>
            </a:r>
            <a:br>
              <a:rPr lang="en-GB" sz="2400">
                <a:latin typeface="Century Gothic" panose="020B0502020202020204" pitchFamily="34" charset="0"/>
                <a:ea typeface="Aptos" panose="020B0004020202020204" pitchFamily="34" charset="0"/>
                <a:cs typeface="Arial" panose="020B0604020202020204" pitchFamily="34" charset="0"/>
              </a:rPr>
            </a:br>
            <a:br>
              <a:rPr lang="en-GB" sz="2400">
                <a:latin typeface="Century Gothic" panose="020B0502020202020204" pitchFamily="34" charset="0"/>
                <a:ea typeface="Aptos" panose="020B0004020202020204" pitchFamily="34" charset="0"/>
                <a:cs typeface="Arial" panose="020B0604020202020204" pitchFamily="34" charset="0"/>
              </a:rPr>
            </a:br>
            <a:endParaRPr lang="en-GB" sz="2400" b="1">
              <a:latin typeface="Century Gothic" panose="020B0502020202020204" pitchFamily="34" charset="0"/>
              <a:cs typeface="Arial"/>
            </a:endParaRPr>
          </a:p>
        </p:txBody>
      </p:sp>
      <p:sp>
        <p:nvSpPr>
          <p:cNvPr id="3" name="TextBox 2">
            <a:extLst>
              <a:ext uri="{FF2B5EF4-FFF2-40B4-BE49-F238E27FC236}">
                <a16:creationId xmlns:a16="http://schemas.microsoft.com/office/drawing/2014/main" id="{430951A7-552A-B60C-EFC9-97245898B78D}"/>
              </a:ext>
            </a:extLst>
          </p:cNvPr>
          <p:cNvSpPr txBox="1"/>
          <p:nvPr/>
        </p:nvSpPr>
        <p:spPr>
          <a:xfrm>
            <a:off x="627255" y="412124"/>
            <a:ext cx="10126604" cy="584775"/>
          </a:xfrm>
          <a:prstGeom prst="rect">
            <a:avLst/>
          </a:prstGeom>
          <a:noFill/>
        </p:spPr>
        <p:txBody>
          <a:bodyPr wrap="square" rtlCol="0">
            <a:spAutoFit/>
          </a:bodyPr>
          <a:lstStyle/>
          <a:p>
            <a:r>
              <a:rPr lang="en-GB" sz="3200">
                <a:latin typeface="Century Gothic" panose="020B0502020202020204" pitchFamily="34" charset="0"/>
              </a:rPr>
              <a:t>Solutions and responsibilities</a:t>
            </a:r>
          </a:p>
        </p:txBody>
      </p:sp>
    </p:spTree>
    <p:extLst>
      <p:ext uri="{BB962C8B-B14F-4D97-AF65-F5344CB8AC3E}">
        <p14:creationId xmlns:p14="http://schemas.microsoft.com/office/powerpoint/2010/main" val="1162533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F62B1-39E4-703E-B621-7D6ADD97053A}"/>
              </a:ext>
            </a:extLst>
          </p:cNvPr>
          <p:cNvSpPr>
            <a:spLocks noGrp="1"/>
          </p:cNvSpPr>
          <p:nvPr>
            <p:ph type="title"/>
          </p:nvPr>
        </p:nvSpPr>
        <p:spPr>
          <a:xfrm>
            <a:off x="526472" y="1109040"/>
            <a:ext cx="9163066" cy="5438382"/>
          </a:xfrm>
        </p:spPr>
        <p:txBody>
          <a:bodyPr vert="horz" lIns="91440" tIns="45720" rIns="91440" bIns="45720" rtlCol="0" anchor="t">
            <a:noAutofit/>
          </a:bodyPr>
          <a:lstStyle/>
          <a:p>
            <a:pPr>
              <a:spcAft>
                <a:spcPts val="600"/>
              </a:spcAft>
            </a:pPr>
            <a:r>
              <a:rPr lang="en-US" sz="1600" b="1">
                <a:latin typeface="Optima"/>
              </a:rPr>
              <a:t>AHRC Defining Freedom of the Press </a:t>
            </a:r>
            <a:r>
              <a:rPr lang="en-US" sz="1600" u="sng">
                <a:latin typeface="Optima"/>
                <a:hlinkClick r:id="rId2"/>
              </a:rPr>
              <a:t>Project website</a:t>
            </a:r>
            <a:endParaRPr lang="en-US" sz="1600">
              <a:latin typeface="Optima"/>
              <a:cs typeface="Calibri Light"/>
            </a:endParaRPr>
          </a:p>
          <a:p>
            <a:pPr>
              <a:spcAft>
                <a:spcPts val="600"/>
              </a:spcAft>
            </a:pPr>
            <a:r>
              <a:rPr lang="en-GB" sz="1600" b="1">
                <a:latin typeface="Optima"/>
              </a:rPr>
              <a:t>Steel J, Firmstone J, Conboy M, Fox C, Elliott-Harvey C, Mulderrig J, Saunders J, Wragg P.</a:t>
            </a:r>
            <a:r>
              <a:rPr lang="en-GB" sz="1600">
                <a:latin typeface="Optima"/>
              </a:rPr>
              <a:t> 2025. </a:t>
            </a:r>
            <a:r>
              <a:rPr lang="en-GB" sz="1600">
                <a:latin typeface="Optima"/>
                <a:hlinkClick r:id="rId3"/>
              </a:rPr>
              <a:t>Journalism and Ethical Praxis: A Thematic Analysis of Journalism Ethics Across Five European Countries. </a:t>
            </a:r>
            <a:r>
              <a:rPr lang="en-GB" sz="1600" i="1">
                <a:latin typeface="Optima"/>
              </a:rPr>
              <a:t>Journalism Practice.</a:t>
            </a:r>
            <a:r>
              <a:rPr lang="en-GB" sz="1600">
                <a:latin typeface="Optima"/>
              </a:rPr>
              <a:t> 1-18.</a:t>
            </a:r>
            <a:br>
              <a:rPr lang="en-GB" sz="1600">
                <a:latin typeface="Optima" panose="02000503060000020004" pitchFamily="2" charset="0"/>
              </a:rPr>
            </a:br>
            <a:br>
              <a:rPr lang="en-US" sz="1600">
                <a:latin typeface="Optima" panose="02000503060000020004" pitchFamily="2" charset="0"/>
              </a:rPr>
            </a:br>
            <a:r>
              <a:rPr lang="en-US" sz="1600">
                <a:latin typeface="Optima"/>
              </a:rPr>
              <a:t>Firmstone, J, Steel, J., Conboy, M. et al. (2022), “Trust and ethics in local journalism: a distinctive orientation towards responsible journalism and ethical practices” in Lynch, Jake and Rice, Charis (eds), </a:t>
            </a:r>
            <a:r>
              <a:rPr lang="en-US" sz="1600" i="1">
                <a:latin typeface="Optima"/>
                <a:hlinkClick r:id="rId4"/>
              </a:rPr>
              <a:t>Responsible Journalism in Conflicted Societies: Trust and Public Service across New and Old Divides</a:t>
            </a:r>
            <a:r>
              <a:rPr lang="en-US" sz="1600" i="1">
                <a:latin typeface="Optima"/>
              </a:rPr>
              <a:t>, Routledge.  </a:t>
            </a:r>
            <a:br>
              <a:rPr lang="en-US" sz="1600" i="1">
                <a:latin typeface="Optima" panose="02000503060000020004" pitchFamily="2" charset="0"/>
              </a:rPr>
            </a:br>
            <a:endParaRPr lang="en-US" sz="1600">
              <a:latin typeface="Optima" panose="02000503060000020004" pitchFamily="2" charset="0"/>
              <a:cs typeface="Calibri Light"/>
            </a:endParaRPr>
          </a:p>
          <a:p>
            <a:pPr>
              <a:spcAft>
                <a:spcPts val="600"/>
              </a:spcAft>
            </a:pPr>
            <a:r>
              <a:rPr lang="en-US" sz="1600">
                <a:latin typeface="Optima"/>
              </a:rPr>
              <a:t>Fox, C, Saunders, J, Steel, J, Firmstone, J et al. (2023) </a:t>
            </a:r>
            <a:r>
              <a:rPr lang="en-US" sz="1600">
                <a:latin typeface="Optima"/>
                <a:hlinkClick r:id="rId5"/>
              </a:rPr>
              <a:t>What is the purpose of a code of ethics for the press?</a:t>
            </a:r>
            <a:r>
              <a:rPr lang="en-US" sz="1600">
                <a:latin typeface="Optima"/>
              </a:rPr>
              <a:t> Ethical Space: The International Journal of Communication Ethics, 20 (1). </a:t>
            </a:r>
            <a:br>
              <a:rPr lang="en-US" sz="1600">
                <a:latin typeface="Optima" panose="02000503060000020004" pitchFamily="2" charset="0"/>
              </a:rPr>
            </a:br>
            <a:br>
              <a:rPr lang="en-US" sz="1600">
                <a:latin typeface="Optima" panose="02000503060000020004" pitchFamily="2" charset="0"/>
              </a:rPr>
            </a:br>
            <a:r>
              <a:rPr lang="en-GB" sz="1600" b="1" i="0">
                <a:solidFill>
                  <a:srgbClr val="4A4A4A"/>
                </a:solidFill>
                <a:effectLst/>
                <a:latin typeface="Optima"/>
              </a:rPr>
              <a:t>Steel J, Firmstone J, Conboy M, Fox C, Elliott-Harvey C, Mulderrig J, Saunders J, Wragg P.</a:t>
            </a:r>
            <a:r>
              <a:rPr lang="en-GB" sz="1600" b="0" i="0">
                <a:solidFill>
                  <a:srgbClr val="4A4A4A"/>
                </a:solidFill>
                <a:effectLst/>
                <a:latin typeface="Optima"/>
              </a:rPr>
              <a:t> 2025. </a:t>
            </a:r>
            <a:r>
              <a:rPr lang="en-GB" sz="1600" b="0" i="0">
                <a:solidFill>
                  <a:srgbClr val="4A4A4A"/>
                </a:solidFill>
                <a:effectLst/>
                <a:latin typeface="Optima"/>
                <a:hlinkClick r:id="rId3"/>
              </a:rPr>
              <a:t>Journalism and Ethical praxis: A Thematic analysis of journalism ethics across five European countries</a:t>
            </a:r>
            <a:r>
              <a:rPr lang="en-GB" sz="1600" b="0" i="0">
                <a:solidFill>
                  <a:srgbClr val="4A4A4A"/>
                </a:solidFill>
                <a:effectLst/>
                <a:latin typeface="Optima"/>
              </a:rPr>
              <a:t>. </a:t>
            </a:r>
            <a:r>
              <a:rPr lang="en-GB" sz="1600" b="0" i="1">
                <a:solidFill>
                  <a:srgbClr val="4A4A4A"/>
                </a:solidFill>
                <a:effectLst/>
                <a:latin typeface="Optima"/>
              </a:rPr>
              <a:t>Journalism Practice </a:t>
            </a:r>
            <a:endParaRPr lang="en-US" sz="1600">
              <a:latin typeface="Optima"/>
              <a:cs typeface="Calibri Light"/>
            </a:endParaRPr>
          </a:p>
          <a:p>
            <a:pPr>
              <a:spcAft>
                <a:spcPts val="600"/>
              </a:spcAft>
            </a:pPr>
            <a:r>
              <a:rPr lang="en-US" sz="1600" b="1">
                <a:latin typeface="Optima"/>
              </a:rPr>
              <a:t>ESRC IAA Project webpage - </a:t>
            </a:r>
            <a:r>
              <a:rPr lang="en-US" sz="1600">
                <a:latin typeface="Optima"/>
                <a:hlinkClick r:id="rId6"/>
              </a:rPr>
              <a:t>Engaging the public in regulating for ethical journalism</a:t>
            </a:r>
            <a:r>
              <a:rPr lang="en-US" sz="1600">
                <a:latin typeface="Optima"/>
              </a:rPr>
              <a:t> </a:t>
            </a:r>
            <a:br>
              <a:rPr lang="en-US" sz="1600">
                <a:latin typeface="Optima" panose="02000503060000020004" pitchFamily="2" charset="0"/>
              </a:rPr>
            </a:br>
            <a:r>
              <a:rPr lang="en-GB" sz="1600">
                <a:latin typeface="Optima"/>
                <a:hlinkClick r:id="rId7"/>
              </a:rPr>
              <a:t>News Literacy Report 2022 (survey results)Firmstone J; Steel J; Hodges-Long H; Saha P (2024) Engaging the public in regulating for ethical journalism. Part Two: Focus Groups</a:t>
            </a:r>
            <a:br>
              <a:rPr lang="en-US" sz="1600">
                <a:latin typeface="Optima" panose="02000503060000020004" pitchFamily="2" charset="0"/>
              </a:rPr>
            </a:br>
            <a:br>
              <a:rPr lang="en-US" sz="1600" b="1">
                <a:latin typeface="Optima" panose="02000503060000020004" pitchFamily="2" charset="0"/>
              </a:rPr>
            </a:br>
            <a:r>
              <a:rPr lang="en-US" sz="1600" b="1">
                <a:latin typeface="Optima"/>
              </a:rPr>
              <a:t>Firmstone, J : </a:t>
            </a:r>
            <a:r>
              <a:rPr lang="en-US" sz="1600">
                <a:latin typeface="Optima"/>
                <a:hlinkClick r:id="rId8">
                  <a:extLst>
                    <a:ext uri="{A12FA001-AC4F-418D-AE19-62706E023703}">
                      <ahyp:hlinkClr xmlns:ahyp="http://schemas.microsoft.com/office/drawing/2018/hyperlinkcolor" val="tx"/>
                    </a:ext>
                  </a:extLst>
                </a:hlinkClick>
              </a:rPr>
              <a:t>The Shaping of News: A Framework for Analysis</a:t>
            </a:r>
            <a:r>
              <a:rPr lang="en-US" sz="1600">
                <a:latin typeface="Optima"/>
              </a:rPr>
              <a:t>  - Chapters on journalism ethics and news audiences.</a:t>
            </a:r>
            <a:endParaRPr lang="en-US" sz="1600">
              <a:latin typeface="Optima"/>
              <a:cs typeface="Calibri Light"/>
            </a:endParaRPr>
          </a:p>
        </p:txBody>
      </p:sp>
      <p:cxnSp>
        <p:nvCxnSpPr>
          <p:cNvPr id="34" name="Straight Connector 33">
            <a:extLst>
              <a:ext uri="{FF2B5EF4-FFF2-40B4-BE49-F238E27FC236}">
                <a16:creationId xmlns:a16="http://schemas.microsoft.com/office/drawing/2014/main" id="{192712F8-36FA-35DF-0CE8-4098D93322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4" name="Picture 13" descr="A book cover with a camera and hands&#10;&#10;Description automatically generated">
            <a:extLst>
              <a:ext uri="{FF2B5EF4-FFF2-40B4-BE49-F238E27FC236}">
                <a16:creationId xmlns:a16="http://schemas.microsoft.com/office/drawing/2014/main" id="{9A4B55ED-5AD4-FB00-01BC-155A39403AB3}"/>
              </a:ext>
            </a:extLst>
          </p:cNvPr>
          <p:cNvPicPr>
            <a:picLocks noChangeAspect="1"/>
          </p:cNvPicPr>
          <p:nvPr/>
        </p:nvPicPr>
        <p:blipFill>
          <a:blip r:embed="rId9"/>
          <a:stretch>
            <a:fillRect/>
          </a:stretch>
        </p:blipFill>
        <p:spPr>
          <a:xfrm>
            <a:off x="9976855" y="3731192"/>
            <a:ext cx="2123430" cy="2990283"/>
          </a:xfrm>
          <a:prstGeom prst="rect">
            <a:avLst/>
          </a:prstGeom>
        </p:spPr>
      </p:pic>
      <p:pic>
        <p:nvPicPr>
          <p:cNvPr id="16" name="Picture 15" descr="A book cover with arrows&#10;&#10;Description automatically generated">
            <a:extLst>
              <a:ext uri="{FF2B5EF4-FFF2-40B4-BE49-F238E27FC236}">
                <a16:creationId xmlns:a16="http://schemas.microsoft.com/office/drawing/2014/main" id="{9AEF800D-0814-598F-0605-A61BCA4C57E6}"/>
              </a:ext>
            </a:extLst>
          </p:cNvPr>
          <p:cNvPicPr>
            <a:picLocks noChangeAspect="1"/>
          </p:cNvPicPr>
          <p:nvPr/>
        </p:nvPicPr>
        <p:blipFill>
          <a:blip r:embed="rId10"/>
          <a:stretch>
            <a:fillRect/>
          </a:stretch>
        </p:blipFill>
        <p:spPr>
          <a:xfrm>
            <a:off x="9976854" y="267325"/>
            <a:ext cx="2123431" cy="3230216"/>
          </a:xfrm>
          <a:prstGeom prst="rect">
            <a:avLst/>
          </a:prstGeom>
        </p:spPr>
      </p:pic>
      <p:sp>
        <p:nvSpPr>
          <p:cNvPr id="4" name="TextBox 3">
            <a:extLst>
              <a:ext uri="{FF2B5EF4-FFF2-40B4-BE49-F238E27FC236}">
                <a16:creationId xmlns:a16="http://schemas.microsoft.com/office/drawing/2014/main" id="{5CB03F59-658C-5E9E-A4EC-B1807C9F1DE2}"/>
              </a:ext>
            </a:extLst>
          </p:cNvPr>
          <p:cNvSpPr txBox="1"/>
          <p:nvPr/>
        </p:nvSpPr>
        <p:spPr>
          <a:xfrm>
            <a:off x="526472" y="267324"/>
            <a:ext cx="3740728" cy="461665"/>
          </a:xfrm>
          <a:prstGeom prst="rect">
            <a:avLst/>
          </a:prstGeom>
          <a:noFill/>
        </p:spPr>
        <p:txBody>
          <a:bodyPr wrap="square" rtlCol="0">
            <a:spAutoFit/>
          </a:bodyPr>
          <a:lstStyle/>
          <a:p>
            <a:r>
              <a:rPr lang="en-GB" sz="2400">
                <a:latin typeface="Century Gothic" panose="020B0502020202020204" pitchFamily="34" charset="0"/>
              </a:rPr>
              <a:t>Teaching Resources </a:t>
            </a:r>
          </a:p>
        </p:txBody>
      </p:sp>
    </p:spTree>
    <p:extLst>
      <p:ext uri="{BB962C8B-B14F-4D97-AF65-F5344CB8AC3E}">
        <p14:creationId xmlns:p14="http://schemas.microsoft.com/office/powerpoint/2010/main" val="2483818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C8697-4540-37AD-4143-59E9034A8EA7}"/>
              </a:ext>
            </a:extLst>
          </p:cNvPr>
          <p:cNvSpPr>
            <a:spLocks noGrp="1"/>
          </p:cNvSpPr>
          <p:nvPr>
            <p:ph type="title"/>
          </p:nvPr>
        </p:nvSpPr>
        <p:spPr/>
        <p:txBody>
          <a:bodyPr/>
          <a:lstStyle/>
          <a:p>
            <a:endParaRPr lang="en-GB"/>
          </a:p>
        </p:txBody>
      </p:sp>
      <p:sp>
        <p:nvSpPr>
          <p:cNvPr id="3" name="Footer Placeholder 2">
            <a:extLst>
              <a:ext uri="{FF2B5EF4-FFF2-40B4-BE49-F238E27FC236}">
                <a16:creationId xmlns:a16="http://schemas.microsoft.com/office/drawing/2014/main" id="{BB5EB71B-D924-EDFF-8088-F5F9924116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C1B604-51B6-C126-1871-F27BC4CFAF44}"/>
              </a:ext>
            </a:extLst>
          </p:cNvPr>
          <p:cNvSpPr>
            <a:spLocks noGrp="1"/>
          </p:cNvSpPr>
          <p:nvPr>
            <p:ph type="sldNum" sz="quarter" idx="12"/>
          </p:nvPr>
        </p:nvSpPr>
        <p:spPr/>
        <p:txBody>
          <a:bodyPr/>
          <a:lstStyle/>
          <a:p>
            <a:fld id="{3236F3CA-A82E-BA4E-BBD5-6B5EB469B278}" type="slidenum">
              <a:rPr lang="en-US" smtClean="0"/>
              <a:t>16</a:t>
            </a:fld>
            <a:endParaRPr lang="en-US"/>
          </a:p>
        </p:txBody>
      </p:sp>
      <p:graphicFrame>
        <p:nvGraphicFramePr>
          <p:cNvPr id="5" name="Table 4">
            <a:extLst>
              <a:ext uri="{FF2B5EF4-FFF2-40B4-BE49-F238E27FC236}">
                <a16:creationId xmlns:a16="http://schemas.microsoft.com/office/drawing/2014/main" id="{4D9EF8CC-3593-65F6-BF5E-96937688E38D}"/>
              </a:ext>
            </a:extLst>
          </p:cNvPr>
          <p:cNvGraphicFramePr>
            <a:graphicFrameLocks noGrp="1"/>
          </p:cNvGraphicFramePr>
          <p:nvPr>
            <p:extLst>
              <p:ext uri="{D42A27DB-BD31-4B8C-83A1-F6EECF244321}">
                <p14:modId xmlns:p14="http://schemas.microsoft.com/office/powerpoint/2010/main" val="1909907460"/>
              </p:ext>
            </p:extLst>
          </p:nvPr>
        </p:nvGraphicFramePr>
        <p:xfrm>
          <a:off x="693235" y="1452077"/>
          <a:ext cx="10515600" cy="3487731"/>
        </p:xfrm>
        <a:graphic>
          <a:graphicData uri="http://schemas.openxmlformats.org/drawingml/2006/table">
            <a:tbl>
              <a:tblPr firstRow="1" firstCol="1" bandRow="1">
                <a:tableStyleId>{5C22544A-7EE6-4342-B048-85BDC9FD1C3A}</a:tableStyleId>
              </a:tblPr>
              <a:tblGrid>
                <a:gridCol w="1610990">
                  <a:extLst>
                    <a:ext uri="{9D8B030D-6E8A-4147-A177-3AD203B41FA5}">
                      <a16:colId xmlns:a16="http://schemas.microsoft.com/office/drawing/2014/main" val="2950369345"/>
                    </a:ext>
                  </a:extLst>
                </a:gridCol>
                <a:gridCol w="1541587">
                  <a:extLst>
                    <a:ext uri="{9D8B030D-6E8A-4147-A177-3AD203B41FA5}">
                      <a16:colId xmlns:a16="http://schemas.microsoft.com/office/drawing/2014/main" val="1747967989"/>
                    </a:ext>
                  </a:extLst>
                </a:gridCol>
                <a:gridCol w="7363023">
                  <a:extLst>
                    <a:ext uri="{9D8B030D-6E8A-4147-A177-3AD203B41FA5}">
                      <a16:colId xmlns:a16="http://schemas.microsoft.com/office/drawing/2014/main" val="883424756"/>
                    </a:ext>
                  </a:extLst>
                </a:gridCol>
              </a:tblGrid>
              <a:tr h="309684">
                <a:tc>
                  <a:txBody>
                    <a:bodyPr/>
                    <a:lstStyle/>
                    <a:p>
                      <a:pPr>
                        <a:lnSpc>
                          <a:spcPct val="107000"/>
                        </a:lnSpc>
                        <a:spcAft>
                          <a:spcPts val="400"/>
                        </a:spcAft>
                      </a:pPr>
                      <a:r>
                        <a:rPr lang="en-GB" sz="1600">
                          <a:effectLst/>
                        </a:rPr>
                        <a:t>Focus Group Number </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400"/>
                        </a:spcAft>
                      </a:pPr>
                      <a:r>
                        <a:rPr lang="en-GB" sz="1600">
                          <a:effectLst/>
                        </a:rPr>
                        <a:t>Number of participants</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400"/>
                        </a:spcAft>
                      </a:pPr>
                      <a:r>
                        <a:rPr lang="en-GB" sz="1600">
                          <a:effectLst/>
                        </a:rPr>
                        <a:t>Attributes/abbreviation of group name in brackets</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123969013"/>
                  </a:ext>
                </a:extLst>
              </a:tr>
              <a:tr h="309684">
                <a:tc>
                  <a:txBody>
                    <a:bodyPr/>
                    <a:lstStyle/>
                    <a:p>
                      <a:pPr>
                        <a:lnSpc>
                          <a:spcPct val="107000"/>
                        </a:lnSpc>
                        <a:spcAft>
                          <a:spcPts val="400"/>
                        </a:spcAft>
                      </a:pPr>
                      <a:r>
                        <a:rPr lang="en-GB" sz="1600">
                          <a:effectLst/>
                        </a:rPr>
                        <a:t>FG1</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400"/>
                        </a:spcAft>
                      </a:pPr>
                      <a:r>
                        <a:rPr lang="en-GB" sz="1600">
                          <a:effectLst/>
                        </a:rPr>
                        <a:t>3</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400"/>
                        </a:spcAft>
                      </a:pPr>
                      <a:r>
                        <a:rPr lang="en-GB" sz="1600">
                          <a:effectLst/>
                        </a:rPr>
                        <a:t>Ethnic Minority background (EM), 1 female, 2 male, mixed survey responses </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67159127"/>
                  </a:ext>
                </a:extLst>
              </a:tr>
              <a:tr h="518411">
                <a:tc>
                  <a:txBody>
                    <a:bodyPr/>
                    <a:lstStyle/>
                    <a:p>
                      <a:pPr>
                        <a:lnSpc>
                          <a:spcPct val="107000"/>
                        </a:lnSpc>
                        <a:spcAft>
                          <a:spcPts val="400"/>
                        </a:spcAft>
                      </a:pPr>
                      <a:r>
                        <a:rPr lang="en-GB" sz="1600">
                          <a:effectLst/>
                        </a:rPr>
                        <a:t>FG2 </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400"/>
                        </a:spcAft>
                      </a:pPr>
                      <a:r>
                        <a:rPr lang="en-GB" sz="1600">
                          <a:effectLst/>
                        </a:rPr>
                        <a:t>7</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400"/>
                        </a:spcAft>
                      </a:pPr>
                      <a:r>
                        <a:rPr lang="en-GB" sz="1600">
                          <a:effectLst/>
                        </a:rPr>
                        <a:t>Mixed age &amp; gender (3 female, 4 male), limited knowledge of regulation (LK) and low importance attached to the need for them to understand regulation</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943450707"/>
                  </a:ext>
                </a:extLst>
              </a:tr>
              <a:tr h="309684">
                <a:tc>
                  <a:txBody>
                    <a:bodyPr/>
                    <a:lstStyle/>
                    <a:p>
                      <a:pPr>
                        <a:lnSpc>
                          <a:spcPct val="107000"/>
                        </a:lnSpc>
                        <a:spcAft>
                          <a:spcPts val="400"/>
                        </a:spcAft>
                      </a:pPr>
                      <a:r>
                        <a:rPr lang="en-GB" sz="1600">
                          <a:effectLst/>
                        </a:rPr>
                        <a:t>FG3</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400"/>
                        </a:spcAft>
                      </a:pPr>
                      <a:r>
                        <a:rPr lang="en-GB" sz="1600">
                          <a:effectLst/>
                        </a:rPr>
                        <a:t>5</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400"/>
                        </a:spcAft>
                      </a:pPr>
                      <a:r>
                        <a:rPr lang="en-GB" sz="1600">
                          <a:effectLst/>
                        </a:rPr>
                        <a:t>Male, 40+, attach high value to public knowledge of regulation (HK)</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879653495"/>
                  </a:ext>
                </a:extLst>
              </a:tr>
              <a:tr h="309684">
                <a:tc>
                  <a:txBody>
                    <a:bodyPr/>
                    <a:lstStyle/>
                    <a:p>
                      <a:pPr>
                        <a:lnSpc>
                          <a:spcPct val="107000"/>
                        </a:lnSpc>
                        <a:spcAft>
                          <a:spcPts val="400"/>
                        </a:spcAft>
                      </a:pPr>
                      <a:r>
                        <a:rPr lang="en-GB" sz="1600">
                          <a:effectLst/>
                        </a:rPr>
                        <a:t>FG4</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400"/>
                        </a:spcAft>
                      </a:pPr>
                      <a:r>
                        <a:rPr lang="en-GB" sz="1600">
                          <a:effectLst/>
                        </a:rPr>
                        <a:t>2</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400"/>
                        </a:spcAft>
                      </a:pPr>
                      <a:r>
                        <a:rPr lang="en-GB" sz="1600">
                          <a:effectLst/>
                        </a:rPr>
                        <a:t>Male, 60+, in favour of public engagement in regulation (PE)</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867464485"/>
                  </a:ext>
                </a:extLst>
              </a:tr>
              <a:tr h="309684">
                <a:tc>
                  <a:txBody>
                    <a:bodyPr/>
                    <a:lstStyle/>
                    <a:p>
                      <a:pPr>
                        <a:lnSpc>
                          <a:spcPct val="107000"/>
                        </a:lnSpc>
                        <a:spcAft>
                          <a:spcPts val="400"/>
                        </a:spcAft>
                      </a:pPr>
                      <a:r>
                        <a:rPr lang="en-GB" sz="1600">
                          <a:effectLst/>
                        </a:rPr>
                        <a:t>FG5</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400"/>
                        </a:spcAft>
                      </a:pPr>
                      <a:r>
                        <a:rPr lang="en-GB" sz="1600">
                          <a:effectLst/>
                        </a:rPr>
                        <a:t>5</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400"/>
                        </a:spcAft>
                      </a:pPr>
                      <a:r>
                        <a:rPr lang="en-GB" sz="1600">
                          <a:effectLst/>
                        </a:rPr>
                        <a:t>Female, aged 20-45, mixed survey responses (F)</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743041726"/>
                  </a:ext>
                </a:extLst>
              </a:tr>
              <a:tr h="309684">
                <a:tc>
                  <a:txBody>
                    <a:bodyPr/>
                    <a:lstStyle/>
                    <a:p>
                      <a:pPr>
                        <a:lnSpc>
                          <a:spcPct val="107000"/>
                        </a:lnSpc>
                        <a:spcAft>
                          <a:spcPts val="400"/>
                        </a:spcAft>
                      </a:pPr>
                      <a:r>
                        <a:rPr lang="en-GB" sz="1600">
                          <a:effectLst/>
                        </a:rPr>
                        <a:t>FG6</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400"/>
                        </a:spcAft>
                      </a:pPr>
                      <a:r>
                        <a:rPr lang="en-GB" sz="1600">
                          <a:effectLst/>
                        </a:rPr>
                        <a:t>6</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400"/>
                        </a:spcAft>
                      </a:pPr>
                      <a:r>
                        <a:rPr lang="en-GB" sz="1600">
                          <a:effectLst/>
                        </a:rPr>
                        <a:t>Mixed gender &amp; ethnicity, aged 30+ (1 female, 5 male), mixed survey responses (Mx)</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59269353"/>
                  </a:ext>
                </a:extLst>
              </a:tr>
              <a:tr h="309684">
                <a:tc>
                  <a:txBody>
                    <a:bodyPr/>
                    <a:lstStyle/>
                    <a:p>
                      <a:pPr>
                        <a:lnSpc>
                          <a:spcPct val="107000"/>
                        </a:lnSpc>
                        <a:spcAft>
                          <a:spcPts val="400"/>
                        </a:spcAft>
                      </a:pPr>
                      <a:r>
                        <a:rPr lang="en-GB" sz="1600">
                          <a:effectLst/>
                        </a:rPr>
                        <a:t>FG7</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400"/>
                        </a:spcAft>
                      </a:pPr>
                      <a:r>
                        <a:rPr lang="en-GB" sz="1600">
                          <a:effectLst/>
                        </a:rPr>
                        <a:t>7</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400"/>
                        </a:spcAft>
                      </a:pPr>
                      <a:r>
                        <a:rPr lang="en-GB" sz="1600">
                          <a:effectLst/>
                        </a:rPr>
                        <a:t>Low or no trust in the news media. Mixed age and gender (4 female, 3 male) (LT)</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92682510"/>
                  </a:ext>
                </a:extLst>
              </a:tr>
              <a:tr h="600993">
                <a:tc>
                  <a:txBody>
                    <a:bodyPr/>
                    <a:lstStyle/>
                    <a:p>
                      <a:pPr>
                        <a:lnSpc>
                          <a:spcPct val="107000"/>
                        </a:lnSpc>
                        <a:spcAft>
                          <a:spcPts val="400"/>
                        </a:spcAft>
                      </a:pPr>
                      <a:r>
                        <a:rPr lang="en-GB" sz="1600">
                          <a:effectLst/>
                        </a:rPr>
                        <a:t>FG8</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400"/>
                        </a:spcAft>
                      </a:pPr>
                      <a:r>
                        <a:rPr lang="en-GB" sz="1600">
                          <a:effectLst/>
                        </a:rPr>
                        <a:t>9</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400"/>
                        </a:spcAft>
                      </a:pPr>
                      <a:r>
                        <a:rPr lang="en-GB" sz="1600">
                          <a:effectLst/>
                        </a:rPr>
                        <a:t>Low or no trust in the news media. Aged 40+ and mixed gender (3 female, 6 male) (LT2)</a:t>
                      </a:r>
                    </a:p>
                    <a:p>
                      <a:pPr>
                        <a:lnSpc>
                          <a:spcPct val="107000"/>
                        </a:lnSpc>
                        <a:spcAft>
                          <a:spcPts val="400"/>
                        </a:spcAft>
                      </a:pPr>
                      <a:r>
                        <a:rPr lang="en-GB" sz="1600">
                          <a:effectLst/>
                        </a:rPr>
                        <a:t> </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48923803"/>
                  </a:ext>
                </a:extLst>
              </a:tr>
            </a:tbl>
          </a:graphicData>
        </a:graphic>
      </p:graphicFrame>
    </p:spTree>
    <p:extLst>
      <p:ext uri="{BB962C8B-B14F-4D97-AF65-F5344CB8AC3E}">
        <p14:creationId xmlns:p14="http://schemas.microsoft.com/office/powerpoint/2010/main" val="108765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4661F-CF34-DD03-D2A2-9B2CF7AD1D58}"/>
              </a:ext>
            </a:extLst>
          </p:cNvPr>
          <p:cNvSpPr>
            <a:spLocks noGrp="1"/>
          </p:cNvSpPr>
          <p:nvPr>
            <p:ph type="title"/>
          </p:nvPr>
        </p:nvSpPr>
        <p:spPr>
          <a:xfrm>
            <a:off x="256743" y="-170735"/>
            <a:ext cx="10515600" cy="1325563"/>
          </a:xfrm>
        </p:spPr>
        <p:txBody>
          <a:bodyPr/>
          <a:lstStyle/>
          <a:p>
            <a:r>
              <a:rPr lang="en-GB">
                <a:latin typeface="Century Gothic" panose="020B0502020202020204" pitchFamily="34" charset="0"/>
              </a:rPr>
              <a:t>#1 Unpacking trust</a:t>
            </a:r>
          </a:p>
        </p:txBody>
      </p:sp>
      <p:sp>
        <p:nvSpPr>
          <p:cNvPr id="3" name="Footer Placeholder 2">
            <a:extLst>
              <a:ext uri="{FF2B5EF4-FFF2-40B4-BE49-F238E27FC236}">
                <a16:creationId xmlns:a16="http://schemas.microsoft.com/office/drawing/2014/main" id="{4B076B36-88F2-43D4-B360-2D704F666033}"/>
              </a:ext>
            </a:extLst>
          </p:cNvPr>
          <p:cNvSpPr>
            <a:spLocks noGrp="1"/>
          </p:cNvSpPr>
          <p:nvPr>
            <p:ph type="ftr" sz="quarter" idx="11"/>
          </p:nvPr>
        </p:nvSpPr>
        <p:spPr/>
        <p:txBody>
          <a:bodyPr/>
          <a:lstStyle/>
          <a:p>
            <a:endParaRPr lang="en-US"/>
          </a:p>
        </p:txBody>
      </p:sp>
      <p:graphicFrame>
        <p:nvGraphicFramePr>
          <p:cNvPr id="21" name="Chart 20">
            <a:extLst>
              <a:ext uri="{FF2B5EF4-FFF2-40B4-BE49-F238E27FC236}">
                <a16:creationId xmlns:a16="http://schemas.microsoft.com/office/drawing/2014/main" id="{101CDE38-E0ED-A891-996A-965D0E43416A}"/>
              </a:ext>
            </a:extLst>
          </p:cNvPr>
          <p:cNvGraphicFramePr>
            <a:graphicFrameLocks/>
          </p:cNvGraphicFramePr>
          <p:nvPr>
            <p:extLst>
              <p:ext uri="{D42A27DB-BD31-4B8C-83A1-F6EECF244321}">
                <p14:modId xmlns:p14="http://schemas.microsoft.com/office/powerpoint/2010/main" val="650430889"/>
              </p:ext>
            </p:extLst>
          </p:nvPr>
        </p:nvGraphicFramePr>
        <p:xfrm>
          <a:off x="258989" y="894604"/>
          <a:ext cx="9730919" cy="5355994"/>
        </p:xfrm>
        <a:graphic>
          <a:graphicData uri="http://schemas.openxmlformats.org/drawingml/2006/chart">
            <c:chart xmlns:c="http://schemas.openxmlformats.org/drawingml/2006/chart" xmlns:r="http://schemas.openxmlformats.org/officeDocument/2006/relationships" r:id="rId3"/>
          </a:graphicData>
        </a:graphic>
      </p:graphicFrame>
      <p:sp>
        <p:nvSpPr>
          <p:cNvPr id="30" name="TextBox 29">
            <a:extLst>
              <a:ext uri="{FF2B5EF4-FFF2-40B4-BE49-F238E27FC236}">
                <a16:creationId xmlns:a16="http://schemas.microsoft.com/office/drawing/2014/main" id="{BA2054E0-E539-0245-0FA9-153D3A37FBAB}"/>
              </a:ext>
            </a:extLst>
          </p:cNvPr>
          <p:cNvSpPr txBox="1"/>
          <p:nvPr/>
        </p:nvSpPr>
        <p:spPr>
          <a:xfrm>
            <a:off x="2711642" y="6299487"/>
            <a:ext cx="8412676" cy="478849"/>
          </a:xfrm>
          <a:prstGeom prst="rect">
            <a:avLst/>
          </a:prstGeom>
          <a:noFill/>
        </p:spPr>
        <p:txBody>
          <a:bodyPr wrap="square">
            <a:spAutoFit/>
          </a:bodyPr>
          <a:lstStyle/>
          <a:p>
            <a:pPr lvl="0" fontAlgn="base">
              <a:lnSpc>
                <a:spcPct val="107000"/>
              </a:lnSpc>
            </a:pPr>
            <a:r>
              <a:rPr lang="en-GB" sz="1200">
                <a:effectLst/>
                <a:latin typeface="Calibri" panose="020F0502020204030204" pitchFamily="34" charset="0"/>
                <a:ea typeface="Times New Roman" panose="02020603050405020304" pitchFamily="18" charset="0"/>
                <a:cs typeface="Calibri" panose="020F0502020204030204" pitchFamily="34" charset="0"/>
              </a:rPr>
              <a:t>Expectation: 5 </a:t>
            </a:r>
            <a:r>
              <a:rPr lang="en-GB"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point scale from 1 (Very unimportant) to 5 (very important) with 3 as neither important nor unimportant. </a:t>
            </a:r>
          </a:p>
          <a:p>
            <a:pPr lvl="0" fontAlgn="base">
              <a:lnSpc>
                <a:spcPct val="107000"/>
              </a:lnSpc>
            </a:pPr>
            <a:r>
              <a:rPr lang="en-GB"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Evaluation: 5 point scale from 1 (Very weakly) to 5 (very strongly) with 3 as </a:t>
            </a:r>
            <a:r>
              <a:rPr lang="en-GB" sz="1200">
                <a:effectLst/>
                <a:latin typeface="Calibri" panose="020F0502020204030204" pitchFamily="34" charset="0"/>
                <a:ea typeface="Calibri" panose="020F0502020204030204" pitchFamily="34" charset="0"/>
                <a:cs typeface="Times New Roman" panose="02020603050405020304" pitchFamily="18" charset="0"/>
              </a:rPr>
              <a:t>neither strongly nor weakly</a:t>
            </a:r>
            <a:r>
              <a:rPr lang="en-GB" sz="120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GB" sz="1200"/>
          </a:p>
        </p:txBody>
      </p:sp>
      <p:sp>
        <p:nvSpPr>
          <p:cNvPr id="8" name="TextBox 7">
            <a:extLst>
              <a:ext uri="{FF2B5EF4-FFF2-40B4-BE49-F238E27FC236}">
                <a16:creationId xmlns:a16="http://schemas.microsoft.com/office/drawing/2014/main" id="{3F13D22F-8F3B-D085-758E-FBA054F5F046}"/>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graphicFrame>
        <p:nvGraphicFramePr>
          <p:cNvPr id="10" name="Table 9">
            <a:extLst>
              <a:ext uri="{FF2B5EF4-FFF2-40B4-BE49-F238E27FC236}">
                <a16:creationId xmlns:a16="http://schemas.microsoft.com/office/drawing/2014/main" id="{8DF9012C-EBE7-6D34-79E4-9FC496E38EF5}"/>
              </a:ext>
            </a:extLst>
          </p:cNvPr>
          <p:cNvGraphicFramePr>
            <a:graphicFrameLocks noGrp="1"/>
          </p:cNvGraphicFramePr>
          <p:nvPr>
            <p:extLst>
              <p:ext uri="{D42A27DB-BD31-4B8C-83A1-F6EECF244321}">
                <p14:modId xmlns:p14="http://schemas.microsoft.com/office/powerpoint/2010/main" val="525440591"/>
              </p:ext>
            </p:extLst>
          </p:nvPr>
        </p:nvGraphicFramePr>
        <p:xfrm>
          <a:off x="9979741" y="1634613"/>
          <a:ext cx="1144577" cy="4127274"/>
        </p:xfrm>
        <a:graphic>
          <a:graphicData uri="http://schemas.openxmlformats.org/drawingml/2006/table">
            <a:tbl>
              <a:tblPr firstRow="1" firstCol="1" bandRow="1">
                <a:tableStyleId>{5C22544A-7EE6-4342-B048-85BDC9FD1C3A}</a:tableStyleId>
              </a:tblPr>
              <a:tblGrid>
                <a:gridCol w="1144577">
                  <a:extLst>
                    <a:ext uri="{9D8B030D-6E8A-4147-A177-3AD203B41FA5}">
                      <a16:colId xmlns:a16="http://schemas.microsoft.com/office/drawing/2014/main" val="2716561189"/>
                    </a:ext>
                  </a:extLst>
                </a:gridCol>
              </a:tblGrid>
              <a:tr h="229293">
                <a:tc>
                  <a:txBody>
                    <a:bodyPr/>
                    <a:lstStyle/>
                    <a:p>
                      <a:pPr lvl="0" algn="ctr">
                        <a:buNone/>
                      </a:pPr>
                      <a:endParaRPr lang="en-US" sz="1400" b="0">
                        <a:solidFill>
                          <a:schemeClr val="tx1"/>
                        </a:solidFill>
                        <a:effectLst/>
                      </a:endParaRPr>
                    </a:p>
                  </a:txBody>
                  <a:tcPr marL="68580" marR="68580" marT="0" marB="0">
                    <a:solidFill>
                      <a:schemeClr val="bg2"/>
                    </a:solidFill>
                  </a:tcPr>
                </a:tc>
                <a:extLst>
                  <a:ext uri="{0D108BD9-81ED-4DB2-BD59-A6C34878D82A}">
                    <a16:rowId xmlns:a16="http://schemas.microsoft.com/office/drawing/2014/main" val="4215087588"/>
                  </a:ext>
                </a:extLst>
              </a:tr>
              <a:tr h="458586">
                <a:tc>
                  <a:txBody>
                    <a:bodyPr/>
                    <a:lstStyle/>
                    <a:p>
                      <a:pPr algn="ctr"/>
                      <a:r>
                        <a:rPr lang="en-US" sz="1400" b="0">
                          <a:solidFill>
                            <a:schemeClr val="tx1"/>
                          </a:solidFill>
                          <a:effectLst/>
                        </a:rPr>
                        <a:t>Difference</a:t>
                      </a:r>
                    </a:p>
                  </a:txBody>
                  <a:tcPr marL="68580" marR="68580" marT="0" marB="0">
                    <a:solidFill>
                      <a:schemeClr val="bg2"/>
                    </a:solidFill>
                  </a:tcPr>
                </a:tc>
                <a:extLst>
                  <a:ext uri="{0D108BD9-81ED-4DB2-BD59-A6C34878D82A}">
                    <a16:rowId xmlns:a16="http://schemas.microsoft.com/office/drawing/2014/main" val="889811858"/>
                  </a:ext>
                </a:extLst>
              </a:tr>
              <a:tr h="229293">
                <a:tc>
                  <a:txBody>
                    <a:bodyPr/>
                    <a:lstStyle/>
                    <a:p>
                      <a:pPr algn="ctr"/>
                      <a:r>
                        <a:rPr lang="en-US" sz="1400" b="0">
                          <a:solidFill>
                            <a:schemeClr val="tx1"/>
                          </a:solidFill>
                          <a:effectLst/>
                        </a:rPr>
                        <a:t>-0.82</a:t>
                      </a:r>
                    </a:p>
                  </a:txBody>
                  <a:tcPr marL="68580" marR="68580" marT="0" marB="0">
                    <a:solidFill>
                      <a:schemeClr val="bg2"/>
                    </a:solidFill>
                  </a:tcPr>
                </a:tc>
                <a:extLst>
                  <a:ext uri="{0D108BD9-81ED-4DB2-BD59-A6C34878D82A}">
                    <a16:rowId xmlns:a16="http://schemas.microsoft.com/office/drawing/2014/main" val="1628622916"/>
                  </a:ext>
                </a:extLst>
              </a:tr>
              <a:tr h="229293">
                <a:tc>
                  <a:txBody>
                    <a:bodyPr/>
                    <a:lstStyle/>
                    <a:p>
                      <a:pPr algn="ctr"/>
                      <a:r>
                        <a:rPr lang="en-US" sz="1400" b="0">
                          <a:solidFill>
                            <a:schemeClr val="tx1"/>
                          </a:solidFill>
                          <a:effectLst/>
                        </a:rPr>
                        <a:t>-0.99</a:t>
                      </a:r>
                    </a:p>
                  </a:txBody>
                  <a:tcPr marL="68580" marR="68580" marT="0" marB="0">
                    <a:solidFill>
                      <a:schemeClr val="bg2"/>
                    </a:solidFill>
                  </a:tcPr>
                </a:tc>
                <a:extLst>
                  <a:ext uri="{0D108BD9-81ED-4DB2-BD59-A6C34878D82A}">
                    <a16:rowId xmlns:a16="http://schemas.microsoft.com/office/drawing/2014/main" val="744747294"/>
                  </a:ext>
                </a:extLst>
              </a:tr>
              <a:tr h="229293">
                <a:tc>
                  <a:txBody>
                    <a:bodyPr/>
                    <a:lstStyle/>
                    <a:p>
                      <a:pPr algn="ctr"/>
                      <a:r>
                        <a:rPr lang="en-US" sz="1400" b="0">
                          <a:solidFill>
                            <a:schemeClr val="tx1"/>
                          </a:solidFill>
                          <a:effectLst/>
                        </a:rPr>
                        <a:t>-0.6</a:t>
                      </a:r>
                    </a:p>
                  </a:txBody>
                  <a:tcPr marL="68580" marR="68580" marT="0" marB="0">
                    <a:solidFill>
                      <a:schemeClr val="bg2"/>
                    </a:solidFill>
                  </a:tcPr>
                </a:tc>
                <a:extLst>
                  <a:ext uri="{0D108BD9-81ED-4DB2-BD59-A6C34878D82A}">
                    <a16:rowId xmlns:a16="http://schemas.microsoft.com/office/drawing/2014/main" val="1860687329"/>
                  </a:ext>
                </a:extLst>
              </a:tr>
              <a:tr h="229293">
                <a:tc>
                  <a:txBody>
                    <a:bodyPr/>
                    <a:lstStyle/>
                    <a:p>
                      <a:pPr algn="ctr"/>
                      <a:r>
                        <a:rPr lang="en-US" sz="1400" b="0">
                          <a:solidFill>
                            <a:schemeClr val="tx1"/>
                          </a:solidFill>
                          <a:effectLst/>
                        </a:rPr>
                        <a:t>-0.7</a:t>
                      </a:r>
                    </a:p>
                  </a:txBody>
                  <a:tcPr marL="68580" marR="68580" marT="0" marB="0">
                    <a:solidFill>
                      <a:schemeClr val="bg2"/>
                    </a:solidFill>
                  </a:tcPr>
                </a:tc>
                <a:extLst>
                  <a:ext uri="{0D108BD9-81ED-4DB2-BD59-A6C34878D82A}">
                    <a16:rowId xmlns:a16="http://schemas.microsoft.com/office/drawing/2014/main" val="1274857690"/>
                  </a:ext>
                </a:extLst>
              </a:tr>
              <a:tr h="229293">
                <a:tc>
                  <a:txBody>
                    <a:bodyPr/>
                    <a:lstStyle/>
                    <a:p>
                      <a:pPr algn="ctr"/>
                      <a:r>
                        <a:rPr lang="en-US" sz="1400" b="0">
                          <a:solidFill>
                            <a:schemeClr val="tx1"/>
                          </a:solidFill>
                          <a:effectLst/>
                        </a:rPr>
                        <a:t>-0.78</a:t>
                      </a:r>
                    </a:p>
                  </a:txBody>
                  <a:tcPr marL="68580" marR="68580" marT="0" marB="0">
                    <a:solidFill>
                      <a:schemeClr val="bg2"/>
                    </a:solidFill>
                  </a:tcPr>
                </a:tc>
                <a:extLst>
                  <a:ext uri="{0D108BD9-81ED-4DB2-BD59-A6C34878D82A}">
                    <a16:rowId xmlns:a16="http://schemas.microsoft.com/office/drawing/2014/main" val="3005362418"/>
                  </a:ext>
                </a:extLst>
              </a:tr>
              <a:tr h="229293">
                <a:tc>
                  <a:txBody>
                    <a:bodyPr/>
                    <a:lstStyle/>
                    <a:p>
                      <a:pPr algn="ctr"/>
                      <a:r>
                        <a:rPr lang="en-US" sz="1400" b="0">
                          <a:solidFill>
                            <a:schemeClr val="tx1"/>
                          </a:solidFill>
                          <a:effectLst/>
                        </a:rPr>
                        <a:t>-0.62</a:t>
                      </a:r>
                    </a:p>
                  </a:txBody>
                  <a:tcPr marL="68580" marR="68580" marT="0" marB="0">
                    <a:solidFill>
                      <a:schemeClr val="bg2"/>
                    </a:solidFill>
                  </a:tcPr>
                </a:tc>
                <a:extLst>
                  <a:ext uri="{0D108BD9-81ED-4DB2-BD59-A6C34878D82A}">
                    <a16:rowId xmlns:a16="http://schemas.microsoft.com/office/drawing/2014/main" val="1372020324"/>
                  </a:ext>
                </a:extLst>
              </a:tr>
              <a:tr h="229293">
                <a:tc>
                  <a:txBody>
                    <a:bodyPr/>
                    <a:lstStyle/>
                    <a:p>
                      <a:pPr algn="ctr"/>
                      <a:r>
                        <a:rPr lang="en-US" sz="1400" b="0">
                          <a:solidFill>
                            <a:schemeClr val="tx1"/>
                          </a:solidFill>
                          <a:effectLst/>
                        </a:rPr>
                        <a:t>-0.63</a:t>
                      </a:r>
                    </a:p>
                  </a:txBody>
                  <a:tcPr marL="68580" marR="68580" marT="0" marB="0">
                    <a:solidFill>
                      <a:schemeClr val="bg2"/>
                    </a:solidFill>
                  </a:tcPr>
                </a:tc>
                <a:extLst>
                  <a:ext uri="{0D108BD9-81ED-4DB2-BD59-A6C34878D82A}">
                    <a16:rowId xmlns:a16="http://schemas.microsoft.com/office/drawing/2014/main" val="683027986"/>
                  </a:ext>
                </a:extLst>
              </a:tr>
              <a:tr h="229293">
                <a:tc>
                  <a:txBody>
                    <a:bodyPr/>
                    <a:lstStyle/>
                    <a:p>
                      <a:pPr algn="ctr"/>
                      <a:r>
                        <a:rPr lang="en-US" sz="1400" b="0">
                          <a:solidFill>
                            <a:schemeClr val="tx1"/>
                          </a:solidFill>
                          <a:effectLst/>
                        </a:rPr>
                        <a:t>-0.46</a:t>
                      </a:r>
                    </a:p>
                  </a:txBody>
                  <a:tcPr marL="68580" marR="68580" marT="0" marB="0">
                    <a:solidFill>
                      <a:schemeClr val="bg2"/>
                    </a:solidFill>
                  </a:tcPr>
                </a:tc>
                <a:extLst>
                  <a:ext uri="{0D108BD9-81ED-4DB2-BD59-A6C34878D82A}">
                    <a16:rowId xmlns:a16="http://schemas.microsoft.com/office/drawing/2014/main" val="3817394261"/>
                  </a:ext>
                </a:extLst>
              </a:tr>
              <a:tr h="229293">
                <a:tc>
                  <a:txBody>
                    <a:bodyPr/>
                    <a:lstStyle/>
                    <a:p>
                      <a:pPr algn="ctr"/>
                      <a:r>
                        <a:rPr lang="en-US" sz="1400" b="0">
                          <a:solidFill>
                            <a:schemeClr val="tx1"/>
                          </a:solidFill>
                          <a:effectLst/>
                        </a:rPr>
                        <a:t>-0.09</a:t>
                      </a:r>
                    </a:p>
                  </a:txBody>
                  <a:tcPr marL="68580" marR="68580" marT="0" marB="0">
                    <a:solidFill>
                      <a:schemeClr val="bg2"/>
                    </a:solidFill>
                  </a:tcPr>
                </a:tc>
                <a:extLst>
                  <a:ext uri="{0D108BD9-81ED-4DB2-BD59-A6C34878D82A}">
                    <a16:rowId xmlns:a16="http://schemas.microsoft.com/office/drawing/2014/main" val="345449354"/>
                  </a:ext>
                </a:extLst>
              </a:tr>
              <a:tr h="229293">
                <a:tc>
                  <a:txBody>
                    <a:bodyPr/>
                    <a:lstStyle/>
                    <a:p>
                      <a:pPr algn="ctr"/>
                      <a:r>
                        <a:rPr lang="en-US" sz="1400" b="0">
                          <a:solidFill>
                            <a:schemeClr val="tx1"/>
                          </a:solidFill>
                          <a:effectLst/>
                        </a:rPr>
                        <a:t>-0.26</a:t>
                      </a:r>
                    </a:p>
                  </a:txBody>
                  <a:tcPr marL="68580" marR="68580" marT="0" marB="0">
                    <a:solidFill>
                      <a:schemeClr val="bg2"/>
                    </a:solidFill>
                  </a:tcPr>
                </a:tc>
                <a:extLst>
                  <a:ext uri="{0D108BD9-81ED-4DB2-BD59-A6C34878D82A}">
                    <a16:rowId xmlns:a16="http://schemas.microsoft.com/office/drawing/2014/main" val="1383754519"/>
                  </a:ext>
                </a:extLst>
              </a:tr>
              <a:tr h="229293">
                <a:tc>
                  <a:txBody>
                    <a:bodyPr/>
                    <a:lstStyle/>
                    <a:p>
                      <a:pPr algn="ctr"/>
                      <a:r>
                        <a:rPr lang="en-US" sz="1400" b="0">
                          <a:solidFill>
                            <a:schemeClr val="tx1"/>
                          </a:solidFill>
                          <a:effectLst/>
                        </a:rPr>
                        <a:t>0.15</a:t>
                      </a:r>
                    </a:p>
                  </a:txBody>
                  <a:tcPr marL="68580" marR="68580" marT="0" marB="0">
                    <a:solidFill>
                      <a:schemeClr val="bg2"/>
                    </a:solidFill>
                  </a:tcPr>
                </a:tc>
                <a:extLst>
                  <a:ext uri="{0D108BD9-81ED-4DB2-BD59-A6C34878D82A}">
                    <a16:rowId xmlns:a16="http://schemas.microsoft.com/office/drawing/2014/main" val="1556353891"/>
                  </a:ext>
                </a:extLst>
              </a:tr>
              <a:tr h="229293">
                <a:tc>
                  <a:txBody>
                    <a:bodyPr/>
                    <a:lstStyle/>
                    <a:p>
                      <a:pPr algn="ctr"/>
                      <a:r>
                        <a:rPr lang="en-US" sz="1400" b="0">
                          <a:solidFill>
                            <a:schemeClr val="tx1"/>
                          </a:solidFill>
                          <a:effectLst/>
                        </a:rPr>
                        <a:t>0.25</a:t>
                      </a:r>
                    </a:p>
                  </a:txBody>
                  <a:tcPr marL="68580" marR="68580" marT="0" marB="0">
                    <a:solidFill>
                      <a:schemeClr val="bg2"/>
                    </a:solidFill>
                  </a:tcPr>
                </a:tc>
                <a:extLst>
                  <a:ext uri="{0D108BD9-81ED-4DB2-BD59-A6C34878D82A}">
                    <a16:rowId xmlns:a16="http://schemas.microsoft.com/office/drawing/2014/main" val="3241677193"/>
                  </a:ext>
                </a:extLst>
              </a:tr>
              <a:tr h="229293">
                <a:tc>
                  <a:txBody>
                    <a:bodyPr/>
                    <a:lstStyle/>
                    <a:p>
                      <a:pPr algn="ctr"/>
                      <a:r>
                        <a:rPr lang="en-US" sz="1400" b="0">
                          <a:solidFill>
                            <a:schemeClr val="tx1"/>
                          </a:solidFill>
                          <a:effectLst/>
                        </a:rPr>
                        <a:t>0.46</a:t>
                      </a:r>
                    </a:p>
                  </a:txBody>
                  <a:tcPr marL="68580" marR="68580" marT="0" marB="0">
                    <a:solidFill>
                      <a:schemeClr val="bg2"/>
                    </a:solidFill>
                  </a:tcPr>
                </a:tc>
                <a:extLst>
                  <a:ext uri="{0D108BD9-81ED-4DB2-BD59-A6C34878D82A}">
                    <a16:rowId xmlns:a16="http://schemas.microsoft.com/office/drawing/2014/main" val="1822869266"/>
                  </a:ext>
                </a:extLst>
              </a:tr>
              <a:tr h="229293">
                <a:tc>
                  <a:txBody>
                    <a:bodyPr/>
                    <a:lstStyle/>
                    <a:p>
                      <a:pPr algn="ctr"/>
                      <a:r>
                        <a:rPr lang="en-US" sz="1400" b="0">
                          <a:solidFill>
                            <a:schemeClr val="tx1"/>
                          </a:solidFill>
                          <a:effectLst/>
                        </a:rPr>
                        <a:t>0.86</a:t>
                      </a:r>
                    </a:p>
                  </a:txBody>
                  <a:tcPr marL="68580" marR="68580" marT="0" marB="0">
                    <a:solidFill>
                      <a:schemeClr val="bg2"/>
                    </a:solidFill>
                  </a:tcPr>
                </a:tc>
                <a:extLst>
                  <a:ext uri="{0D108BD9-81ED-4DB2-BD59-A6C34878D82A}">
                    <a16:rowId xmlns:a16="http://schemas.microsoft.com/office/drawing/2014/main" val="1867113258"/>
                  </a:ext>
                </a:extLst>
              </a:tr>
              <a:tr h="229293">
                <a:tc>
                  <a:txBody>
                    <a:bodyPr/>
                    <a:lstStyle/>
                    <a:p>
                      <a:pPr algn="ctr"/>
                      <a:r>
                        <a:rPr lang="en-US" sz="1400" b="0">
                          <a:solidFill>
                            <a:schemeClr val="tx1"/>
                          </a:solidFill>
                          <a:effectLst/>
                        </a:rPr>
                        <a:t>0.92</a:t>
                      </a:r>
                    </a:p>
                  </a:txBody>
                  <a:tcPr marL="68580" marR="68580" marT="0" marB="0">
                    <a:solidFill>
                      <a:schemeClr val="bg2"/>
                    </a:solidFill>
                  </a:tcPr>
                </a:tc>
                <a:extLst>
                  <a:ext uri="{0D108BD9-81ED-4DB2-BD59-A6C34878D82A}">
                    <a16:rowId xmlns:a16="http://schemas.microsoft.com/office/drawing/2014/main" val="2601441217"/>
                  </a:ext>
                </a:extLst>
              </a:tr>
            </a:tbl>
          </a:graphicData>
        </a:graphic>
      </p:graphicFrame>
    </p:spTree>
    <p:extLst>
      <p:ext uri="{BB962C8B-B14F-4D97-AF65-F5344CB8AC3E}">
        <p14:creationId xmlns:p14="http://schemas.microsoft.com/office/powerpoint/2010/main" val="2428581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B0231-AFBF-F23A-FEA5-8A0062F446CF}"/>
              </a:ext>
            </a:extLst>
          </p:cNvPr>
          <p:cNvSpPr>
            <a:spLocks noGrp="1"/>
          </p:cNvSpPr>
          <p:nvPr>
            <p:ph type="title"/>
          </p:nvPr>
        </p:nvSpPr>
        <p:spPr>
          <a:xfrm>
            <a:off x="514350" y="300732"/>
            <a:ext cx="10515600" cy="889146"/>
          </a:xfrm>
        </p:spPr>
        <p:txBody>
          <a:bodyPr>
            <a:normAutofit/>
          </a:bodyPr>
          <a:lstStyle/>
          <a:p>
            <a:r>
              <a:rPr lang="en-GB" sz="3600">
                <a:latin typeface="Century Gothic" panose="020B0502020202020204" pitchFamily="34" charset="0"/>
              </a:rPr>
              <a:t>Focus Groups Snapshot of Findings (addenda)</a:t>
            </a:r>
          </a:p>
        </p:txBody>
      </p:sp>
      <p:sp>
        <p:nvSpPr>
          <p:cNvPr id="6" name="TextBox 5">
            <a:extLst>
              <a:ext uri="{FF2B5EF4-FFF2-40B4-BE49-F238E27FC236}">
                <a16:creationId xmlns:a16="http://schemas.microsoft.com/office/drawing/2014/main" id="{E188E34E-ACB7-6B1E-AFAC-79D6FBA4B7DC}"/>
              </a:ext>
            </a:extLst>
          </p:cNvPr>
          <p:cNvSpPr txBox="1"/>
          <p:nvPr/>
        </p:nvSpPr>
        <p:spPr>
          <a:xfrm>
            <a:off x="514350" y="1390650"/>
            <a:ext cx="10690270" cy="5062924"/>
          </a:xfrm>
          <a:prstGeom prst="rect">
            <a:avLst/>
          </a:prstGeom>
          <a:noFill/>
        </p:spPr>
        <p:txBody>
          <a:bodyPr wrap="square">
            <a:spAutoFit/>
          </a:bodyPr>
          <a:lstStyle/>
          <a:p>
            <a:pPr>
              <a:spcAft>
                <a:spcPts val="600"/>
              </a:spcAft>
            </a:pPr>
            <a:r>
              <a:rPr lang="en-GB" sz="2000">
                <a:latin typeface="Optima" panose="02000503060000020004" pitchFamily="2" charset="0"/>
              </a:rPr>
              <a:t>Expectation that journalism presents ‘the truth’ and high levels of concern about ’distortion of facts’, bending of truth, bias and the profit motive </a:t>
            </a:r>
          </a:p>
          <a:p>
            <a:pPr lvl="1">
              <a:spcAft>
                <a:spcPts val="600"/>
              </a:spcAft>
            </a:pPr>
            <a:r>
              <a:rPr lang="en-GB" sz="1800" i="1" kern="100">
                <a:effectLst/>
                <a:latin typeface="Optima" panose="02000503060000020004" pitchFamily="2" charset="0"/>
                <a:ea typeface="Aptos" panose="020B0004020202020204" pitchFamily="34" charset="0"/>
                <a:cs typeface="Times New Roman" panose="02020603050405020304" pitchFamily="18" charset="0"/>
              </a:rPr>
              <a:t>“I was going to say well the purpose is to report on news stories of national interest as truthfully as possible without any bias at all whether it’s political or otherwise.” (Group 3 – Men 40+, )</a:t>
            </a:r>
            <a:endParaRPr lang="en-GB" sz="2400">
              <a:latin typeface="Optima" panose="02000503060000020004" pitchFamily="2" charset="0"/>
            </a:endParaRPr>
          </a:p>
          <a:p>
            <a:pPr>
              <a:spcAft>
                <a:spcPts val="600"/>
              </a:spcAft>
            </a:pPr>
            <a:r>
              <a:rPr lang="en-GB" sz="2000">
                <a:latin typeface="Optima" panose="02000503060000020004" pitchFamily="2" charset="0"/>
              </a:rPr>
              <a:t>Current regulation relatively invisible (linked to perceived lack of effectiveness)</a:t>
            </a:r>
          </a:p>
          <a:p>
            <a:pPr lvl="1">
              <a:spcAft>
                <a:spcPts val="600"/>
              </a:spcAft>
            </a:pPr>
            <a:r>
              <a:rPr lang="en-GB" sz="1800" i="1" kern="100">
                <a:effectLst/>
                <a:latin typeface="Optima" panose="02000503060000020004" pitchFamily="2" charset="0"/>
                <a:ea typeface="Aptos" panose="020B0004020202020204" pitchFamily="34" charset="0"/>
                <a:cs typeface="Aptos" panose="020B0004020202020204" pitchFamily="34" charset="0"/>
              </a:rPr>
              <a:t>“I'm just surprised that they are allowed to publish if they are not regulated. Yes, that has really surprised me, I mean I understood about the social media and the rest of it but the broadsheets and things like that I thought they all had to be regulated so that's come a bit out of left field for me.” (Group 8 – low trust, mixed gender)</a:t>
            </a:r>
            <a:endParaRPr lang="en-GB" sz="2400">
              <a:latin typeface="Optima" panose="02000503060000020004" pitchFamily="2" charset="0"/>
            </a:endParaRPr>
          </a:p>
          <a:p>
            <a:pPr>
              <a:spcAft>
                <a:spcPts val="600"/>
              </a:spcAft>
            </a:pPr>
            <a:r>
              <a:rPr lang="en-GB" sz="2000">
                <a:latin typeface="Optima" panose="02000503060000020004" pitchFamily="2" charset="0"/>
              </a:rPr>
              <a:t>Visibility of regulation and modes of redress need greater emphasis</a:t>
            </a:r>
          </a:p>
          <a:p>
            <a:pPr lvl="1">
              <a:spcAft>
                <a:spcPts val="600"/>
              </a:spcAft>
            </a:pPr>
            <a:r>
              <a:rPr lang="en-GB" sz="1800" i="1" kern="100">
                <a:effectLst/>
                <a:latin typeface="Optima" panose="02000503060000020004" pitchFamily="2" charset="0"/>
                <a:ea typeface="Aptos" panose="020B0004020202020204" pitchFamily="34" charset="0"/>
                <a:cs typeface="Aptos" panose="020B0004020202020204" pitchFamily="34" charset="0"/>
              </a:rPr>
              <a:t>“You would think that they have some code of ethics that they are supposed to work by though as well wouldn’t you? Sort of in the industry as a whole.” (Group 2 - mixed age&amp; gender, low knowledge of regulation)</a:t>
            </a:r>
            <a:endParaRPr lang="en-GB" sz="2400">
              <a:latin typeface="Optima" panose="02000503060000020004" pitchFamily="2" charset="0"/>
            </a:endParaRPr>
          </a:p>
          <a:p>
            <a:pPr>
              <a:spcAft>
                <a:spcPts val="600"/>
              </a:spcAft>
            </a:pPr>
            <a:r>
              <a:rPr lang="en-GB" sz="2400">
                <a:latin typeface="Optima" panose="02000503060000020004" pitchFamily="2" charset="0"/>
              </a:rPr>
              <a:t>Greater uniformity in regulatory context</a:t>
            </a:r>
          </a:p>
          <a:p>
            <a:pPr lvl="1">
              <a:spcAft>
                <a:spcPts val="600"/>
              </a:spcAft>
            </a:pPr>
            <a:r>
              <a:rPr lang="en-GB" sz="1800" i="1" kern="100">
                <a:effectLst/>
                <a:latin typeface="Optima" panose="02000503060000020004" pitchFamily="2" charset="0"/>
                <a:ea typeface="Aptos" panose="020B0004020202020204" pitchFamily="34" charset="0"/>
                <a:cs typeface="Aptos" panose="020B0004020202020204" pitchFamily="34" charset="0"/>
              </a:rPr>
              <a:t>“</a:t>
            </a:r>
            <a:r>
              <a:rPr lang="en-GB" sz="1800" i="1" kern="100">
                <a:solidFill>
                  <a:srgbClr val="000000"/>
                </a:solidFill>
                <a:effectLst/>
                <a:latin typeface="Optima" panose="02000503060000020004" pitchFamily="2" charset="0"/>
                <a:ea typeface="Aptos" panose="020B0004020202020204" pitchFamily="34" charset="0"/>
                <a:cs typeface="Aptos" panose="020B0004020202020204" pitchFamily="34" charset="0"/>
              </a:rPr>
              <a:t>I think they should all be governed by one particular body.” (Group 3 – Men 40+)</a:t>
            </a:r>
            <a:endParaRPr lang="en-GB" sz="1800" kern="100">
              <a:effectLst/>
              <a:latin typeface="Optima" panose="02000503060000020004" pitchFamily="2"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482253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369A7-E3D8-F25D-4A55-EDD541CF88E0}"/>
              </a:ext>
            </a:extLst>
          </p:cNvPr>
          <p:cNvSpPr>
            <a:spLocks noGrp="1"/>
          </p:cNvSpPr>
          <p:nvPr>
            <p:ph type="title"/>
          </p:nvPr>
        </p:nvSpPr>
        <p:spPr>
          <a:xfrm>
            <a:off x="838200" y="302490"/>
            <a:ext cx="10515600" cy="757093"/>
          </a:xfrm>
        </p:spPr>
        <p:txBody>
          <a:bodyPr/>
          <a:lstStyle/>
          <a:p>
            <a:r>
              <a:rPr lang="en-GB">
                <a:latin typeface="Century Gothic" panose="020B0502020202020204" pitchFamily="34" charset="0"/>
              </a:rPr>
              <a:t>Introduction</a:t>
            </a:r>
          </a:p>
        </p:txBody>
      </p:sp>
      <p:sp>
        <p:nvSpPr>
          <p:cNvPr id="3" name="Content Placeholder 2">
            <a:extLst>
              <a:ext uri="{FF2B5EF4-FFF2-40B4-BE49-F238E27FC236}">
                <a16:creationId xmlns:a16="http://schemas.microsoft.com/office/drawing/2014/main" id="{BEBA2DFD-5B4A-04B8-91F0-EBC83578B667}"/>
              </a:ext>
            </a:extLst>
          </p:cNvPr>
          <p:cNvSpPr>
            <a:spLocks noGrp="1"/>
          </p:cNvSpPr>
          <p:nvPr>
            <p:ph idx="1"/>
          </p:nvPr>
        </p:nvSpPr>
        <p:spPr>
          <a:xfrm>
            <a:off x="838200" y="1440873"/>
            <a:ext cx="10515600" cy="4736090"/>
          </a:xfrm>
        </p:spPr>
        <p:txBody>
          <a:bodyPr>
            <a:normAutofit fontScale="92500" lnSpcReduction="10000"/>
          </a:bodyPr>
          <a:lstStyle/>
          <a:p>
            <a:r>
              <a:rPr lang="en-GB">
                <a:latin typeface="Optima" panose="02000503060000020004" pitchFamily="2" charset="0"/>
              </a:rPr>
              <a:t>Emphasis on audience perceptions and understandings of journalism and its regulatory and ethical context</a:t>
            </a:r>
          </a:p>
          <a:p>
            <a:r>
              <a:rPr lang="en-GB">
                <a:latin typeface="Optima" panose="02000503060000020004" pitchFamily="2" charset="0"/>
              </a:rPr>
              <a:t>Builds on earlier AHRC funded project </a:t>
            </a:r>
          </a:p>
          <a:p>
            <a:r>
              <a:rPr lang="en-GB">
                <a:latin typeface="Optima" panose="02000503060000020004" pitchFamily="2" charset="0"/>
              </a:rPr>
              <a:t>Declining trust in journalism </a:t>
            </a:r>
          </a:p>
          <a:p>
            <a:r>
              <a:rPr lang="en-GB">
                <a:latin typeface="Optima" panose="02000503060000020004" pitchFamily="2" charset="0"/>
              </a:rPr>
              <a:t>Reflects on project findings for journalism educators and  practitioners </a:t>
            </a:r>
          </a:p>
          <a:p>
            <a:r>
              <a:rPr lang="en-GB">
                <a:latin typeface="Optima" panose="02000503060000020004" pitchFamily="2" charset="0"/>
              </a:rPr>
              <a:t>If journalists are to improve trust in their work, we must engage students in better understanding audiences and what they </a:t>
            </a:r>
            <a:r>
              <a:rPr lang="en-GB" b="1">
                <a:latin typeface="Optima" panose="02000503060000020004" pitchFamily="2" charset="0"/>
              </a:rPr>
              <a:t>don’t</a:t>
            </a:r>
            <a:r>
              <a:rPr lang="en-GB">
                <a:latin typeface="Optima" panose="02000503060000020004" pitchFamily="2" charset="0"/>
              </a:rPr>
              <a:t> know about journalistic processes</a:t>
            </a:r>
          </a:p>
          <a:p>
            <a:r>
              <a:rPr lang="en-GB">
                <a:latin typeface="Optima" panose="02000503060000020004" pitchFamily="2" charset="0"/>
              </a:rPr>
              <a:t>Provide audiences with the information/transparency about ethics and standards in journalism to equip them to make critically informed judgements about the credibility and trustworthiness of the information they consume</a:t>
            </a:r>
          </a:p>
          <a:p>
            <a:endParaRPr lang="en-GB">
              <a:latin typeface="Optima" panose="02000503060000020004" pitchFamily="2" charset="0"/>
            </a:endParaRPr>
          </a:p>
          <a:p>
            <a:endParaRPr lang="en-GB">
              <a:latin typeface="Optima" panose="02000503060000020004" pitchFamily="2" charset="0"/>
            </a:endParaRPr>
          </a:p>
          <a:p>
            <a:endParaRPr lang="en-GB">
              <a:latin typeface="Optima" panose="02000503060000020004" pitchFamily="2" charset="0"/>
            </a:endParaRPr>
          </a:p>
          <a:p>
            <a:endParaRPr lang="en-GB"/>
          </a:p>
        </p:txBody>
      </p:sp>
      <p:sp>
        <p:nvSpPr>
          <p:cNvPr id="5" name="Slide Number Placeholder 4">
            <a:extLst>
              <a:ext uri="{FF2B5EF4-FFF2-40B4-BE49-F238E27FC236}">
                <a16:creationId xmlns:a16="http://schemas.microsoft.com/office/drawing/2014/main" id="{9A4BE657-771B-1A1B-816A-ABBBF338BB55}"/>
              </a:ext>
            </a:extLst>
          </p:cNvPr>
          <p:cNvSpPr>
            <a:spLocks noGrp="1"/>
          </p:cNvSpPr>
          <p:nvPr>
            <p:ph type="sldNum" sz="quarter" idx="12"/>
          </p:nvPr>
        </p:nvSpPr>
        <p:spPr/>
        <p:txBody>
          <a:bodyPr/>
          <a:lstStyle/>
          <a:p>
            <a:fld id="{3236F3CA-A82E-BA4E-BBD5-6B5EB469B278}" type="slidenum">
              <a:rPr lang="en-US" smtClean="0"/>
              <a:t>2</a:t>
            </a:fld>
            <a:endParaRPr lang="en-US"/>
          </a:p>
        </p:txBody>
      </p:sp>
    </p:spTree>
    <p:extLst>
      <p:ext uri="{BB962C8B-B14F-4D97-AF65-F5344CB8AC3E}">
        <p14:creationId xmlns:p14="http://schemas.microsoft.com/office/powerpoint/2010/main" val="636021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CDF5D-07EC-B303-307D-5D2EBC2F20B9}"/>
              </a:ext>
            </a:extLst>
          </p:cNvPr>
          <p:cNvSpPr>
            <a:spLocks noGrp="1"/>
          </p:cNvSpPr>
          <p:nvPr>
            <p:ph type="title"/>
          </p:nvPr>
        </p:nvSpPr>
        <p:spPr>
          <a:xfrm>
            <a:off x="838200" y="365125"/>
            <a:ext cx="10515600" cy="917985"/>
          </a:xfrm>
        </p:spPr>
        <p:txBody>
          <a:bodyPr/>
          <a:lstStyle/>
          <a:p>
            <a:r>
              <a:rPr lang="en-GB">
                <a:latin typeface="Century Gothic" panose="020B0502020202020204" pitchFamily="34" charset="0"/>
              </a:rPr>
              <a:t>AHRC, </a:t>
            </a:r>
            <a:r>
              <a:rPr lang="en-GB">
                <a:latin typeface="Century Gothic" panose="020B0502020202020204" pitchFamily="34" charset="0"/>
                <a:hlinkClick r:id="rId3"/>
              </a:rPr>
              <a:t>DFoP</a:t>
            </a:r>
            <a:r>
              <a:rPr lang="en-GB">
                <a:latin typeface="Century Gothic" panose="020B0502020202020204" pitchFamily="34" charset="0"/>
              </a:rPr>
              <a:t>: Summary Findings	</a:t>
            </a:r>
          </a:p>
        </p:txBody>
      </p:sp>
      <p:sp>
        <p:nvSpPr>
          <p:cNvPr id="3" name="Content Placeholder 2">
            <a:extLst>
              <a:ext uri="{FF2B5EF4-FFF2-40B4-BE49-F238E27FC236}">
                <a16:creationId xmlns:a16="http://schemas.microsoft.com/office/drawing/2014/main" id="{6F2EBB6B-1838-9D08-9FED-D8C8F5FCC485}"/>
              </a:ext>
            </a:extLst>
          </p:cNvPr>
          <p:cNvSpPr>
            <a:spLocks noGrp="1"/>
          </p:cNvSpPr>
          <p:nvPr>
            <p:ph idx="1"/>
          </p:nvPr>
        </p:nvSpPr>
        <p:spPr>
          <a:xfrm>
            <a:off x="838200" y="1453330"/>
            <a:ext cx="10515600" cy="5085582"/>
          </a:xfrm>
        </p:spPr>
        <p:txBody>
          <a:bodyPr>
            <a:normAutofit fontScale="62500" lnSpcReduction="20000"/>
          </a:bodyPr>
          <a:lstStyle/>
          <a:p>
            <a:pPr>
              <a:lnSpc>
                <a:spcPct val="120000"/>
              </a:lnSpc>
            </a:pPr>
            <a:r>
              <a:rPr lang="en-GB" sz="3600">
                <a:latin typeface="Optima" panose="02000503060000020004" pitchFamily="2" charset="0"/>
              </a:rPr>
              <a:t>European codes of ethics have weakly defined notions of the public interest </a:t>
            </a:r>
          </a:p>
          <a:p>
            <a:pPr>
              <a:lnSpc>
                <a:spcPct val="120000"/>
              </a:lnSpc>
            </a:pPr>
            <a:r>
              <a:rPr lang="en-GB" sz="3600">
                <a:latin typeface="Optima" panose="02000503060000020004" pitchFamily="2" charset="0"/>
              </a:rPr>
              <a:t>Codes are ‘action guiding’ (though lack of explicit civil norms – what is journalism for, why is press freedom important etc.)</a:t>
            </a:r>
          </a:p>
          <a:p>
            <a:pPr>
              <a:lnSpc>
                <a:spcPct val="120000"/>
              </a:lnSpc>
            </a:pPr>
            <a:r>
              <a:rPr lang="en-GB" sz="3600">
                <a:latin typeface="Optima" panose="02000503060000020004" pitchFamily="2" charset="0"/>
              </a:rPr>
              <a:t>Institutional cultures more significant to journalists day-to-day than external codes in safeguarding standards (brand prominence)</a:t>
            </a:r>
          </a:p>
          <a:p>
            <a:pPr>
              <a:lnSpc>
                <a:spcPct val="120000"/>
              </a:lnSpc>
            </a:pPr>
            <a:r>
              <a:rPr lang="en-GB" sz="3600">
                <a:latin typeface="Optima" panose="02000503060000020004" pitchFamily="2" charset="0"/>
              </a:rPr>
              <a:t>Though ethics codes are perceived to legitimise journalistic identity/authenticity to audiences (Steel </a:t>
            </a:r>
            <a:r>
              <a:rPr lang="en-GB" sz="3600" i="1">
                <a:latin typeface="Optima" panose="02000503060000020004" pitchFamily="2" charset="0"/>
              </a:rPr>
              <a:t>et al</a:t>
            </a:r>
            <a:r>
              <a:rPr lang="en-GB" sz="3600">
                <a:latin typeface="Optima" panose="02000503060000020004" pitchFamily="2" charset="0"/>
              </a:rPr>
              <a:t>, 2025)</a:t>
            </a:r>
          </a:p>
          <a:p>
            <a:pPr>
              <a:lnSpc>
                <a:spcPct val="120000"/>
              </a:lnSpc>
            </a:pPr>
            <a:r>
              <a:rPr lang="en-GB" sz="3600">
                <a:latin typeface="Optima" panose="02000503060000020004" pitchFamily="2" charset="0"/>
              </a:rPr>
              <a:t>Trust is in sharp decline </a:t>
            </a:r>
          </a:p>
          <a:p>
            <a:pPr>
              <a:lnSpc>
                <a:spcPct val="120000"/>
              </a:lnSpc>
            </a:pPr>
            <a:r>
              <a:rPr lang="en-GB" sz="3600">
                <a:latin typeface="Optima" panose="02000503060000020004" pitchFamily="2" charset="0"/>
              </a:rPr>
              <a:t>In some countries - greater levels of media literacy amongst the public contributed to journalists’ self awareness of their role (shame)</a:t>
            </a:r>
          </a:p>
          <a:p>
            <a:pPr>
              <a:lnSpc>
                <a:spcPct val="120000"/>
              </a:lnSpc>
            </a:pPr>
            <a:r>
              <a:rPr lang="en-GB" sz="3600" b="1">
                <a:latin typeface="Optima" panose="02000503060000020004" pitchFamily="2" charset="0"/>
              </a:rPr>
              <a:t>Visibility</a:t>
            </a:r>
            <a:r>
              <a:rPr lang="en-GB" sz="3600">
                <a:latin typeface="Optima" panose="02000503060000020004" pitchFamily="2" charset="0"/>
              </a:rPr>
              <a:t> as a driver for journalists’ self-discipline and adherence to codes of ethics</a:t>
            </a:r>
            <a:endParaRPr lang="en-GB" sz="3600"/>
          </a:p>
        </p:txBody>
      </p:sp>
      <p:sp>
        <p:nvSpPr>
          <p:cNvPr id="4" name="Slide Number Placeholder 3">
            <a:extLst>
              <a:ext uri="{FF2B5EF4-FFF2-40B4-BE49-F238E27FC236}">
                <a16:creationId xmlns:a16="http://schemas.microsoft.com/office/drawing/2014/main" id="{429901DC-D7AD-6138-E0F5-2FA06F3667B0}"/>
              </a:ext>
            </a:extLst>
          </p:cNvPr>
          <p:cNvSpPr>
            <a:spLocks noGrp="1"/>
          </p:cNvSpPr>
          <p:nvPr>
            <p:ph type="sldNum" sz="quarter" idx="12"/>
          </p:nvPr>
        </p:nvSpPr>
        <p:spPr/>
        <p:txBody>
          <a:bodyPr/>
          <a:lstStyle/>
          <a:p>
            <a:fld id="{E77A432F-FF7E-E549-B344-5B20FFE6BE69}" type="slidenum">
              <a:rPr lang="en-GB" smtClean="0"/>
              <a:t>3</a:t>
            </a:fld>
            <a:endParaRPr lang="en-GB"/>
          </a:p>
        </p:txBody>
      </p:sp>
    </p:spTree>
    <p:extLst>
      <p:ext uri="{BB962C8B-B14F-4D97-AF65-F5344CB8AC3E}">
        <p14:creationId xmlns:p14="http://schemas.microsoft.com/office/powerpoint/2010/main" val="1511749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AF807-8A8D-9E08-7CE8-C9485A847581}"/>
              </a:ext>
            </a:extLst>
          </p:cNvPr>
          <p:cNvSpPr>
            <a:spLocks noGrp="1"/>
          </p:cNvSpPr>
          <p:nvPr>
            <p:ph type="title"/>
          </p:nvPr>
        </p:nvSpPr>
        <p:spPr>
          <a:xfrm>
            <a:off x="360218" y="365125"/>
            <a:ext cx="10993582" cy="1325563"/>
          </a:xfrm>
        </p:spPr>
        <p:txBody>
          <a:bodyPr/>
          <a:lstStyle/>
          <a:p>
            <a:r>
              <a:rPr lang="en-GB">
                <a:latin typeface="Century Gothic" panose="020B0502020202020204" pitchFamily="34" charset="0"/>
              </a:rPr>
              <a:t>Unpacking lack of trust in Journalism </a:t>
            </a:r>
          </a:p>
        </p:txBody>
      </p:sp>
      <p:sp>
        <p:nvSpPr>
          <p:cNvPr id="3" name="Content Placeholder 2">
            <a:extLst>
              <a:ext uri="{FF2B5EF4-FFF2-40B4-BE49-F238E27FC236}">
                <a16:creationId xmlns:a16="http://schemas.microsoft.com/office/drawing/2014/main" id="{01FB3767-91F7-586C-1BB9-D419C9328A66}"/>
              </a:ext>
            </a:extLst>
          </p:cNvPr>
          <p:cNvSpPr>
            <a:spLocks noGrp="1"/>
          </p:cNvSpPr>
          <p:nvPr>
            <p:ph idx="1"/>
          </p:nvPr>
        </p:nvSpPr>
        <p:spPr>
          <a:xfrm>
            <a:off x="599209" y="1518870"/>
            <a:ext cx="10993582" cy="5030787"/>
          </a:xfrm>
        </p:spPr>
        <p:txBody>
          <a:bodyPr>
            <a:normAutofit/>
          </a:bodyPr>
          <a:lstStyle/>
          <a:p>
            <a:r>
              <a:rPr lang="en-GB" sz="2400">
                <a:effectLst/>
                <a:latin typeface="Optima" panose="02000503060000020004" pitchFamily="2" charset="0"/>
                <a:ea typeface="Aptos" panose="020B0004020202020204" pitchFamily="34" charset="0"/>
                <a:cs typeface="Times New Roman" panose="02020603050405020304" pitchFamily="18" charset="0"/>
              </a:rPr>
              <a:t>“The more a news story is edited, the less it's likely to be true” </a:t>
            </a:r>
          </a:p>
          <a:p>
            <a:pPr lvl="1"/>
            <a:r>
              <a:rPr lang="en-GB">
                <a:effectLst/>
                <a:latin typeface="Optima" panose="02000503060000020004" pitchFamily="2" charset="0"/>
                <a:ea typeface="Aptos" panose="020B0004020202020204" pitchFamily="34" charset="0"/>
                <a:cs typeface="Times New Roman" panose="02020603050405020304" pitchFamily="18" charset="0"/>
              </a:rPr>
              <a:t>44% agree/strongly agree </a:t>
            </a:r>
          </a:p>
          <a:p>
            <a:pPr lvl="1"/>
            <a:r>
              <a:rPr lang="en-GB" sz="2400">
                <a:effectLst/>
                <a:latin typeface="Optima" panose="02000503060000020004" pitchFamily="2" charset="0"/>
                <a:ea typeface="Aptos" panose="020B0004020202020204" pitchFamily="34" charset="0"/>
                <a:cs typeface="Times New Roman" panose="02020603050405020304" pitchFamily="18" charset="0"/>
              </a:rPr>
              <a:t>34% neither agree/disagree</a:t>
            </a:r>
          </a:p>
          <a:p>
            <a:pPr lvl="1"/>
            <a:r>
              <a:rPr lang="en-GB" sz="2400">
                <a:effectLst/>
                <a:latin typeface="Optima" panose="02000503060000020004" pitchFamily="2" charset="0"/>
                <a:ea typeface="Aptos" panose="020B0004020202020204" pitchFamily="34" charset="0"/>
                <a:cs typeface="Times New Roman" panose="02020603050405020304" pitchFamily="18" charset="0"/>
              </a:rPr>
              <a:t>12% disagree/strongly disagree</a:t>
            </a:r>
          </a:p>
          <a:p>
            <a:pPr lvl="1"/>
            <a:r>
              <a:rPr lang="en-GB" sz="2400">
                <a:latin typeface="Optima" panose="02000503060000020004" pitchFamily="2" charset="0"/>
                <a:ea typeface="Aptos" panose="020B0004020202020204" pitchFamily="34" charset="0"/>
                <a:cs typeface="Times New Roman" panose="02020603050405020304" pitchFamily="18" charset="0"/>
                <a:hlinkClick r:id="rId3"/>
              </a:rPr>
              <a:t>Ofcom survey 2024</a:t>
            </a:r>
            <a:endParaRPr lang="en-GB" sz="2400">
              <a:latin typeface="Optima" panose="02000503060000020004" pitchFamily="2" charset="0"/>
              <a:ea typeface="Aptos" panose="020B0004020202020204" pitchFamily="34" charset="0"/>
              <a:cs typeface="Times New Roman" panose="02020603050405020304" pitchFamily="18" charset="0"/>
            </a:endParaRPr>
          </a:p>
          <a:p>
            <a:r>
              <a:rPr lang="en-GB" sz="2400">
                <a:effectLst/>
                <a:latin typeface="Optima" panose="02000503060000020004" pitchFamily="2" charset="0"/>
                <a:ea typeface="Aptos" panose="020B0004020202020204" pitchFamily="34" charset="0"/>
                <a:cs typeface="Times New Roman" panose="02020603050405020304" pitchFamily="18" charset="0"/>
              </a:rPr>
              <a:t>Between 50 - 54% have little or no knowledge or understanding of how and why journalists choose to cover stories with slightly higher, 54% have little or no knowledge or understanding of how the news media is regulated </a:t>
            </a:r>
            <a:r>
              <a:rPr lang="en-GB" sz="2400">
                <a:effectLst/>
                <a:latin typeface="Optima" panose="02000503060000020004" pitchFamily="2" charset="0"/>
                <a:ea typeface="Aptos" panose="020B0004020202020204" pitchFamily="34" charset="0"/>
                <a:cs typeface="Times New Roman" panose="02020603050405020304" pitchFamily="18" charset="0"/>
                <a:hlinkClick r:id="rId4"/>
              </a:rPr>
              <a:t>News Literacy report, 2022</a:t>
            </a:r>
            <a:r>
              <a:rPr lang="en-GB" sz="2400">
                <a:effectLst/>
                <a:latin typeface="Optima" panose="02000503060000020004" pitchFamily="2" charset="0"/>
                <a:ea typeface="Aptos" panose="020B0004020202020204" pitchFamily="34" charset="0"/>
                <a:cs typeface="Times New Roman" panose="02020603050405020304" pitchFamily="18" charset="0"/>
              </a:rPr>
              <a:t>.</a:t>
            </a:r>
            <a:endParaRPr lang="en-GB" sz="1800">
              <a:latin typeface="Aptos" panose="020B0004020202020204" pitchFamily="34" charset="0"/>
              <a:ea typeface="Aptos" panose="020B0004020202020204" pitchFamily="34" charset="0"/>
              <a:cs typeface="Times New Roman" panose="02020603050405020304" pitchFamily="18" charset="0"/>
            </a:endParaRPr>
          </a:p>
          <a:p>
            <a:r>
              <a:rPr lang="en-US" sz="2400">
                <a:latin typeface="Optima" panose="02000503060000020004" pitchFamily="2" charset="0"/>
                <a:cs typeface="Calibri" panose="020F0502020204030204"/>
              </a:rPr>
              <a:t>“</a:t>
            </a:r>
            <a:r>
              <a:rPr lang="en-GB" sz="2400">
                <a:solidFill>
                  <a:srgbClr val="000000"/>
                </a:solidFill>
                <a:latin typeface="Optima" panose="02000503060000020004" pitchFamily="2" charset="0"/>
                <a:ea typeface="Aptos" panose="020B0004020202020204" pitchFamily="34" charset="0"/>
                <a:cs typeface="Arial" panose="020B0604020202020204" pitchFamily="34" charset="0"/>
              </a:rPr>
              <a:t>trust in the press is </a:t>
            </a:r>
            <a:r>
              <a:rPr lang="en-GB" sz="2400" i="1">
                <a:solidFill>
                  <a:srgbClr val="000000"/>
                </a:solidFill>
                <a:latin typeface="Optima" panose="02000503060000020004" pitchFamily="2" charset="0"/>
                <a:ea typeface="Aptos" panose="020B0004020202020204" pitchFamily="34" charset="0"/>
                <a:cs typeface="Arial" panose="020B0604020202020204" pitchFamily="34" charset="0"/>
              </a:rPr>
              <a:t>partly garnered </a:t>
            </a:r>
            <a:r>
              <a:rPr lang="en-GB" sz="2400">
                <a:solidFill>
                  <a:srgbClr val="000000"/>
                </a:solidFill>
                <a:latin typeface="Optima" panose="02000503060000020004" pitchFamily="2" charset="0"/>
                <a:ea typeface="Aptos" panose="020B0004020202020204" pitchFamily="34" charset="0"/>
                <a:cs typeface="Arial" panose="020B0604020202020204" pitchFamily="34" charset="0"/>
              </a:rPr>
              <a:t>because of greater levels of awareness amongst the public of the broader media environment, including regulators roles and activities.” (</a:t>
            </a:r>
            <a:r>
              <a:rPr lang="en-GB" sz="2400">
                <a:solidFill>
                  <a:srgbClr val="000000"/>
                </a:solidFill>
                <a:latin typeface="Optima" panose="02000503060000020004" pitchFamily="2" charset="0"/>
                <a:ea typeface="Aptos" panose="020B0004020202020204" pitchFamily="34" charset="0"/>
                <a:cs typeface="Arial" panose="020B0604020202020204" pitchFamily="34" charset="0"/>
                <a:hlinkClick r:id="rId5"/>
              </a:rPr>
              <a:t>Steel, </a:t>
            </a:r>
            <a:r>
              <a:rPr lang="en-GB" sz="2400" i="1">
                <a:solidFill>
                  <a:srgbClr val="000000"/>
                </a:solidFill>
                <a:latin typeface="Optima" panose="02000503060000020004" pitchFamily="2" charset="0"/>
                <a:ea typeface="Aptos" panose="020B0004020202020204" pitchFamily="34" charset="0"/>
                <a:cs typeface="Arial" panose="020B0604020202020204" pitchFamily="34" charset="0"/>
                <a:hlinkClick r:id="rId5"/>
              </a:rPr>
              <a:t>et al </a:t>
            </a:r>
            <a:r>
              <a:rPr lang="en-GB" sz="2400">
                <a:solidFill>
                  <a:srgbClr val="000000"/>
                </a:solidFill>
                <a:latin typeface="Optima" panose="02000503060000020004" pitchFamily="2" charset="0"/>
                <a:ea typeface="Aptos" panose="020B0004020202020204" pitchFamily="34" charset="0"/>
                <a:cs typeface="Arial" panose="020B0604020202020204" pitchFamily="34" charset="0"/>
                <a:hlinkClick r:id="rId5"/>
              </a:rPr>
              <a:t>(2025</a:t>
            </a:r>
            <a:r>
              <a:rPr lang="en-GB" sz="2400">
                <a:solidFill>
                  <a:srgbClr val="000000"/>
                </a:solidFill>
                <a:latin typeface="Optima" panose="02000503060000020004" pitchFamily="2" charset="0"/>
                <a:ea typeface="Aptos" panose="020B0004020202020204" pitchFamily="34" charset="0"/>
                <a:cs typeface="Arial" panose="020B0604020202020204" pitchFamily="34" charset="0"/>
              </a:rPr>
              <a:t>)</a:t>
            </a:r>
            <a:endParaRPr lang="en-US" sz="2400">
              <a:latin typeface="Optima" panose="02000503060000020004" pitchFamily="2" charset="0"/>
              <a:cs typeface="Calibri" panose="020F0502020204030204"/>
            </a:endParaRPr>
          </a:p>
          <a:p>
            <a:pPr marL="0" indent="0">
              <a:buNone/>
            </a:pPr>
            <a:endParaRPr lang="en-GB" sz="2400">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GB" sz="240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GB"/>
          </a:p>
        </p:txBody>
      </p:sp>
      <p:sp>
        <p:nvSpPr>
          <p:cNvPr id="5" name="Slide Number Placeholder 4">
            <a:extLst>
              <a:ext uri="{FF2B5EF4-FFF2-40B4-BE49-F238E27FC236}">
                <a16:creationId xmlns:a16="http://schemas.microsoft.com/office/drawing/2014/main" id="{63557537-F5C0-5FF5-88EE-FD38A8371D67}"/>
              </a:ext>
            </a:extLst>
          </p:cNvPr>
          <p:cNvSpPr>
            <a:spLocks noGrp="1"/>
          </p:cNvSpPr>
          <p:nvPr>
            <p:ph type="sldNum" sz="quarter" idx="12"/>
          </p:nvPr>
        </p:nvSpPr>
        <p:spPr/>
        <p:txBody>
          <a:bodyPr/>
          <a:lstStyle/>
          <a:p>
            <a:fld id="{3236F3CA-A82E-BA4E-BBD5-6B5EB469B278}" type="slidenum">
              <a:rPr lang="en-US" smtClean="0"/>
              <a:t>4</a:t>
            </a:fld>
            <a:endParaRPr lang="en-US"/>
          </a:p>
        </p:txBody>
      </p:sp>
    </p:spTree>
    <p:extLst>
      <p:ext uri="{BB962C8B-B14F-4D97-AF65-F5344CB8AC3E}">
        <p14:creationId xmlns:p14="http://schemas.microsoft.com/office/powerpoint/2010/main" val="3086792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AD347D-0868-568B-DFE4-2991859B93AC}"/>
              </a:ext>
            </a:extLst>
          </p:cNvPr>
          <p:cNvSpPr>
            <a:spLocks noGrp="1"/>
          </p:cNvSpPr>
          <p:nvPr>
            <p:ph type="title"/>
          </p:nvPr>
        </p:nvSpPr>
        <p:spPr>
          <a:xfrm>
            <a:off x="424083" y="161930"/>
            <a:ext cx="6002110" cy="1495425"/>
          </a:xfrm>
        </p:spPr>
        <p:txBody>
          <a:bodyPr>
            <a:normAutofit/>
          </a:bodyPr>
          <a:lstStyle/>
          <a:p>
            <a:r>
              <a:rPr lang="en-US" sz="3200">
                <a:latin typeface="Century Gothic" panose="020B0502020202020204" pitchFamily="34" charset="0"/>
              </a:rPr>
              <a:t>Follow on project: Engaging the public in regulating for ethical journalism (ESRC IAA)</a:t>
            </a:r>
          </a:p>
        </p:txBody>
      </p:sp>
      <p:sp>
        <p:nvSpPr>
          <p:cNvPr id="3" name="Content Placeholder 2">
            <a:extLst>
              <a:ext uri="{FF2B5EF4-FFF2-40B4-BE49-F238E27FC236}">
                <a16:creationId xmlns:a16="http://schemas.microsoft.com/office/drawing/2014/main" id="{55A0E86B-DCFF-698D-9E79-45DC5990A075}"/>
              </a:ext>
            </a:extLst>
          </p:cNvPr>
          <p:cNvSpPr>
            <a:spLocks noGrp="1"/>
          </p:cNvSpPr>
          <p:nvPr>
            <p:ph idx="1"/>
          </p:nvPr>
        </p:nvSpPr>
        <p:spPr>
          <a:xfrm>
            <a:off x="424082" y="1864120"/>
            <a:ext cx="6489673" cy="4831950"/>
          </a:xfrm>
        </p:spPr>
        <p:txBody>
          <a:bodyPr vert="horz" lIns="91440" tIns="45720" rIns="91440" bIns="45720" rtlCol="0">
            <a:noAutofit/>
          </a:bodyPr>
          <a:lstStyle/>
          <a:p>
            <a:pPr marL="0" indent="0">
              <a:buNone/>
            </a:pPr>
            <a:r>
              <a:rPr lang="en-US" sz="1800">
                <a:latin typeface="Optima" panose="02000503060000020004" pitchFamily="2" charset="0"/>
                <a:cs typeface="Calibri"/>
              </a:rPr>
              <a:t>Survey: </a:t>
            </a:r>
          </a:p>
          <a:p>
            <a:pPr>
              <a:spcBef>
                <a:spcPts val="0"/>
              </a:spcBef>
              <a:spcAft>
                <a:spcPts val="600"/>
              </a:spcAft>
            </a:pPr>
            <a:r>
              <a:rPr lang="en-US" sz="1800">
                <a:latin typeface="Optima" panose="02000503060000020004" pitchFamily="2" charset="0"/>
                <a:cs typeface="Calibri"/>
              </a:rPr>
              <a:t>Nationally representative, conducted by </a:t>
            </a:r>
            <a:r>
              <a:rPr lang="en-US" sz="1800" err="1">
                <a:latin typeface="Optima" panose="02000503060000020004" pitchFamily="2" charset="0"/>
                <a:cs typeface="Calibri"/>
              </a:rPr>
              <a:t>Savanta</a:t>
            </a:r>
            <a:r>
              <a:rPr lang="en-US" sz="1800">
                <a:latin typeface="Optima" panose="02000503060000020004" pitchFamily="2" charset="0"/>
                <a:cs typeface="Calibri"/>
              </a:rPr>
              <a:t> (n=3044). March 2022.</a:t>
            </a:r>
          </a:p>
          <a:p>
            <a:pPr>
              <a:spcBef>
                <a:spcPts val="0"/>
              </a:spcBef>
              <a:spcAft>
                <a:spcPts val="600"/>
              </a:spcAft>
            </a:pPr>
            <a:r>
              <a:rPr lang="en-US" sz="1800">
                <a:latin typeface="Optima" panose="02000503060000020004" pitchFamily="2" charset="0"/>
                <a:cs typeface="Calibri"/>
              </a:rPr>
              <a:t>42 questions, informed by literature review </a:t>
            </a:r>
            <a:r>
              <a:rPr lang="en-GB" sz="1800">
                <a:effectLst/>
                <a:latin typeface="Optima" panose="02000503060000020004" pitchFamily="2" charset="0"/>
                <a:ea typeface="Calibri" panose="020F0502020204030204" pitchFamily="34" charset="0"/>
                <a:cs typeface="Times New Roman"/>
              </a:rPr>
              <a:t>(</a:t>
            </a:r>
            <a:r>
              <a:rPr lang="en-GB" sz="1800">
                <a:latin typeface="Optima" panose="02000503060000020004" pitchFamily="2" charset="0"/>
                <a:ea typeface="Calibri" panose="020F0502020204030204" pitchFamily="34" charset="0"/>
                <a:cs typeface="Times New Roman"/>
              </a:rPr>
              <a:t>inc. </a:t>
            </a:r>
            <a:r>
              <a:rPr lang="en-GB" sz="1800">
                <a:effectLst/>
                <a:latin typeface="Optima" panose="02000503060000020004" pitchFamily="2" charset="0"/>
                <a:ea typeface="Calibri" panose="020F0502020204030204" pitchFamily="34" charset="0"/>
                <a:cs typeface="Times New Roman"/>
              </a:rPr>
              <a:t>Ward, 2005, </a:t>
            </a:r>
            <a:r>
              <a:rPr lang="en-GB" sz="1800" b="0" i="0">
                <a:effectLst/>
                <a:latin typeface="Optima" panose="02000503060000020004" pitchFamily="2" charset="0"/>
                <a:cs typeface="Calibri"/>
              </a:rPr>
              <a:t>Coleman </a:t>
            </a:r>
            <a:r>
              <a:rPr lang="en-GB" sz="1800" b="0" i="1">
                <a:effectLst/>
                <a:latin typeface="Optima" panose="02000503060000020004" pitchFamily="2" charset="0"/>
                <a:cs typeface="Calibri"/>
              </a:rPr>
              <a:t>et al</a:t>
            </a:r>
            <a:r>
              <a:rPr lang="en-GB" sz="1800" b="0" i="0">
                <a:effectLst/>
                <a:latin typeface="Optima" panose="02000503060000020004" pitchFamily="2" charset="0"/>
                <a:cs typeface="Calibri"/>
              </a:rPr>
              <a:t>., 2012 , </a:t>
            </a:r>
            <a:r>
              <a:rPr lang="en-GB" sz="1800">
                <a:effectLst/>
                <a:latin typeface="Optima" panose="02000503060000020004" pitchFamily="2" charset="0"/>
                <a:ea typeface="Calibri" panose="020F0502020204030204" pitchFamily="34" charset="0"/>
                <a:cs typeface="Times New Roman"/>
              </a:rPr>
              <a:t>van der </a:t>
            </a:r>
            <a:r>
              <a:rPr lang="en-GB" sz="1800" err="1">
                <a:effectLst/>
                <a:latin typeface="Optima" panose="02000503060000020004" pitchFamily="2" charset="0"/>
                <a:ea typeface="Calibri" panose="020F0502020204030204" pitchFamily="34" charset="0"/>
                <a:cs typeface="Times New Roman"/>
              </a:rPr>
              <a:t>Wurff</a:t>
            </a:r>
            <a:r>
              <a:rPr lang="en-GB" sz="1800">
                <a:effectLst/>
                <a:latin typeface="Optima" panose="02000503060000020004" pitchFamily="2" charset="0"/>
                <a:ea typeface="Calibri" panose="020F0502020204030204" pitchFamily="34" charset="0"/>
                <a:cs typeface="Times New Roman"/>
              </a:rPr>
              <a:t> and </a:t>
            </a:r>
            <a:r>
              <a:rPr lang="en-GB" sz="1800" err="1">
                <a:effectLst/>
                <a:latin typeface="Optima" panose="02000503060000020004" pitchFamily="2" charset="0"/>
                <a:ea typeface="Calibri" panose="020F0502020204030204" pitchFamily="34" charset="0"/>
                <a:cs typeface="Times New Roman"/>
              </a:rPr>
              <a:t>Schoenbach</a:t>
            </a:r>
            <a:r>
              <a:rPr lang="en-GB" sz="1800">
                <a:effectLst/>
                <a:latin typeface="Optima" panose="02000503060000020004" pitchFamily="2" charset="0"/>
                <a:ea typeface="Calibri" panose="020F0502020204030204" pitchFamily="34" charset="0"/>
                <a:cs typeface="Times New Roman"/>
              </a:rPr>
              <a:t>, 2014; Coleman et al. 2016; </a:t>
            </a:r>
            <a:r>
              <a:rPr lang="en-GB" sz="1800" err="1">
                <a:effectLst/>
                <a:latin typeface="Optima" panose="02000503060000020004" pitchFamily="2" charset="0"/>
                <a:ea typeface="Calibri" panose="020F0502020204030204" pitchFamily="34" charset="0"/>
                <a:cs typeface="Times New Roman"/>
              </a:rPr>
              <a:t>Strömbäck</a:t>
            </a:r>
            <a:r>
              <a:rPr lang="en-GB" sz="1800">
                <a:effectLst/>
                <a:latin typeface="Optima" panose="02000503060000020004" pitchFamily="2" charset="0"/>
                <a:ea typeface="Calibri" panose="020F0502020204030204" pitchFamily="34" charset="0"/>
                <a:cs typeface="Times New Roman"/>
              </a:rPr>
              <a:t> et al., 2020; </a:t>
            </a:r>
            <a:r>
              <a:rPr lang="en-GB" sz="1800" err="1">
                <a:effectLst/>
                <a:latin typeface="Optima" panose="02000503060000020004" pitchFamily="2" charset="0"/>
                <a:ea typeface="Calibri" panose="020F0502020204030204" pitchFamily="34" charset="0"/>
                <a:cs typeface="Times New Roman"/>
              </a:rPr>
              <a:t>Ogbebor</a:t>
            </a:r>
            <a:r>
              <a:rPr lang="en-GB" sz="1800">
                <a:effectLst/>
                <a:latin typeface="Optima" panose="02000503060000020004" pitchFamily="2" charset="0"/>
                <a:ea typeface="Calibri" panose="020F0502020204030204" pitchFamily="34" charset="0"/>
                <a:cs typeface="Times New Roman"/>
              </a:rPr>
              <a:t>, 2021). </a:t>
            </a:r>
          </a:p>
          <a:p>
            <a:pPr marL="0" indent="0">
              <a:spcBef>
                <a:spcPts val="0"/>
              </a:spcBef>
              <a:spcAft>
                <a:spcPts val="600"/>
              </a:spcAft>
              <a:buNone/>
            </a:pPr>
            <a:r>
              <a:rPr lang="en-GB" sz="1800">
                <a:effectLst/>
                <a:latin typeface="Optima" panose="02000503060000020004" pitchFamily="2" charset="0"/>
                <a:ea typeface="Calibri" panose="020F0502020204030204" pitchFamily="34" charset="0"/>
                <a:cs typeface="Times New Roman"/>
              </a:rPr>
              <a:t>Themes:</a:t>
            </a:r>
            <a:endParaRPr lang="en-GB" sz="1800">
              <a:effectLst/>
              <a:latin typeface="Optima" panose="02000503060000020004" pitchFamily="2" charset="0"/>
              <a:ea typeface="Calibri" panose="020F0502020204030204" pitchFamily="34" charset="0"/>
              <a:cs typeface="Times New Roman" panose="02020603050405020304" pitchFamily="18" charset="0"/>
            </a:endParaRPr>
          </a:p>
          <a:p>
            <a:pPr marL="514350" indent="-514350">
              <a:spcBef>
                <a:spcPts val="0"/>
              </a:spcBef>
              <a:spcAft>
                <a:spcPts val="600"/>
              </a:spcAft>
              <a:buFont typeface="+mj-lt"/>
              <a:buAutoNum type="arabicPeriod"/>
            </a:pPr>
            <a:r>
              <a:rPr lang="en-GB" sz="1800">
                <a:latin typeface="Optima" panose="02000503060000020004" pitchFamily="2" charset="0"/>
                <a:ea typeface="Calibri" panose="020F0502020204030204" pitchFamily="34" charset="0"/>
                <a:cs typeface="Calibri" panose="020F0502020204030204" pitchFamily="34" charset="0"/>
              </a:rPr>
              <a:t>Media literacy &amp; public knowledge of how journalism works, including</a:t>
            </a:r>
            <a:r>
              <a:rPr lang="en-US" sz="1800">
                <a:effectLst/>
                <a:latin typeface="Optima" panose="02000503060000020004" pitchFamily="2" charset="0"/>
                <a:ea typeface="Calibri" panose="020F0502020204030204" pitchFamily="34" charset="0"/>
                <a:cs typeface="Times New Roman" panose="02020603050405020304" pitchFamily="18" charset="0"/>
              </a:rPr>
              <a:t> how the public understand and value the role and function of journalism in society</a:t>
            </a:r>
          </a:p>
          <a:p>
            <a:pPr marL="514350" indent="-514350">
              <a:spcBef>
                <a:spcPts val="0"/>
              </a:spcBef>
              <a:spcAft>
                <a:spcPts val="600"/>
              </a:spcAft>
              <a:buFont typeface="+mj-lt"/>
              <a:buAutoNum type="arabicPeriod"/>
            </a:pPr>
            <a:r>
              <a:rPr lang="en-GB" sz="1800">
                <a:latin typeface="Optima" panose="02000503060000020004" pitchFamily="2" charset="0"/>
                <a:ea typeface="Calibri" panose="020F0502020204030204" pitchFamily="34" charset="0"/>
                <a:cs typeface="Calibri" panose="020F0502020204030204" pitchFamily="34" charset="0"/>
              </a:rPr>
              <a:t>Public understanding of how the news media is regulated </a:t>
            </a:r>
            <a:endParaRPr lang="en-GB" sz="1800">
              <a:latin typeface="Optima" panose="02000503060000020004" pitchFamily="2" charset="0"/>
              <a:ea typeface="Calibri" panose="020F0502020204030204" pitchFamily="34" charset="0"/>
              <a:cs typeface="Times New Roman" panose="02020603050405020304" pitchFamily="18" charset="0"/>
            </a:endParaRPr>
          </a:p>
          <a:p>
            <a:pPr marL="514350" indent="-514350">
              <a:spcBef>
                <a:spcPts val="0"/>
              </a:spcBef>
              <a:spcAft>
                <a:spcPts val="600"/>
              </a:spcAft>
              <a:buFont typeface="+mj-lt"/>
              <a:buAutoNum type="arabicPeriod"/>
            </a:pPr>
            <a:r>
              <a:rPr lang="en-GB" sz="1800">
                <a:latin typeface="Optima" panose="02000503060000020004" pitchFamily="2" charset="0"/>
                <a:ea typeface="Calibri" panose="020F0502020204030204" pitchFamily="34" charset="0"/>
                <a:cs typeface="Calibri" panose="020F0502020204030204" pitchFamily="34" charset="0"/>
              </a:rPr>
              <a:t>Public understanding of specific aspects of regulatory codes &amp; the normative principles underlying it</a:t>
            </a:r>
            <a:endParaRPr lang="en-GB" sz="1800">
              <a:latin typeface="Optima" panose="02000503060000020004" pitchFamily="2" charset="0"/>
              <a:ea typeface="Calibri" panose="020F0502020204030204" pitchFamily="34" charset="0"/>
              <a:cs typeface="Times New Roman" panose="02020603050405020304" pitchFamily="18" charset="0"/>
            </a:endParaRPr>
          </a:p>
          <a:p>
            <a:pPr marL="514350" indent="-514350">
              <a:spcBef>
                <a:spcPts val="0"/>
              </a:spcBef>
              <a:spcAft>
                <a:spcPts val="600"/>
              </a:spcAft>
              <a:buFont typeface="+mj-lt"/>
              <a:buAutoNum type="arabicPeriod"/>
            </a:pPr>
            <a:r>
              <a:rPr lang="en-GB" sz="1800">
                <a:latin typeface="Optima" panose="02000503060000020004" pitchFamily="2" charset="0"/>
                <a:ea typeface="Times New Roman" panose="02020603050405020304" pitchFamily="18" charset="0"/>
              </a:rPr>
              <a:t>Suggestions of ways of improving the press via regulation, including identification of concerns</a:t>
            </a:r>
          </a:p>
        </p:txBody>
      </p:sp>
      <p:pic>
        <p:nvPicPr>
          <p:cNvPr id="6" name="Picture 5">
            <a:extLst>
              <a:ext uri="{FF2B5EF4-FFF2-40B4-BE49-F238E27FC236}">
                <a16:creationId xmlns:a16="http://schemas.microsoft.com/office/drawing/2014/main" id="{32DFF9F8-14D9-1C95-EA9E-9A1D31B70E60}"/>
              </a:ext>
            </a:extLst>
          </p:cNvPr>
          <p:cNvPicPr>
            <a:picLocks noChangeAspect="1"/>
          </p:cNvPicPr>
          <p:nvPr/>
        </p:nvPicPr>
        <p:blipFill>
          <a:blip r:embed="rId3"/>
          <a:srcRect t="2815" r="3" b="3"/>
          <a:stretch/>
        </p:blipFill>
        <p:spPr>
          <a:xfrm>
            <a:off x="7199440" y="10"/>
            <a:ext cx="4992560" cy="6857990"/>
          </a:xfrm>
          <a:prstGeom prst="rect">
            <a:avLst/>
          </a:prstGeom>
          <a:effectLst/>
        </p:spPr>
      </p:pic>
    </p:spTree>
    <p:extLst>
      <p:ext uri="{BB962C8B-B14F-4D97-AF65-F5344CB8AC3E}">
        <p14:creationId xmlns:p14="http://schemas.microsoft.com/office/powerpoint/2010/main" val="2826620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B46338-865A-4C7D-B060-EB0A27B9E146}"/>
              </a:ext>
            </a:extLst>
          </p:cNvPr>
          <p:cNvSpPr>
            <a:spLocks noGrp="1"/>
          </p:cNvSpPr>
          <p:nvPr>
            <p:ph type="title"/>
          </p:nvPr>
        </p:nvSpPr>
        <p:spPr>
          <a:xfrm>
            <a:off x="435235" y="185743"/>
            <a:ext cx="6002110" cy="1495425"/>
          </a:xfrm>
        </p:spPr>
        <p:txBody>
          <a:bodyPr vert="horz" lIns="91440" tIns="45720" rIns="91440" bIns="45720" rtlCol="0" anchor="ctr">
            <a:normAutofit/>
          </a:bodyPr>
          <a:lstStyle/>
          <a:p>
            <a:r>
              <a:rPr lang="en-US" sz="3200">
                <a:latin typeface="Century Gothic" panose="020B0502020202020204" pitchFamily="34" charset="0"/>
              </a:rPr>
              <a:t>Focus Groups</a:t>
            </a:r>
          </a:p>
        </p:txBody>
      </p:sp>
      <p:sp>
        <p:nvSpPr>
          <p:cNvPr id="4" name="TextBox 3">
            <a:extLst>
              <a:ext uri="{FF2B5EF4-FFF2-40B4-BE49-F238E27FC236}">
                <a16:creationId xmlns:a16="http://schemas.microsoft.com/office/drawing/2014/main" id="{ECA23DBC-4552-6D1D-57E4-AC39F9D49E3F}"/>
              </a:ext>
            </a:extLst>
          </p:cNvPr>
          <p:cNvSpPr txBox="1"/>
          <p:nvPr/>
        </p:nvSpPr>
        <p:spPr>
          <a:xfrm>
            <a:off x="435234" y="1677572"/>
            <a:ext cx="6511975" cy="4868194"/>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a:latin typeface="Optima" panose="02000503060000020004" pitchFamily="2" charset="0"/>
              </a:rPr>
              <a:t>8 online focus groups. Total participants 44.</a:t>
            </a:r>
          </a:p>
          <a:p>
            <a:pPr indent="-228600">
              <a:lnSpc>
                <a:spcPct val="90000"/>
              </a:lnSpc>
              <a:spcAft>
                <a:spcPts val="600"/>
              </a:spcAft>
              <a:buFont typeface="Arial" panose="020B0604020202020204" pitchFamily="34" charset="0"/>
              <a:buChar char="•"/>
            </a:pPr>
            <a:r>
              <a:rPr lang="en-US" sz="2000">
                <a:latin typeface="Optima" panose="02000503060000020004" pitchFamily="2" charset="0"/>
              </a:rPr>
              <a:t>June/July 2022 x 5 (n=22). June/July 2023 x 3 (n=22).</a:t>
            </a:r>
          </a:p>
          <a:p>
            <a:pPr indent="-228600">
              <a:lnSpc>
                <a:spcPct val="90000"/>
              </a:lnSpc>
              <a:spcAft>
                <a:spcPts val="600"/>
              </a:spcAft>
              <a:buFont typeface="Arial" panose="020B0604020202020204" pitchFamily="34" charset="0"/>
              <a:buChar char="•"/>
            </a:pPr>
            <a:endParaRPr lang="en-US" sz="2000">
              <a:latin typeface="Optima" panose="02000503060000020004" pitchFamily="2" charset="0"/>
            </a:endParaRPr>
          </a:p>
          <a:p>
            <a:pPr indent="-228600">
              <a:lnSpc>
                <a:spcPct val="90000"/>
              </a:lnSpc>
              <a:spcAft>
                <a:spcPts val="600"/>
              </a:spcAft>
              <a:buFont typeface="Arial" panose="020B0604020202020204" pitchFamily="34" charset="0"/>
              <a:buChar char="•"/>
            </a:pPr>
            <a:r>
              <a:rPr lang="en-US" sz="2000">
                <a:latin typeface="Optima" panose="02000503060000020004" pitchFamily="2" charset="0"/>
              </a:rPr>
              <a:t>Recruitment - diversity of groups recruited via survey: </a:t>
            </a:r>
            <a:r>
              <a:rPr lang="en-US" sz="2000">
                <a:effectLst/>
                <a:latin typeface="Optima" panose="02000503060000020004" pitchFamily="2" charset="0"/>
              </a:rPr>
              <a:t>gender, age, ethnicity, declared levels of knowledge about regulation of the journalism and the media, and how important people feel it is for them to have an understanding of regulation</a:t>
            </a:r>
            <a:r>
              <a:rPr lang="en-US" sz="2000">
                <a:latin typeface="Optima" panose="02000503060000020004" pitchFamily="2" charset="0"/>
              </a:rPr>
              <a:t>, levels of trust in journalism</a:t>
            </a:r>
          </a:p>
          <a:p>
            <a:pPr indent="-228600">
              <a:lnSpc>
                <a:spcPct val="90000"/>
              </a:lnSpc>
              <a:spcAft>
                <a:spcPts val="600"/>
              </a:spcAft>
              <a:buFont typeface="Arial" panose="020B0604020202020204" pitchFamily="34" charset="0"/>
              <a:buChar char="•"/>
            </a:pPr>
            <a:endParaRPr lang="en-US" sz="2000">
              <a:latin typeface="Optima" panose="02000503060000020004" pitchFamily="2" charset="0"/>
            </a:endParaRPr>
          </a:p>
          <a:p>
            <a:pPr indent="-228600">
              <a:lnSpc>
                <a:spcPct val="90000"/>
              </a:lnSpc>
              <a:spcAft>
                <a:spcPts val="600"/>
              </a:spcAft>
              <a:buFont typeface="Arial" panose="020B0604020202020204" pitchFamily="34" charset="0"/>
              <a:buChar char="•"/>
            </a:pPr>
            <a:r>
              <a:rPr lang="en-US" sz="2000" b="0">
                <a:latin typeface="Optima" panose="02000503060000020004" pitchFamily="2" charset="0"/>
              </a:rPr>
              <a:t>Questions based around emergent themes from survey. Recorded and transcribed, </a:t>
            </a:r>
            <a:r>
              <a:rPr lang="en-US" sz="2000" b="0" err="1">
                <a:latin typeface="Optima" panose="02000503060000020004" pitchFamily="2" charset="0"/>
              </a:rPr>
              <a:t>analysed</a:t>
            </a:r>
            <a:r>
              <a:rPr lang="en-US" sz="2000" b="0">
                <a:latin typeface="Optima" panose="02000503060000020004" pitchFamily="2" charset="0"/>
              </a:rPr>
              <a:t> thematically</a:t>
            </a:r>
            <a:endParaRPr lang="en-US" sz="2000">
              <a:effectLst/>
              <a:latin typeface="Optima" panose="02000503060000020004" pitchFamily="2" charset="0"/>
            </a:endParaRPr>
          </a:p>
        </p:txBody>
      </p:sp>
      <p:pic>
        <p:nvPicPr>
          <p:cNvPr id="3" name="Picture 2">
            <a:extLst>
              <a:ext uri="{FF2B5EF4-FFF2-40B4-BE49-F238E27FC236}">
                <a16:creationId xmlns:a16="http://schemas.microsoft.com/office/drawing/2014/main" id="{8059C889-527A-5C11-5153-F295B5CB9204}"/>
              </a:ext>
            </a:extLst>
          </p:cNvPr>
          <p:cNvPicPr>
            <a:picLocks noChangeAspect="1"/>
          </p:cNvPicPr>
          <p:nvPr/>
        </p:nvPicPr>
        <p:blipFill>
          <a:blip r:embed="rId3"/>
          <a:srcRect t="3279" r="-1" b="-1"/>
          <a:stretch/>
        </p:blipFill>
        <p:spPr>
          <a:xfrm>
            <a:off x="7199440" y="10"/>
            <a:ext cx="4992560" cy="6857990"/>
          </a:xfrm>
          <a:prstGeom prst="rect">
            <a:avLst/>
          </a:prstGeom>
          <a:effectLst/>
        </p:spPr>
      </p:pic>
    </p:spTree>
    <p:extLst>
      <p:ext uri="{BB962C8B-B14F-4D97-AF65-F5344CB8AC3E}">
        <p14:creationId xmlns:p14="http://schemas.microsoft.com/office/powerpoint/2010/main" val="3287242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A437A-3102-6B8F-CE49-EC195D107D58}"/>
              </a:ext>
            </a:extLst>
          </p:cNvPr>
          <p:cNvSpPr>
            <a:spLocks noGrp="1"/>
          </p:cNvSpPr>
          <p:nvPr>
            <p:ph type="title"/>
          </p:nvPr>
        </p:nvSpPr>
        <p:spPr>
          <a:xfrm>
            <a:off x="698791" y="392866"/>
            <a:ext cx="11118267" cy="1325563"/>
          </a:xfrm>
        </p:spPr>
        <p:txBody>
          <a:bodyPr>
            <a:noAutofit/>
          </a:bodyPr>
          <a:lstStyle/>
          <a:p>
            <a:r>
              <a:rPr lang="en-GB" sz="4800">
                <a:latin typeface="Century Gothic" panose="020B0502020202020204" pitchFamily="34" charset="0"/>
              </a:rPr>
              <a:t>Snapshot of findings – 2 themes:</a:t>
            </a:r>
          </a:p>
        </p:txBody>
      </p:sp>
      <p:sp>
        <p:nvSpPr>
          <p:cNvPr id="3" name="Footer Placeholder 2">
            <a:extLst>
              <a:ext uri="{FF2B5EF4-FFF2-40B4-BE49-F238E27FC236}">
                <a16:creationId xmlns:a16="http://schemas.microsoft.com/office/drawing/2014/main" id="{292E310E-C8DB-C534-48EA-7CC653E7AB3F}"/>
              </a:ext>
            </a:extLst>
          </p:cNvPr>
          <p:cNvSpPr>
            <a:spLocks noGrp="1"/>
          </p:cNvSpPr>
          <p:nvPr>
            <p:ph type="ftr" sz="quarter" idx="11"/>
          </p:nvPr>
        </p:nvSpPr>
        <p:spPr/>
        <p:txBody>
          <a:bodyPr/>
          <a:lstStyle/>
          <a:p>
            <a:endParaRPr lang="en-US"/>
          </a:p>
        </p:txBody>
      </p:sp>
      <p:sp>
        <p:nvSpPr>
          <p:cNvPr id="5" name="TextBox 4">
            <a:extLst>
              <a:ext uri="{FF2B5EF4-FFF2-40B4-BE49-F238E27FC236}">
                <a16:creationId xmlns:a16="http://schemas.microsoft.com/office/drawing/2014/main" id="{85874BAC-D416-946F-5BC0-B7FC9EFDDBD7}"/>
              </a:ext>
            </a:extLst>
          </p:cNvPr>
          <p:cNvSpPr txBox="1"/>
          <p:nvPr/>
        </p:nvSpPr>
        <p:spPr>
          <a:xfrm>
            <a:off x="698791" y="1997839"/>
            <a:ext cx="10093705" cy="4108817"/>
          </a:xfrm>
          <a:prstGeom prst="rect">
            <a:avLst/>
          </a:prstGeom>
          <a:noFill/>
        </p:spPr>
        <p:txBody>
          <a:bodyPr wrap="square" lIns="91440" tIns="45720" rIns="91440" bIns="45720" anchor="t">
            <a:spAutoFit/>
          </a:bodyPr>
          <a:lstStyle/>
          <a:p>
            <a:pPr>
              <a:lnSpc>
                <a:spcPct val="150000"/>
              </a:lnSpc>
            </a:pPr>
            <a:r>
              <a:rPr lang="en-GB" sz="3400">
                <a:latin typeface="Optima"/>
              </a:rPr>
              <a:t>#1 Unpacking trust – comparing expectations with evaluations = a gap</a:t>
            </a:r>
            <a:endParaRPr lang="en-GB" sz="3400">
              <a:latin typeface="Optima" panose="02000503060000020004" pitchFamily="2" charset="0"/>
            </a:endParaRPr>
          </a:p>
          <a:p>
            <a:pPr>
              <a:lnSpc>
                <a:spcPct val="150000"/>
              </a:lnSpc>
            </a:pPr>
            <a:r>
              <a:rPr lang="en-GB" sz="3400">
                <a:latin typeface="Optima"/>
              </a:rPr>
              <a:t>#2 Unpacking the gap – exploring perceptions</a:t>
            </a:r>
          </a:p>
          <a:p>
            <a:endParaRPr lang="en-GB" sz="3600"/>
          </a:p>
          <a:p>
            <a:br>
              <a:rPr lang="en-GB" sz="3600"/>
            </a:br>
            <a:endParaRPr lang="en-GB" sz="3600">
              <a:latin typeface="+mn-lt"/>
            </a:endParaRPr>
          </a:p>
        </p:txBody>
      </p:sp>
    </p:spTree>
    <p:extLst>
      <p:ext uri="{BB962C8B-B14F-4D97-AF65-F5344CB8AC3E}">
        <p14:creationId xmlns:p14="http://schemas.microsoft.com/office/powerpoint/2010/main" val="2572345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F7DC6-7551-8F28-D1B5-A517B956E65C}"/>
              </a:ext>
            </a:extLst>
          </p:cNvPr>
          <p:cNvSpPr>
            <a:spLocks noGrp="1"/>
          </p:cNvSpPr>
          <p:nvPr>
            <p:ph type="title"/>
          </p:nvPr>
        </p:nvSpPr>
        <p:spPr/>
        <p:txBody>
          <a:bodyPr/>
          <a:lstStyle/>
          <a:p>
            <a:r>
              <a:rPr lang="en-GB">
                <a:latin typeface="Century Gothic" panose="020B0502020202020204" pitchFamily="34" charset="0"/>
                <a:cs typeface="Calibri Light"/>
              </a:rPr>
              <a:t>#1 Unpacking trust</a:t>
            </a:r>
            <a:endParaRPr lang="en-US">
              <a:latin typeface="Century Gothic" panose="020B0502020202020204" pitchFamily="34" charset="0"/>
            </a:endParaRPr>
          </a:p>
        </p:txBody>
      </p:sp>
      <p:sp>
        <p:nvSpPr>
          <p:cNvPr id="3" name="Footer Placeholder 2">
            <a:extLst>
              <a:ext uri="{FF2B5EF4-FFF2-40B4-BE49-F238E27FC236}">
                <a16:creationId xmlns:a16="http://schemas.microsoft.com/office/drawing/2014/main" id="{9F739AA7-7DCE-747D-A3DF-538D7A204609}"/>
              </a:ext>
            </a:extLst>
          </p:cNvPr>
          <p:cNvSpPr>
            <a:spLocks noGrp="1"/>
          </p:cNvSpPr>
          <p:nvPr>
            <p:ph type="ftr" sz="quarter" idx="11"/>
          </p:nvPr>
        </p:nvSpPr>
        <p:spPr/>
        <p:txBody>
          <a:bodyPr/>
          <a:lstStyle/>
          <a:p>
            <a:endParaRPr lang="en-US"/>
          </a:p>
        </p:txBody>
      </p:sp>
      <p:sp>
        <p:nvSpPr>
          <p:cNvPr id="5" name="TextBox 4">
            <a:extLst>
              <a:ext uri="{FF2B5EF4-FFF2-40B4-BE49-F238E27FC236}">
                <a16:creationId xmlns:a16="http://schemas.microsoft.com/office/drawing/2014/main" id="{CD5BBB77-4B42-E418-DA21-1E5712A0F5E4}"/>
              </a:ext>
            </a:extLst>
          </p:cNvPr>
          <p:cNvSpPr txBox="1"/>
          <p:nvPr/>
        </p:nvSpPr>
        <p:spPr>
          <a:xfrm>
            <a:off x="540913" y="2143432"/>
            <a:ext cx="11045204" cy="28931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600">
                <a:solidFill>
                  <a:srgbClr val="333333"/>
                </a:solidFill>
                <a:latin typeface="Optima" panose="02000503060000020004" pitchFamily="2" charset="0"/>
                <a:cs typeface="Segoe UI"/>
              </a:rPr>
              <a:t>Constructivist approach (Coleman </a:t>
            </a:r>
            <a:r>
              <a:rPr lang="en-GB" sz="2600" i="1">
                <a:solidFill>
                  <a:srgbClr val="333333"/>
                </a:solidFill>
                <a:latin typeface="Optima" panose="02000503060000020004" pitchFamily="2" charset="0"/>
                <a:cs typeface="Segoe UI"/>
              </a:rPr>
              <a:t>et al</a:t>
            </a:r>
            <a:r>
              <a:rPr lang="en-GB" sz="2600">
                <a:solidFill>
                  <a:srgbClr val="333333"/>
                </a:solidFill>
                <a:latin typeface="Optima" panose="02000503060000020004" pitchFamily="2" charset="0"/>
                <a:cs typeface="Segoe UI"/>
              </a:rPr>
              <a:t>., 2012, Fawzi and Mothes, 2020)</a:t>
            </a:r>
            <a:r>
              <a:rPr lang="en-GB" sz="2600">
                <a:latin typeface="Optima" panose="02000503060000020004" pitchFamily="2" charset="0"/>
                <a:cs typeface="Segoe UI"/>
              </a:rPr>
              <a:t> ​</a:t>
            </a:r>
            <a:endParaRPr lang="en-US" sz="2600">
              <a:latin typeface="Optima" panose="02000503060000020004" pitchFamily="2" charset="0"/>
              <a:cs typeface="Calibri"/>
            </a:endParaRPr>
          </a:p>
          <a:p>
            <a:r>
              <a:rPr lang="en-GB" sz="2600">
                <a:latin typeface="Optima" panose="02000503060000020004" pitchFamily="2" charset="0"/>
                <a:cs typeface="Segoe UI"/>
              </a:rPr>
              <a:t>​</a:t>
            </a:r>
          </a:p>
          <a:p>
            <a:r>
              <a:rPr lang="en-GB" sz="2600">
                <a:latin typeface="Optima" panose="02000503060000020004" pitchFamily="2" charset="0"/>
                <a:cs typeface="Segoe UI"/>
              </a:rPr>
              <a:t>Measured </a:t>
            </a:r>
            <a:r>
              <a:rPr lang="en-GB" sz="2600" b="1">
                <a:latin typeface="Optima" panose="02000503060000020004" pitchFamily="2" charset="0"/>
                <a:cs typeface="Segoe UI"/>
              </a:rPr>
              <a:t>expectations</a:t>
            </a:r>
            <a:r>
              <a:rPr lang="en-GB" sz="2600">
                <a:latin typeface="Optima" panose="02000503060000020004" pitchFamily="2" charset="0"/>
                <a:cs typeface="Segoe UI"/>
              </a:rPr>
              <a:t> based on the </a:t>
            </a:r>
            <a:r>
              <a:rPr lang="en-GB" sz="2600" b="1">
                <a:latin typeface="Optima" panose="02000503060000020004" pitchFamily="2" charset="0"/>
                <a:cs typeface="Segoe UI"/>
              </a:rPr>
              <a:t>importance</a:t>
            </a:r>
            <a:r>
              <a:rPr lang="en-GB" sz="2600">
                <a:latin typeface="Optima" panose="02000503060000020004" pitchFamily="2" charset="0"/>
                <a:cs typeface="Segoe UI"/>
              </a:rPr>
              <a:t> of 15 normative </a:t>
            </a:r>
            <a:r>
              <a:rPr lang="en-GB" sz="2600" b="1">
                <a:latin typeface="Optima" panose="02000503060000020004" pitchFamily="2" charset="0"/>
                <a:cs typeface="Segoe UI"/>
              </a:rPr>
              <a:t>roles</a:t>
            </a:r>
            <a:r>
              <a:rPr lang="en-GB" sz="2600">
                <a:latin typeface="Optima" panose="02000503060000020004" pitchFamily="2" charset="0"/>
                <a:cs typeface="Segoe UI"/>
              </a:rPr>
              <a:t>  (Weaver, 2007, Hanitzsch </a:t>
            </a:r>
            <a:r>
              <a:rPr lang="en-GB" sz="2600" i="1">
                <a:latin typeface="Optima" panose="02000503060000020004" pitchFamily="2" charset="0"/>
                <a:cs typeface="Segoe UI"/>
              </a:rPr>
              <a:t>et al. </a:t>
            </a:r>
            <a:r>
              <a:rPr lang="en-GB" sz="2600">
                <a:latin typeface="Optima" panose="02000503060000020004" pitchFamily="2" charset="0"/>
                <a:cs typeface="Segoe UI"/>
              </a:rPr>
              <a:t>2019) and 11 </a:t>
            </a:r>
            <a:r>
              <a:rPr lang="en-GB" sz="2600" b="1">
                <a:latin typeface="Optima" panose="02000503060000020004" pitchFamily="2" charset="0"/>
                <a:cs typeface="Segoe UI"/>
              </a:rPr>
              <a:t>guiding values </a:t>
            </a:r>
            <a:r>
              <a:rPr lang="en-GB" sz="2600">
                <a:latin typeface="Optima" panose="02000503060000020004" pitchFamily="2" charset="0"/>
                <a:cs typeface="Segoe UI"/>
              </a:rPr>
              <a:t>(van der </a:t>
            </a:r>
            <a:r>
              <a:rPr lang="en-GB" sz="2600" err="1">
                <a:latin typeface="Optima" panose="02000503060000020004" pitchFamily="2" charset="0"/>
                <a:cs typeface="Segoe UI"/>
              </a:rPr>
              <a:t>Wurff</a:t>
            </a:r>
            <a:r>
              <a:rPr lang="en-GB" sz="2600">
                <a:latin typeface="Optima" panose="02000503060000020004" pitchFamily="2" charset="0"/>
                <a:cs typeface="Segoe UI"/>
              </a:rPr>
              <a:t> and Schoenbach, 2014)</a:t>
            </a:r>
            <a:r>
              <a:rPr lang="en-US" sz="2600">
                <a:latin typeface="Optima" panose="02000503060000020004" pitchFamily="2" charset="0"/>
                <a:cs typeface="Segoe UI"/>
              </a:rPr>
              <a:t>​</a:t>
            </a:r>
          </a:p>
          <a:p>
            <a:r>
              <a:rPr lang="en-GB" sz="2600">
                <a:latin typeface="Optima" panose="02000503060000020004" pitchFamily="2" charset="0"/>
                <a:cs typeface="Segoe UI"/>
              </a:rPr>
              <a:t>​</a:t>
            </a:r>
          </a:p>
          <a:p>
            <a:r>
              <a:rPr lang="en-GB" sz="2600" b="1">
                <a:latin typeface="Optima" panose="02000503060000020004" pitchFamily="2" charset="0"/>
                <a:cs typeface="Segoe UI"/>
              </a:rPr>
              <a:t>Evaluation</a:t>
            </a:r>
            <a:r>
              <a:rPr lang="en-GB" sz="2600">
                <a:latin typeface="Optima" panose="02000503060000020004" pitchFamily="2" charset="0"/>
                <a:cs typeface="Segoe UI"/>
              </a:rPr>
              <a:t> as a measure of </a:t>
            </a:r>
            <a:r>
              <a:rPr lang="en-GB" sz="2600" b="1">
                <a:latin typeface="Optima" panose="02000503060000020004" pitchFamily="2" charset="0"/>
                <a:cs typeface="Segoe UI"/>
              </a:rPr>
              <a:t> performance</a:t>
            </a:r>
          </a:p>
        </p:txBody>
      </p:sp>
    </p:spTree>
    <p:extLst>
      <p:ext uri="{BB962C8B-B14F-4D97-AF65-F5344CB8AC3E}">
        <p14:creationId xmlns:p14="http://schemas.microsoft.com/office/powerpoint/2010/main" val="2812129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98303-322F-FDAB-B951-5F08B5CDCDEC}"/>
              </a:ext>
            </a:extLst>
          </p:cNvPr>
          <p:cNvSpPr>
            <a:spLocks noGrp="1"/>
          </p:cNvSpPr>
          <p:nvPr>
            <p:ph type="title"/>
          </p:nvPr>
        </p:nvSpPr>
        <p:spPr>
          <a:xfrm>
            <a:off x="838200" y="185737"/>
            <a:ext cx="10515600" cy="1325563"/>
          </a:xfrm>
        </p:spPr>
        <p:txBody>
          <a:bodyPr>
            <a:normAutofit/>
          </a:bodyPr>
          <a:lstStyle/>
          <a:p>
            <a:r>
              <a:rPr lang="en-GB">
                <a:latin typeface="Century Gothic"/>
              </a:rPr>
              <a:t>#1 Unpacking trust – a gap</a:t>
            </a:r>
            <a:endParaRPr lang="en-GB">
              <a:latin typeface="Century Gothic" panose="020B0502020202020204" pitchFamily="34" charset="0"/>
            </a:endParaRPr>
          </a:p>
        </p:txBody>
      </p:sp>
      <p:graphicFrame>
        <p:nvGraphicFramePr>
          <p:cNvPr id="6" name="Chart 5">
            <a:extLst>
              <a:ext uri="{FF2B5EF4-FFF2-40B4-BE49-F238E27FC236}">
                <a16:creationId xmlns:a16="http://schemas.microsoft.com/office/drawing/2014/main" id="{B608B4DB-7C05-C40E-5774-A4C44ABD1B45}"/>
              </a:ext>
            </a:extLst>
          </p:cNvPr>
          <p:cNvGraphicFramePr>
            <a:graphicFrameLocks/>
          </p:cNvGraphicFramePr>
          <p:nvPr>
            <p:extLst>
              <p:ext uri="{D42A27DB-BD31-4B8C-83A1-F6EECF244321}">
                <p14:modId xmlns:p14="http://schemas.microsoft.com/office/powerpoint/2010/main" val="1767606301"/>
              </p:ext>
            </p:extLst>
          </p:nvPr>
        </p:nvGraphicFramePr>
        <p:xfrm>
          <a:off x="1056902" y="1311067"/>
          <a:ext cx="9498013" cy="45880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a:extLst>
              <a:ext uri="{FF2B5EF4-FFF2-40B4-BE49-F238E27FC236}">
                <a16:creationId xmlns:a16="http://schemas.microsoft.com/office/drawing/2014/main" id="{5F248185-AA78-EED7-ABCC-5904C6B7E2BD}"/>
              </a:ext>
            </a:extLst>
          </p:cNvPr>
          <p:cNvGraphicFramePr>
            <a:graphicFrameLocks noGrp="1"/>
          </p:cNvGraphicFramePr>
          <p:nvPr>
            <p:extLst>
              <p:ext uri="{D42A27DB-BD31-4B8C-83A1-F6EECF244321}">
                <p14:modId xmlns:p14="http://schemas.microsoft.com/office/powerpoint/2010/main" val="2437361925"/>
              </p:ext>
            </p:extLst>
          </p:nvPr>
        </p:nvGraphicFramePr>
        <p:xfrm>
          <a:off x="10704345" y="2250156"/>
          <a:ext cx="972065" cy="3170396"/>
        </p:xfrm>
        <a:graphic>
          <a:graphicData uri="http://schemas.openxmlformats.org/drawingml/2006/table">
            <a:tbl>
              <a:tblPr>
                <a:tableStyleId>{5C22544A-7EE6-4342-B048-85BDC9FD1C3A}</a:tableStyleId>
              </a:tblPr>
              <a:tblGrid>
                <a:gridCol w="972065">
                  <a:extLst>
                    <a:ext uri="{9D8B030D-6E8A-4147-A177-3AD203B41FA5}">
                      <a16:colId xmlns:a16="http://schemas.microsoft.com/office/drawing/2014/main" val="3688660126"/>
                    </a:ext>
                  </a:extLst>
                </a:gridCol>
              </a:tblGrid>
              <a:tr h="443595">
                <a:tc>
                  <a:txBody>
                    <a:bodyPr/>
                    <a:lstStyle/>
                    <a:p>
                      <a:pPr algn="ctr" fontAlgn="ctr"/>
                      <a:r>
                        <a:rPr lang="en-GB" sz="1400" u="none" strike="noStrike">
                          <a:effectLst/>
                        </a:rPr>
                        <a:t>Difference</a:t>
                      </a:r>
                      <a:endParaRPr lang="en-GB" sz="1400" b="1" i="0" u="none" strike="noStrike">
                        <a:solidFill>
                          <a:srgbClr val="000000"/>
                        </a:solidFill>
                        <a:effectLst/>
                        <a:latin typeface="Calibri"/>
                      </a:endParaRPr>
                    </a:p>
                  </a:txBody>
                  <a:tcPr marL="6350" marR="6350" marT="6350" marB="0" anchor="ctr"/>
                </a:tc>
                <a:extLst>
                  <a:ext uri="{0D108BD9-81ED-4DB2-BD59-A6C34878D82A}">
                    <a16:rowId xmlns:a16="http://schemas.microsoft.com/office/drawing/2014/main" val="2715294239"/>
                  </a:ext>
                </a:extLst>
              </a:tr>
              <a:tr h="247891">
                <a:tc>
                  <a:txBody>
                    <a:bodyPr/>
                    <a:lstStyle/>
                    <a:p>
                      <a:pPr algn="ctr" fontAlgn="ctr"/>
                      <a:r>
                        <a:rPr lang="en-GB" sz="1400" u="none" strike="noStrike">
                          <a:effectLst/>
                        </a:rPr>
                        <a:t>-0.95 </a:t>
                      </a:r>
                      <a:endParaRPr lang="en-GB" sz="1400" b="0" i="0" u="none" strike="noStrike">
                        <a:solidFill>
                          <a:srgbClr val="000000"/>
                        </a:solidFill>
                        <a:effectLst/>
                        <a:latin typeface="Calibri"/>
                      </a:endParaRPr>
                    </a:p>
                  </a:txBody>
                  <a:tcPr marL="6350" marR="6350" marT="6350" marB="0" anchor="ctr"/>
                </a:tc>
                <a:extLst>
                  <a:ext uri="{0D108BD9-81ED-4DB2-BD59-A6C34878D82A}">
                    <a16:rowId xmlns:a16="http://schemas.microsoft.com/office/drawing/2014/main" val="42338920"/>
                  </a:ext>
                </a:extLst>
              </a:tr>
              <a:tr h="247891">
                <a:tc>
                  <a:txBody>
                    <a:bodyPr/>
                    <a:lstStyle/>
                    <a:p>
                      <a:pPr algn="ctr" fontAlgn="ctr"/>
                      <a:r>
                        <a:rPr lang="en-GB" sz="1400" u="none" strike="noStrike">
                          <a:effectLst/>
                        </a:rPr>
                        <a:t>-1.11 </a:t>
                      </a:r>
                      <a:endParaRPr lang="en-GB" sz="1400" b="0" i="0" u="none" strike="noStrike">
                        <a:solidFill>
                          <a:srgbClr val="000000"/>
                        </a:solidFill>
                        <a:effectLst/>
                        <a:latin typeface="Calibri"/>
                      </a:endParaRPr>
                    </a:p>
                  </a:txBody>
                  <a:tcPr marL="6350" marR="6350" marT="6350" marB="0" anchor="ctr"/>
                </a:tc>
                <a:extLst>
                  <a:ext uri="{0D108BD9-81ED-4DB2-BD59-A6C34878D82A}">
                    <a16:rowId xmlns:a16="http://schemas.microsoft.com/office/drawing/2014/main" val="3210958883"/>
                  </a:ext>
                </a:extLst>
              </a:tr>
              <a:tr h="247891">
                <a:tc>
                  <a:txBody>
                    <a:bodyPr/>
                    <a:lstStyle/>
                    <a:p>
                      <a:pPr algn="ctr" fontAlgn="ctr"/>
                      <a:r>
                        <a:rPr lang="en-GB" sz="1400" u="none" strike="noStrike">
                          <a:effectLst/>
                        </a:rPr>
                        <a:t>-0.7</a:t>
                      </a:r>
                      <a:endParaRPr lang="en-GB" sz="1400" b="0" i="0" u="none" strike="noStrike">
                        <a:solidFill>
                          <a:srgbClr val="000000"/>
                        </a:solidFill>
                        <a:effectLst/>
                        <a:latin typeface="Calibri"/>
                      </a:endParaRPr>
                    </a:p>
                  </a:txBody>
                  <a:tcPr marL="6350" marR="6350" marT="6350" marB="0" anchor="ctr"/>
                </a:tc>
                <a:extLst>
                  <a:ext uri="{0D108BD9-81ED-4DB2-BD59-A6C34878D82A}">
                    <a16:rowId xmlns:a16="http://schemas.microsoft.com/office/drawing/2014/main" val="3823916993"/>
                  </a:ext>
                </a:extLst>
              </a:tr>
              <a:tr h="247891">
                <a:tc>
                  <a:txBody>
                    <a:bodyPr/>
                    <a:lstStyle/>
                    <a:p>
                      <a:pPr algn="ctr" fontAlgn="ctr"/>
                      <a:r>
                        <a:rPr lang="en-GB" sz="1400" u="none" strike="noStrike">
                          <a:effectLst/>
                        </a:rPr>
                        <a:t>-0.72 </a:t>
                      </a:r>
                      <a:endParaRPr lang="en-GB" sz="1400" b="0" i="0" u="none" strike="noStrike">
                        <a:solidFill>
                          <a:srgbClr val="000000"/>
                        </a:solidFill>
                        <a:effectLst/>
                        <a:latin typeface="Calibri"/>
                      </a:endParaRPr>
                    </a:p>
                  </a:txBody>
                  <a:tcPr marL="6350" marR="6350" marT="6350" marB="0" anchor="ctr"/>
                </a:tc>
                <a:extLst>
                  <a:ext uri="{0D108BD9-81ED-4DB2-BD59-A6C34878D82A}">
                    <a16:rowId xmlns:a16="http://schemas.microsoft.com/office/drawing/2014/main" val="721009424"/>
                  </a:ext>
                </a:extLst>
              </a:tr>
              <a:tr h="247891">
                <a:tc>
                  <a:txBody>
                    <a:bodyPr/>
                    <a:lstStyle/>
                    <a:p>
                      <a:pPr algn="ctr" fontAlgn="ctr"/>
                      <a:r>
                        <a:rPr lang="en-GB" sz="1400" u="none" strike="noStrike">
                          <a:effectLst/>
                        </a:rPr>
                        <a:t>-0.85 </a:t>
                      </a:r>
                      <a:endParaRPr lang="en-GB" sz="1400" b="0" i="0" u="none" strike="noStrike">
                        <a:solidFill>
                          <a:srgbClr val="000000"/>
                        </a:solidFill>
                        <a:effectLst/>
                        <a:latin typeface="Calibri"/>
                      </a:endParaRPr>
                    </a:p>
                  </a:txBody>
                  <a:tcPr marL="6350" marR="6350" marT="6350" marB="0" anchor="ctr"/>
                </a:tc>
                <a:extLst>
                  <a:ext uri="{0D108BD9-81ED-4DB2-BD59-A6C34878D82A}">
                    <a16:rowId xmlns:a16="http://schemas.microsoft.com/office/drawing/2014/main" val="1060550020"/>
                  </a:ext>
                </a:extLst>
              </a:tr>
              <a:tr h="247891">
                <a:tc>
                  <a:txBody>
                    <a:bodyPr/>
                    <a:lstStyle/>
                    <a:p>
                      <a:pPr algn="ctr" fontAlgn="ctr"/>
                      <a:r>
                        <a:rPr lang="en-GB" sz="1400" u="none" strike="noStrike">
                          <a:effectLst/>
                        </a:rPr>
                        <a:t>-0.69 </a:t>
                      </a:r>
                      <a:endParaRPr lang="en-GB" sz="1400" b="0" i="0" u="none" strike="noStrike">
                        <a:solidFill>
                          <a:srgbClr val="000000"/>
                        </a:solidFill>
                        <a:effectLst/>
                        <a:latin typeface="Calibri"/>
                      </a:endParaRPr>
                    </a:p>
                  </a:txBody>
                  <a:tcPr marL="6350" marR="6350" marT="6350" marB="0" anchor="ctr"/>
                </a:tc>
                <a:extLst>
                  <a:ext uri="{0D108BD9-81ED-4DB2-BD59-A6C34878D82A}">
                    <a16:rowId xmlns:a16="http://schemas.microsoft.com/office/drawing/2014/main" val="2414760667"/>
                  </a:ext>
                </a:extLst>
              </a:tr>
              <a:tr h="247891">
                <a:tc>
                  <a:txBody>
                    <a:bodyPr/>
                    <a:lstStyle/>
                    <a:p>
                      <a:pPr algn="ctr" fontAlgn="ctr"/>
                      <a:r>
                        <a:rPr lang="en-GB" sz="1400" u="none" strike="noStrike">
                          <a:effectLst/>
                        </a:rPr>
                        <a:t>-0.72 </a:t>
                      </a:r>
                      <a:endParaRPr lang="en-GB" sz="1400" b="0" i="0" u="none" strike="noStrike">
                        <a:solidFill>
                          <a:srgbClr val="000000"/>
                        </a:solidFill>
                        <a:effectLst/>
                        <a:latin typeface="Calibri"/>
                      </a:endParaRPr>
                    </a:p>
                  </a:txBody>
                  <a:tcPr marL="6350" marR="6350" marT="6350" marB="0" anchor="ctr"/>
                </a:tc>
                <a:extLst>
                  <a:ext uri="{0D108BD9-81ED-4DB2-BD59-A6C34878D82A}">
                    <a16:rowId xmlns:a16="http://schemas.microsoft.com/office/drawing/2014/main" val="4182634389"/>
                  </a:ext>
                </a:extLst>
              </a:tr>
              <a:tr h="247891">
                <a:tc>
                  <a:txBody>
                    <a:bodyPr/>
                    <a:lstStyle/>
                    <a:p>
                      <a:pPr algn="ctr" fontAlgn="ctr"/>
                      <a:r>
                        <a:rPr lang="en-GB" sz="1400" u="none" strike="noStrike">
                          <a:effectLst/>
                        </a:rPr>
                        <a:t>-0.72 </a:t>
                      </a:r>
                      <a:endParaRPr lang="en-GB" sz="1400" b="0" i="0" u="none" strike="noStrike">
                        <a:solidFill>
                          <a:srgbClr val="000000"/>
                        </a:solidFill>
                        <a:effectLst/>
                        <a:latin typeface="Calibri"/>
                      </a:endParaRPr>
                    </a:p>
                  </a:txBody>
                  <a:tcPr marL="6350" marR="6350" marT="6350" marB="0" anchor="ctr"/>
                </a:tc>
                <a:extLst>
                  <a:ext uri="{0D108BD9-81ED-4DB2-BD59-A6C34878D82A}">
                    <a16:rowId xmlns:a16="http://schemas.microsoft.com/office/drawing/2014/main" val="112631441"/>
                  </a:ext>
                </a:extLst>
              </a:tr>
              <a:tr h="247891">
                <a:tc>
                  <a:txBody>
                    <a:bodyPr/>
                    <a:lstStyle/>
                    <a:p>
                      <a:pPr algn="ctr" fontAlgn="ctr"/>
                      <a:r>
                        <a:rPr lang="en-GB" sz="1400" u="none" strike="noStrike">
                          <a:effectLst/>
                        </a:rPr>
                        <a:t>-0.75 </a:t>
                      </a:r>
                      <a:endParaRPr lang="en-GB" sz="1400" b="0" i="0" u="none" strike="noStrike">
                        <a:solidFill>
                          <a:srgbClr val="000000"/>
                        </a:solidFill>
                        <a:effectLst/>
                        <a:latin typeface="Calibri"/>
                      </a:endParaRPr>
                    </a:p>
                  </a:txBody>
                  <a:tcPr marL="6350" marR="6350" marT="6350" marB="0" anchor="ctr"/>
                </a:tc>
                <a:extLst>
                  <a:ext uri="{0D108BD9-81ED-4DB2-BD59-A6C34878D82A}">
                    <a16:rowId xmlns:a16="http://schemas.microsoft.com/office/drawing/2014/main" val="1055138821"/>
                  </a:ext>
                </a:extLst>
              </a:tr>
              <a:tr h="247891">
                <a:tc>
                  <a:txBody>
                    <a:bodyPr/>
                    <a:lstStyle/>
                    <a:p>
                      <a:pPr algn="ctr" fontAlgn="ctr"/>
                      <a:r>
                        <a:rPr lang="en-GB" sz="1400" u="none" strike="noStrike">
                          <a:effectLst/>
                        </a:rPr>
                        <a:t>-0.46 </a:t>
                      </a:r>
                      <a:endParaRPr lang="en-GB" sz="1400" b="0" i="0" u="none" strike="noStrike">
                        <a:solidFill>
                          <a:srgbClr val="000000"/>
                        </a:solidFill>
                        <a:effectLst/>
                        <a:latin typeface="Calibri"/>
                      </a:endParaRPr>
                    </a:p>
                  </a:txBody>
                  <a:tcPr marL="6350" marR="6350" marT="6350" marB="0" anchor="ctr"/>
                </a:tc>
                <a:extLst>
                  <a:ext uri="{0D108BD9-81ED-4DB2-BD59-A6C34878D82A}">
                    <a16:rowId xmlns:a16="http://schemas.microsoft.com/office/drawing/2014/main" val="230306223"/>
                  </a:ext>
                </a:extLst>
              </a:tr>
              <a:tr h="247891">
                <a:tc>
                  <a:txBody>
                    <a:bodyPr/>
                    <a:lstStyle/>
                    <a:p>
                      <a:pPr algn="ctr" fontAlgn="ctr"/>
                      <a:r>
                        <a:rPr lang="en-GB" sz="1400" u="none" strike="noStrike">
                          <a:effectLst/>
                        </a:rPr>
                        <a:t>-0.52 </a:t>
                      </a:r>
                      <a:endParaRPr lang="en-GB" sz="1400" b="0" i="0" u="none" strike="noStrike">
                        <a:solidFill>
                          <a:srgbClr val="000000"/>
                        </a:solidFill>
                        <a:effectLst/>
                        <a:latin typeface="Calibri"/>
                      </a:endParaRPr>
                    </a:p>
                  </a:txBody>
                  <a:tcPr marL="6350" marR="6350" marT="6350" marB="0" anchor="ctr"/>
                </a:tc>
                <a:extLst>
                  <a:ext uri="{0D108BD9-81ED-4DB2-BD59-A6C34878D82A}">
                    <a16:rowId xmlns:a16="http://schemas.microsoft.com/office/drawing/2014/main" val="2447468441"/>
                  </a:ext>
                </a:extLst>
              </a:tr>
            </a:tbl>
          </a:graphicData>
        </a:graphic>
      </p:graphicFrame>
      <p:sp>
        <p:nvSpPr>
          <p:cNvPr id="9" name="TextBox 8">
            <a:extLst>
              <a:ext uri="{FF2B5EF4-FFF2-40B4-BE49-F238E27FC236}">
                <a16:creationId xmlns:a16="http://schemas.microsoft.com/office/drawing/2014/main" id="{AF864C86-76EC-9983-F6F4-710B79793E6C}"/>
              </a:ext>
            </a:extLst>
          </p:cNvPr>
          <p:cNvSpPr txBox="1"/>
          <p:nvPr/>
        </p:nvSpPr>
        <p:spPr>
          <a:xfrm>
            <a:off x="1730566" y="6159116"/>
            <a:ext cx="9866145" cy="478849"/>
          </a:xfrm>
          <a:prstGeom prst="rect">
            <a:avLst/>
          </a:prstGeom>
          <a:noFill/>
        </p:spPr>
        <p:txBody>
          <a:bodyPr wrap="square" rtlCol="0">
            <a:spAutoFit/>
          </a:bodyPr>
          <a:lstStyle/>
          <a:p>
            <a:pPr lvl="0" fontAlgn="base">
              <a:lnSpc>
                <a:spcPct val="107000"/>
              </a:lnSpc>
            </a:pPr>
            <a:r>
              <a:rPr lang="en-GB" sz="1200">
                <a:effectLst/>
                <a:latin typeface="Calibri" panose="020F0502020204030204" pitchFamily="34" charset="0"/>
                <a:ea typeface="Times New Roman" panose="02020603050405020304" pitchFamily="18" charset="0"/>
                <a:cs typeface="Calibri" panose="020F0502020204030204" pitchFamily="34" charset="0"/>
              </a:rPr>
              <a:t>Expectation: 5 </a:t>
            </a:r>
            <a:r>
              <a:rPr lang="en-GB"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point scale from 1 (Very unimportant) to 5 (very important) with 3 as neither important nor unimportant. </a:t>
            </a:r>
          </a:p>
          <a:p>
            <a:pPr lvl="0" fontAlgn="base">
              <a:lnSpc>
                <a:spcPct val="107000"/>
              </a:lnSpc>
            </a:pPr>
            <a:r>
              <a:rPr lang="en-GB"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Evaluation: 5 point scale from 1 (Very weakly) to 5 (very strongly) with 3 as </a:t>
            </a:r>
            <a:r>
              <a:rPr lang="en-GB" sz="1200">
                <a:effectLst/>
                <a:latin typeface="Calibri" panose="020F0502020204030204" pitchFamily="34" charset="0"/>
                <a:ea typeface="Calibri" panose="020F0502020204030204" pitchFamily="34" charset="0"/>
                <a:cs typeface="Times New Roman" panose="02020603050405020304" pitchFamily="18" charset="0"/>
              </a:rPr>
              <a:t>neither strongly nor weakly</a:t>
            </a:r>
            <a:r>
              <a:rPr lang="en-GB" sz="120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GB" sz="1200"/>
          </a:p>
        </p:txBody>
      </p:sp>
    </p:spTree>
    <p:extLst>
      <p:ext uri="{BB962C8B-B14F-4D97-AF65-F5344CB8AC3E}">
        <p14:creationId xmlns:p14="http://schemas.microsoft.com/office/powerpoint/2010/main" val="17143334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18</Slides>
  <Notes>14</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Expectations, evaluations and experiences: taking audiences seriously in redefining journalism</vt:lpstr>
      <vt:lpstr>Introduction</vt:lpstr>
      <vt:lpstr>AHRC, DFoP: Summary Findings </vt:lpstr>
      <vt:lpstr>Unpacking lack of trust in Journalism </vt:lpstr>
      <vt:lpstr>Follow on project: Engaging the public in regulating for ethical journalism (ESRC IAA)</vt:lpstr>
      <vt:lpstr>Focus Groups</vt:lpstr>
      <vt:lpstr>Snapshot of findings – 2 themes:</vt:lpstr>
      <vt:lpstr>#1 Unpacking trust</vt:lpstr>
      <vt:lpstr>#1 Unpacking trust – a gap</vt:lpstr>
      <vt:lpstr>Focus Group Findings </vt:lpstr>
      <vt:lpstr>Theme 1: scepticism about the motives and intentions of news producers </vt:lpstr>
      <vt:lpstr>Theme 2: distrust based on experiences &amp; knowledge of historical transgressions </vt:lpstr>
      <vt:lpstr>Theme 3: the (poorly perceived) role of regulation</vt:lpstr>
      <vt:lpstr>Recommendation 1: Invest in audience research and engagement to understand audiences as citizens as well as consumers  Recommendation 2: Regulators, news providers and journalists provide audiences with the tools they need to make accurate judgements. For journalism educators we have a crucial role in emphasising how journalism is understood by audiences, and journalism/media students  </vt:lpstr>
      <vt:lpstr>AHRC Defining Freedom of the Press Project website Steel J, Firmstone J, Conboy M, Fox C, Elliott-Harvey C, Mulderrig J, Saunders J, Wragg P. 2025. Journalism and Ethical Praxis: A Thematic Analysis of Journalism Ethics Across Five European Countries. Journalism Practice. 1-18.  Firmstone, J, Steel, J., Conboy, M. et al. (2022), “Trust and ethics in local journalism: a distinctive orientation towards responsible journalism and ethical practices” in Lynch, Jake and Rice, Charis (eds), Responsible Journalism in Conflicted Societies: Trust and Public Service across New and Old Divides, Routledge.    Fox, C, Saunders, J, Steel, J, Firmstone, J et al. (2023) What is the purpose of a code of ethics for the press? Ethical Space: The International Journal of Communication Ethics, 20 (1).   Steel J, Firmstone J, Conboy M, Fox C, Elliott-Harvey C, Mulderrig J, Saunders J, Wragg P. 2025. Journalism and Ethical praxis: A Thematic analysis of journalism ethics across five European countries. Journalism Practice  ESRC IAA Project webpage - Engaging the public in regulating for ethical journalism  News Literacy Report 2022 (survey results)Firmstone J; Steel J; Hodges-Long H; Saha P (2024) Engaging the public in regulating for ethical journalism. Part Two: Focus Groups  Firmstone, J : The Shaping of News: A Framework for Analysis  - Chapters on journalism ethics and news audiences.</vt:lpstr>
      <vt:lpstr>PowerPoint Presentation</vt:lpstr>
      <vt:lpstr>#1 Unpacking trust</vt:lpstr>
      <vt:lpstr>Focus Groups Snapshot of Findings (addenda)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julie walker</dc:creator>
  <cp:revision>1</cp:revision>
  <dcterms:created xsi:type="dcterms:W3CDTF">2025-05-07T16:21:37Z</dcterms:created>
  <dcterms:modified xsi:type="dcterms:W3CDTF">2025-06-25T16:39:27Z</dcterms:modified>
</cp:coreProperties>
</file>