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 id="2147483660" r:id="rId2"/>
    <p:sldMasterId id="2147483687" r:id="rId3"/>
    <p:sldMasterId id="2147483688" r:id="rId4"/>
  </p:sldMasterIdLst>
  <p:notesMasterIdLst>
    <p:notesMasterId r:id="rId13"/>
  </p:notesMasterIdLst>
  <p:handoutMasterIdLst>
    <p:handoutMasterId r:id="rId14"/>
  </p:handoutMasterIdLst>
  <p:sldIdLst>
    <p:sldId id="281" r:id="rId5"/>
    <p:sldId id="304" r:id="rId6"/>
    <p:sldId id="303" r:id="rId7"/>
    <p:sldId id="294" r:id="rId8"/>
    <p:sldId id="300" r:id="rId9"/>
    <p:sldId id="301" r:id="rId10"/>
    <p:sldId id="305" r:id="rId11"/>
    <p:sldId id="29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phen Muessig" initials="SM" lastIdx="1" clrIdx="0">
    <p:extLst>
      <p:ext uri="{19B8F6BF-5375-455C-9EA6-DF929625EA0E}">
        <p15:presenceInfo xmlns:p15="http://schemas.microsoft.com/office/powerpoint/2012/main" userId="S::783655@derby.ac.uk::7cbef656-c224-4823-a7ca-5bdfffe516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9E1FB"/>
    <a:srgbClr val="F3D6F6"/>
    <a:srgbClr val="E2B1ED"/>
    <a:srgbClr val="E9EBF5"/>
    <a:srgbClr val="F4F1FD"/>
    <a:srgbClr val="D082E2"/>
    <a:srgbClr val="EDF4F5"/>
    <a:srgbClr val="84754E"/>
    <a:srgbClr val="E83A5F"/>
    <a:srgbClr val="9DA0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29" autoAdjust="0"/>
    <p:restoredTop sz="78417" autoAdjust="0"/>
  </p:normalViewPr>
  <p:slideViewPr>
    <p:cSldViewPr snapToGrid="0" showGuides="1">
      <p:cViewPr varScale="1">
        <p:scale>
          <a:sx n="84" d="100"/>
          <a:sy n="84" d="100"/>
        </p:scale>
        <p:origin x="1218" y="60"/>
      </p:cViewPr>
      <p:guideLst>
        <p:guide orient="horz" pos="2137"/>
        <p:guide pos="3840"/>
      </p:guideLst>
    </p:cSldViewPr>
  </p:slideViewPr>
  <p:notesTextViewPr>
    <p:cViewPr>
      <p:scale>
        <a:sx n="1" d="1"/>
        <a:sy n="1" d="1"/>
      </p:scale>
      <p:origin x="0" y="0"/>
    </p:cViewPr>
  </p:notesTextViewPr>
  <p:notesViewPr>
    <p:cSldViewPr snapToGrid="0" showGuides="1">
      <p:cViewPr varScale="1">
        <p:scale>
          <a:sx n="123" d="100"/>
          <a:sy n="123" d="100"/>
        </p:scale>
        <p:origin x="497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ke Vinter" userId="fedac0a0-d20f-4986-88ba-c627586fda66" providerId="ADAL" clId="{8BFAEBA9-A772-46DE-98AF-05F653C1476C}"/>
    <pc:docChg chg="custSel modSld">
      <pc:chgData name="Luke Vinter" userId="fedac0a0-d20f-4986-88ba-c627586fda66" providerId="ADAL" clId="{8BFAEBA9-A772-46DE-98AF-05F653C1476C}" dt="2025-02-28T10:48:39.499" v="15" actId="368"/>
      <pc:docMkLst>
        <pc:docMk/>
      </pc:docMkLst>
      <pc:sldChg chg="modNotes">
        <pc:chgData name="Luke Vinter" userId="fedac0a0-d20f-4986-88ba-c627586fda66" providerId="ADAL" clId="{8BFAEBA9-A772-46DE-98AF-05F653C1476C}" dt="2025-02-28T10:48:39.460" v="1" actId="368"/>
        <pc:sldMkLst>
          <pc:docMk/>
          <pc:sldMk cId="3113433694" sldId="281"/>
        </pc:sldMkLst>
      </pc:sldChg>
      <pc:sldChg chg="modNotes">
        <pc:chgData name="Luke Vinter" userId="fedac0a0-d20f-4986-88ba-c627586fda66" providerId="ADAL" clId="{8BFAEBA9-A772-46DE-98AF-05F653C1476C}" dt="2025-02-28T10:48:39.499" v="15" actId="368"/>
        <pc:sldMkLst>
          <pc:docMk/>
          <pc:sldMk cId="314252524" sldId="293"/>
        </pc:sldMkLst>
      </pc:sldChg>
      <pc:sldChg chg="modNotes">
        <pc:chgData name="Luke Vinter" userId="fedac0a0-d20f-4986-88ba-c627586fda66" providerId="ADAL" clId="{8BFAEBA9-A772-46DE-98AF-05F653C1476C}" dt="2025-02-28T10:48:39.477" v="7" actId="368"/>
        <pc:sldMkLst>
          <pc:docMk/>
          <pc:sldMk cId="3205109210" sldId="294"/>
        </pc:sldMkLst>
      </pc:sldChg>
      <pc:sldChg chg="modNotes">
        <pc:chgData name="Luke Vinter" userId="fedac0a0-d20f-4986-88ba-c627586fda66" providerId="ADAL" clId="{8BFAEBA9-A772-46DE-98AF-05F653C1476C}" dt="2025-02-28T10:48:39.483" v="9" actId="368"/>
        <pc:sldMkLst>
          <pc:docMk/>
          <pc:sldMk cId="3027169008" sldId="300"/>
        </pc:sldMkLst>
      </pc:sldChg>
      <pc:sldChg chg="modNotes">
        <pc:chgData name="Luke Vinter" userId="fedac0a0-d20f-4986-88ba-c627586fda66" providerId="ADAL" clId="{8BFAEBA9-A772-46DE-98AF-05F653C1476C}" dt="2025-02-28T10:48:39.488" v="11" actId="368"/>
        <pc:sldMkLst>
          <pc:docMk/>
          <pc:sldMk cId="4010908584" sldId="301"/>
        </pc:sldMkLst>
      </pc:sldChg>
      <pc:sldChg chg="modNotes">
        <pc:chgData name="Luke Vinter" userId="fedac0a0-d20f-4986-88ba-c627586fda66" providerId="ADAL" clId="{8BFAEBA9-A772-46DE-98AF-05F653C1476C}" dt="2025-02-28T10:48:39.472" v="5" actId="368"/>
        <pc:sldMkLst>
          <pc:docMk/>
          <pc:sldMk cId="505753148" sldId="303"/>
        </pc:sldMkLst>
      </pc:sldChg>
      <pc:sldChg chg="modNotes">
        <pc:chgData name="Luke Vinter" userId="fedac0a0-d20f-4986-88ba-c627586fda66" providerId="ADAL" clId="{8BFAEBA9-A772-46DE-98AF-05F653C1476C}" dt="2025-02-28T10:48:39.467" v="3" actId="368"/>
        <pc:sldMkLst>
          <pc:docMk/>
          <pc:sldMk cId="341210512" sldId="304"/>
        </pc:sldMkLst>
      </pc:sldChg>
      <pc:sldChg chg="modNotes">
        <pc:chgData name="Luke Vinter" userId="fedac0a0-d20f-4986-88ba-c627586fda66" providerId="ADAL" clId="{8BFAEBA9-A772-46DE-98AF-05F653C1476C}" dt="2025-02-28T10:48:39.492" v="13" actId="368"/>
        <pc:sldMkLst>
          <pc:docMk/>
          <pc:sldMk cId="3824717309" sldId="30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8604652-5E11-4230-9000-8C35082972E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9595CF6F-D16A-4F0E-B917-05BE8D0834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5DA0036-09DF-4D2A-AEFF-E9AB792F28D5}" type="datetimeFigureOut">
              <a:rPr lang="en-GB" smtClean="0"/>
              <a:t>28/02/2025</a:t>
            </a:fld>
            <a:endParaRPr lang="en-GB"/>
          </a:p>
        </p:txBody>
      </p:sp>
      <p:sp>
        <p:nvSpPr>
          <p:cNvPr id="4" name="Footer Placeholder 3">
            <a:extLst>
              <a:ext uri="{FF2B5EF4-FFF2-40B4-BE49-F238E27FC236}">
                <a16:creationId xmlns:a16="http://schemas.microsoft.com/office/drawing/2014/main" id="{1E6F2FA1-71D1-470E-B479-A40F3282949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151055A2-8A6C-43FA-9F2D-E10D53E42CB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A48236D-37A7-43F7-9CEB-34F295D135FD}" type="slidenum">
              <a:rPr lang="en-GB" smtClean="0"/>
              <a:t>‹#›</a:t>
            </a:fld>
            <a:endParaRPr lang="en-GB"/>
          </a:p>
        </p:txBody>
      </p:sp>
    </p:spTree>
    <p:extLst>
      <p:ext uri="{BB962C8B-B14F-4D97-AF65-F5344CB8AC3E}">
        <p14:creationId xmlns:p14="http://schemas.microsoft.com/office/powerpoint/2010/main" val="26764094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3E5A71-E99E-465B-B11C-2A1F385CD8DD}" type="datetimeFigureOut">
              <a:rPr lang="en-GB" smtClean="0"/>
              <a:t>28/02/2025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5B0BAB-4000-4D1C-B8B7-7646B8BE7351}" type="slidenum">
              <a:rPr lang="en-GB" smtClean="0"/>
              <a:t>‹#›</a:t>
            </a:fld>
            <a:endParaRPr lang="en-GB"/>
          </a:p>
        </p:txBody>
      </p:sp>
    </p:spTree>
    <p:extLst>
      <p:ext uri="{BB962C8B-B14F-4D97-AF65-F5344CB8AC3E}">
        <p14:creationId xmlns:p14="http://schemas.microsoft.com/office/powerpoint/2010/main" val="2271289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15B0BAB-4000-4D1C-B8B7-7646B8BE7351}" type="slidenum">
              <a:rPr lang="en-GB" smtClean="0"/>
              <a:t>1</a:t>
            </a:fld>
            <a:endParaRPr lang="en-GB"/>
          </a:p>
        </p:txBody>
      </p:sp>
    </p:spTree>
    <p:extLst>
      <p:ext uri="{BB962C8B-B14F-4D97-AF65-F5344CB8AC3E}">
        <p14:creationId xmlns:p14="http://schemas.microsoft.com/office/powerpoint/2010/main" val="4170780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5B0BAB-4000-4D1C-B8B7-7646B8BE735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3761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115B0BAB-4000-4D1C-B8B7-7646B8BE7351}" type="slidenum">
              <a:rPr lang="en-GB" smtClean="0"/>
              <a:t>3</a:t>
            </a:fld>
            <a:endParaRPr lang="en-GB"/>
          </a:p>
        </p:txBody>
      </p:sp>
    </p:spTree>
    <p:extLst>
      <p:ext uri="{BB962C8B-B14F-4D97-AF65-F5344CB8AC3E}">
        <p14:creationId xmlns:p14="http://schemas.microsoft.com/office/powerpoint/2010/main" val="3141468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115B0BAB-4000-4D1C-B8B7-7646B8BE7351}" type="slidenum">
              <a:rPr lang="en-GB" smtClean="0"/>
              <a:t>4</a:t>
            </a:fld>
            <a:endParaRPr lang="en-GB"/>
          </a:p>
        </p:txBody>
      </p:sp>
    </p:spTree>
    <p:extLst>
      <p:ext uri="{BB962C8B-B14F-4D97-AF65-F5344CB8AC3E}">
        <p14:creationId xmlns:p14="http://schemas.microsoft.com/office/powerpoint/2010/main" val="3720459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115B0BAB-4000-4D1C-B8B7-7646B8BE7351}" type="slidenum">
              <a:rPr lang="en-GB" smtClean="0"/>
              <a:t>5</a:t>
            </a:fld>
            <a:endParaRPr lang="en-GB"/>
          </a:p>
        </p:txBody>
      </p:sp>
    </p:spTree>
    <p:extLst>
      <p:ext uri="{BB962C8B-B14F-4D97-AF65-F5344CB8AC3E}">
        <p14:creationId xmlns:p14="http://schemas.microsoft.com/office/powerpoint/2010/main" val="4031241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115B0BAB-4000-4D1C-B8B7-7646B8BE7351}" type="slidenum">
              <a:rPr lang="en-GB" smtClean="0"/>
              <a:t>6</a:t>
            </a:fld>
            <a:endParaRPr lang="en-GB"/>
          </a:p>
        </p:txBody>
      </p:sp>
    </p:spTree>
    <p:extLst>
      <p:ext uri="{BB962C8B-B14F-4D97-AF65-F5344CB8AC3E}">
        <p14:creationId xmlns:p14="http://schemas.microsoft.com/office/powerpoint/2010/main" val="971201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15B0BAB-4000-4D1C-B8B7-7646B8BE7351}" type="slidenum">
              <a:rPr lang="en-GB" smtClean="0"/>
              <a:t>7</a:t>
            </a:fld>
            <a:endParaRPr lang="en-GB"/>
          </a:p>
        </p:txBody>
      </p:sp>
    </p:spTree>
    <p:extLst>
      <p:ext uri="{BB962C8B-B14F-4D97-AF65-F5344CB8AC3E}">
        <p14:creationId xmlns:p14="http://schemas.microsoft.com/office/powerpoint/2010/main" val="4009193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15B0BAB-4000-4D1C-B8B7-7646B8BE7351}" type="slidenum">
              <a:rPr lang="en-GB" smtClean="0"/>
              <a:t>8</a:t>
            </a:fld>
            <a:endParaRPr lang="en-GB"/>
          </a:p>
        </p:txBody>
      </p:sp>
    </p:spTree>
    <p:extLst>
      <p:ext uri="{BB962C8B-B14F-4D97-AF65-F5344CB8AC3E}">
        <p14:creationId xmlns:p14="http://schemas.microsoft.com/office/powerpoint/2010/main" val="1326648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ption 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Picture 6" descr="University of Derby Logo">
            <a:extLst>
              <a:ext uri="{FF2B5EF4-FFF2-40B4-BE49-F238E27FC236}">
                <a16:creationId xmlns:a16="http://schemas.microsoft.com/office/drawing/2014/main" id="{56D74247-88E8-486E-9FA8-3C25A135B18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68041" y="373818"/>
            <a:ext cx="976408" cy="989171"/>
          </a:xfrm>
          <a:prstGeom prst="rect">
            <a:avLst/>
          </a:prstGeom>
        </p:spPr>
      </p:pic>
    </p:spTree>
    <p:extLst>
      <p:ext uri="{BB962C8B-B14F-4D97-AF65-F5344CB8AC3E}">
        <p14:creationId xmlns:p14="http://schemas.microsoft.com/office/powerpoint/2010/main" val="3451753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_Section Title Slide Option 3">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AD82556-2707-4120-AE1E-2EDE4D78BF8F}"/>
              </a:ext>
            </a:extLst>
          </p:cNvPr>
          <p:cNvSpPr txBox="1"/>
          <p:nvPr userDrawn="1"/>
        </p:nvSpPr>
        <p:spPr>
          <a:xfrm>
            <a:off x="10713314" y="6266587"/>
            <a:ext cx="1198034" cy="307777"/>
          </a:xfrm>
          <a:prstGeom prst="rect">
            <a:avLst/>
          </a:prstGeom>
          <a:noFill/>
        </p:spPr>
        <p:txBody>
          <a:bodyPr wrap="square" rtlCol="0">
            <a:spAutoFit/>
          </a:bodyPr>
          <a:lstStyle/>
          <a:p>
            <a:r>
              <a:rPr lang="en-GB" sz="1400" b="1" dirty="0">
                <a:solidFill>
                  <a:schemeClr val="bg1"/>
                </a:solidFill>
                <a:latin typeface="Arial" panose="020B0604020202020204" pitchFamily="34" charset="0"/>
                <a:cs typeface="Arial" panose="020B0604020202020204" pitchFamily="34" charset="0"/>
              </a:rPr>
              <a:t>derby</a:t>
            </a:r>
            <a:r>
              <a:rPr lang="en-GB" sz="1400" dirty="0">
                <a:solidFill>
                  <a:schemeClr val="bg1"/>
                </a:solidFill>
                <a:latin typeface="Arial" panose="020B0604020202020204" pitchFamily="34" charset="0"/>
                <a:cs typeface="Arial" panose="020B0604020202020204" pitchFamily="34" charset="0"/>
              </a:rPr>
              <a:t>.ac.uk</a:t>
            </a:r>
          </a:p>
        </p:txBody>
      </p:sp>
      <p:pic>
        <p:nvPicPr>
          <p:cNvPr id="9" name="Picture 8" descr="University of Derby Logo">
            <a:extLst>
              <a:ext uri="{FF2B5EF4-FFF2-40B4-BE49-F238E27FC236}">
                <a16:creationId xmlns:a16="http://schemas.microsoft.com/office/drawing/2014/main" id="{EB9286DE-D286-45D1-B9D6-B0AF16D897CE}"/>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71076" y="373818"/>
            <a:ext cx="970338" cy="983022"/>
          </a:xfrm>
          <a:prstGeom prst="rect">
            <a:avLst/>
          </a:prstGeom>
        </p:spPr>
      </p:pic>
    </p:spTree>
    <p:extLst>
      <p:ext uri="{BB962C8B-B14F-4D97-AF65-F5344CB8AC3E}">
        <p14:creationId xmlns:p14="http://schemas.microsoft.com/office/powerpoint/2010/main" val="919036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3_Section Title Slide Option 4">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AD82556-2707-4120-AE1E-2EDE4D78BF8F}"/>
              </a:ext>
            </a:extLst>
          </p:cNvPr>
          <p:cNvSpPr txBox="1"/>
          <p:nvPr userDrawn="1"/>
        </p:nvSpPr>
        <p:spPr>
          <a:xfrm>
            <a:off x="10713314" y="6266587"/>
            <a:ext cx="1198034" cy="307777"/>
          </a:xfrm>
          <a:prstGeom prst="rect">
            <a:avLst/>
          </a:prstGeom>
          <a:noFill/>
        </p:spPr>
        <p:txBody>
          <a:bodyPr wrap="square" rtlCol="0">
            <a:spAutoFit/>
          </a:bodyPr>
          <a:lstStyle/>
          <a:p>
            <a:r>
              <a:rPr lang="en-GB" sz="1400" b="1" dirty="0">
                <a:solidFill>
                  <a:schemeClr val="bg1"/>
                </a:solidFill>
                <a:latin typeface="Arial" panose="020B0604020202020204" pitchFamily="34" charset="0"/>
                <a:cs typeface="Arial" panose="020B0604020202020204" pitchFamily="34" charset="0"/>
              </a:rPr>
              <a:t>derby</a:t>
            </a:r>
            <a:r>
              <a:rPr lang="en-GB" sz="1400" dirty="0">
                <a:solidFill>
                  <a:schemeClr val="bg1"/>
                </a:solidFill>
                <a:latin typeface="Arial" panose="020B0604020202020204" pitchFamily="34" charset="0"/>
                <a:cs typeface="Arial" panose="020B0604020202020204" pitchFamily="34" charset="0"/>
              </a:rPr>
              <a:t>.ac.uk</a:t>
            </a:r>
          </a:p>
        </p:txBody>
      </p:sp>
      <p:pic>
        <p:nvPicPr>
          <p:cNvPr id="9" name="Picture 8" descr="University of Derby Logo">
            <a:extLst>
              <a:ext uri="{FF2B5EF4-FFF2-40B4-BE49-F238E27FC236}">
                <a16:creationId xmlns:a16="http://schemas.microsoft.com/office/drawing/2014/main" id="{EB9286DE-D286-45D1-B9D6-B0AF16D897CE}"/>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71076" y="373818"/>
            <a:ext cx="970338" cy="983022"/>
          </a:xfrm>
          <a:prstGeom prst="rect">
            <a:avLst/>
          </a:prstGeom>
        </p:spPr>
      </p:pic>
    </p:spTree>
    <p:extLst>
      <p:ext uri="{BB962C8B-B14F-4D97-AF65-F5344CB8AC3E}">
        <p14:creationId xmlns:p14="http://schemas.microsoft.com/office/powerpoint/2010/main" val="21744218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Title Slide O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865679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Option 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3" descr="University of Derby Logo">
            <a:extLst>
              <a:ext uri="{FF2B5EF4-FFF2-40B4-BE49-F238E27FC236}">
                <a16:creationId xmlns:a16="http://schemas.microsoft.com/office/drawing/2014/main" id="{5CD4B156-5E4A-ED68-2B68-0F51AA2842E6}"/>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71076" y="373818"/>
            <a:ext cx="970338" cy="983022"/>
          </a:xfrm>
          <a:prstGeom prst="rect">
            <a:avLst/>
          </a:prstGeom>
        </p:spPr>
      </p:pic>
    </p:spTree>
    <p:extLst>
      <p:ext uri="{BB962C8B-B14F-4D97-AF65-F5344CB8AC3E}">
        <p14:creationId xmlns:p14="http://schemas.microsoft.com/office/powerpoint/2010/main" val="2243380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Option 3">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descr="University of Derby Logo">
            <a:extLst>
              <a:ext uri="{FF2B5EF4-FFF2-40B4-BE49-F238E27FC236}">
                <a16:creationId xmlns:a16="http://schemas.microsoft.com/office/drawing/2014/main" id="{444FD617-6C2D-4513-9458-B423D236DB96}"/>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71076" y="373818"/>
            <a:ext cx="970338" cy="983022"/>
          </a:xfrm>
          <a:prstGeom prst="rect">
            <a:avLst/>
          </a:prstGeom>
        </p:spPr>
      </p:pic>
    </p:spTree>
    <p:extLst>
      <p:ext uri="{BB962C8B-B14F-4D97-AF65-F5344CB8AC3E}">
        <p14:creationId xmlns:p14="http://schemas.microsoft.com/office/powerpoint/2010/main" val="157367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Option 4">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descr="University of Derby Logo">
            <a:extLst>
              <a:ext uri="{FF2B5EF4-FFF2-40B4-BE49-F238E27FC236}">
                <a16:creationId xmlns:a16="http://schemas.microsoft.com/office/drawing/2014/main" id="{298B09FA-9037-457E-ABF5-4606C5BB6C36}"/>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68041" y="373818"/>
            <a:ext cx="976408" cy="989171"/>
          </a:xfrm>
          <a:prstGeom prst="rect">
            <a:avLst/>
          </a:prstGeom>
        </p:spPr>
      </p:pic>
    </p:spTree>
    <p:extLst>
      <p:ext uri="{BB962C8B-B14F-4D97-AF65-F5344CB8AC3E}">
        <p14:creationId xmlns:p14="http://schemas.microsoft.com/office/powerpoint/2010/main" val="2483996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fault Inner Slid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660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ey/Blue Accessibility Option">
    <p:bg>
      <p:bgPr>
        <a:solidFill>
          <a:srgbClr val="EDF4F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7550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yslexia Accessibility Option">
    <p:bg>
      <p:bgPr>
        <a:solidFill>
          <a:srgbClr val="FEFBE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7526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Title Slide Option 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AD82556-2707-4120-AE1E-2EDE4D78BF8F}"/>
              </a:ext>
            </a:extLst>
          </p:cNvPr>
          <p:cNvSpPr txBox="1"/>
          <p:nvPr userDrawn="1"/>
        </p:nvSpPr>
        <p:spPr>
          <a:xfrm>
            <a:off x="10713314" y="6266587"/>
            <a:ext cx="1198034" cy="307777"/>
          </a:xfrm>
          <a:prstGeom prst="rect">
            <a:avLst/>
          </a:prstGeom>
          <a:noFill/>
        </p:spPr>
        <p:txBody>
          <a:bodyPr wrap="square" rtlCol="0">
            <a:spAutoFit/>
          </a:bodyPr>
          <a:lstStyle/>
          <a:p>
            <a:r>
              <a:rPr lang="en-GB" sz="1400" b="1" dirty="0">
                <a:solidFill>
                  <a:schemeClr val="bg1"/>
                </a:solidFill>
                <a:latin typeface="Arial" panose="020B0604020202020204" pitchFamily="34" charset="0"/>
                <a:cs typeface="Arial" panose="020B0604020202020204" pitchFamily="34" charset="0"/>
              </a:rPr>
              <a:t>derby</a:t>
            </a:r>
            <a:r>
              <a:rPr lang="en-GB" sz="1400" dirty="0">
                <a:solidFill>
                  <a:schemeClr val="bg1"/>
                </a:solidFill>
                <a:latin typeface="Arial" panose="020B0604020202020204" pitchFamily="34" charset="0"/>
                <a:cs typeface="Arial" panose="020B0604020202020204" pitchFamily="34" charset="0"/>
              </a:rPr>
              <a:t>.ac.uk</a:t>
            </a:r>
          </a:p>
        </p:txBody>
      </p:sp>
      <p:pic>
        <p:nvPicPr>
          <p:cNvPr id="9" name="Picture 8" descr="University of Derby Logo">
            <a:extLst>
              <a:ext uri="{FF2B5EF4-FFF2-40B4-BE49-F238E27FC236}">
                <a16:creationId xmlns:a16="http://schemas.microsoft.com/office/drawing/2014/main" id="{EB9286DE-D286-45D1-B9D6-B0AF16D897CE}"/>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71076" y="373818"/>
            <a:ext cx="970338" cy="983022"/>
          </a:xfrm>
          <a:prstGeom prst="rect">
            <a:avLst/>
          </a:prstGeom>
        </p:spPr>
      </p:pic>
    </p:spTree>
    <p:extLst>
      <p:ext uri="{BB962C8B-B14F-4D97-AF65-F5344CB8AC3E}">
        <p14:creationId xmlns:p14="http://schemas.microsoft.com/office/powerpoint/2010/main" val="3661714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Section Title Slide Option 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AD82556-2707-4120-AE1E-2EDE4D78BF8F}"/>
              </a:ext>
            </a:extLst>
          </p:cNvPr>
          <p:cNvSpPr txBox="1"/>
          <p:nvPr userDrawn="1"/>
        </p:nvSpPr>
        <p:spPr>
          <a:xfrm>
            <a:off x="10713314" y="6266587"/>
            <a:ext cx="1198034" cy="307777"/>
          </a:xfrm>
          <a:prstGeom prst="rect">
            <a:avLst/>
          </a:prstGeom>
          <a:noFill/>
        </p:spPr>
        <p:txBody>
          <a:bodyPr wrap="square" rtlCol="0">
            <a:spAutoFit/>
          </a:bodyPr>
          <a:lstStyle/>
          <a:p>
            <a:r>
              <a:rPr lang="en-GB" sz="1400" b="1" dirty="0">
                <a:solidFill>
                  <a:schemeClr val="bg1"/>
                </a:solidFill>
                <a:latin typeface="Arial" panose="020B0604020202020204" pitchFamily="34" charset="0"/>
                <a:cs typeface="Arial" panose="020B0604020202020204" pitchFamily="34" charset="0"/>
              </a:rPr>
              <a:t>derby</a:t>
            </a:r>
            <a:r>
              <a:rPr lang="en-GB" sz="1400" dirty="0">
                <a:solidFill>
                  <a:schemeClr val="bg1"/>
                </a:solidFill>
                <a:latin typeface="Arial" panose="020B0604020202020204" pitchFamily="34" charset="0"/>
                <a:cs typeface="Arial" panose="020B0604020202020204" pitchFamily="34" charset="0"/>
              </a:rPr>
              <a:t>.ac.uk</a:t>
            </a:r>
          </a:p>
        </p:txBody>
      </p:sp>
      <p:pic>
        <p:nvPicPr>
          <p:cNvPr id="9" name="Picture 8" descr="University of Derby Logo">
            <a:extLst>
              <a:ext uri="{FF2B5EF4-FFF2-40B4-BE49-F238E27FC236}">
                <a16:creationId xmlns:a16="http://schemas.microsoft.com/office/drawing/2014/main" id="{EB9286DE-D286-45D1-B9D6-B0AF16D897CE}"/>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71076" y="373818"/>
            <a:ext cx="970338" cy="983022"/>
          </a:xfrm>
          <a:prstGeom prst="rect">
            <a:avLst/>
          </a:prstGeom>
        </p:spPr>
      </p:pic>
    </p:spTree>
    <p:extLst>
      <p:ext uri="{BB962C8B-B14F-4D97-AF65-F5344CB8AC3E}">
        <p14:creationId xmlns:p14="http://schemas.microsoft.com/office/powerpoint/2010/main" val="36448816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2.jpeg"/><Relationship Id="rId5" Type="http://schemas.openxmlformats.org/officeDocument/2006/relationships/theme" Target="../theme/theme3.xml"/><Relationship Id="rId4"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theme" Target="../theme/theme4.xml"/><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C026513-00F0-497C-A8E4-4A16673B33C6}"/>
              </a:ext>
            </a:extLst>
          </p:cNvPr>
          <p:cNvSpPr txBox="1"/>
          <p:nvPr userDrawn="1"/>
        </p:nvSpPr>
        <p:spPr>
          <a:xfrm>
            <a:off x="10713314" y="6266587"/>
            <a:ext cx="1198034" cy="307777"/>
          </a:xfrm>
          <a:prstGeom prst="rect">
            <a:avLst/>
          </a:prstGeom>
          <a:noFill/>
        </p:spPr>
        <p:txBody>
          <a:bodyPr wrap="square" rtlCol="0">
            <a:spAutoFit/>
          </a:bodyPr>
          <a:lstStyle/>
          <a:p>
            <a:r>
              <a:rPr lang="en-GB" sz="1400" b="1" dirty="0">
                <a:solidFill>
                  <a:schemeClr val="bg1"/>
                </a:solidFill>
                <a:latin typeface="Arial" panose="020B0604020202020204" pitchFamily="34" charset="0"/>
                <a:cs typeface="Arial" panose="020B0604020202020204" pitchFamily="34" charset="0"/>
              </a:rPr>
              <a:t>derby</a:t>
            </a:r>
            <a:r>
              <a:rPr lang="en-GB" sz="1400" dirty="0">
                <a:solidFill>
                  <a:schemeClr val="bg1"/>
                </a:solidFill>
                <a:latin typeface="Arial" panose="020B0604020202020204" pitchFamily="34" charset="0"/>
                <a:cs typeface="Arial" panose="020B0604020202020204" pitchFamily="34" charset="0"/>
              </a:rPr>
              <a:t>.ac.uk</a:t>
            </a:r>
          </a:p>
        </p:txBody>
      </p:sp>
    </p:spTree>
    <p:extLst>
      <p:ext uri="{BB962C8B-B14F-4D97-AF65-F5344CB8AC3E}">
        <p14:creationId xmlns:p14="http://schemas.microsoft.com/office/powerpoint/2010/main" val="2852761611"/>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7846C0F0-6525-4640-8756-D75A5DA09724}"/>
              </a:ext>
            </a:extLst>
          </p:cNvPr>
          <p:cNvCxnSpPr>
            <a:cxnSpLocks/>
          </p:cNvCxnSpPr>
          <p:nvPr userDrawn="1"/>
        </p:nvCxnSpPr>
        <p:spPr>
          <a:xfrm flipH="1">
            <a:off x="224413" y="6064371"/>
            <a:ext cx="11716378" cy="0"/>
          </a:xfrm>
          <a:prstGeom prst="line">
            <a:avLst/>
          </a:prstGeom>
          <a:ln w="25400">
            <a:solidFill>
              <a:srgbClr val="9DA0A1"/>
            </a:solidFill>
          </a:ln>
        </p:spPr>
        <p:style>
          <a:lnRef idx="1">
            <a:schemeClr val="accent1"/>
          </a:lnRef>
          <a:fillRef idx="0">
            <a:schemeClr val="accent1"/>
          </a:fillRef>
          <a:effectRef idx="0">
            <a:schemeClr val="accent1"/>
          </a:effectRef>
          <a:fontRef idx="minor">
            <a:schemeClr val="tx1"/>
          </a:fontRef>
        </p:style>
      </p:cxnSp>
      <p:pic>
        <p:nvPicPr>
          <p:cNvPr id="12" name="Picture 11" descr="A black and white logo&#10;&#10;Description automatically generated with medium confidence">
            <a:extLst>
              <a:ext uri="{FF2B5EF4-FFF2-40B4-BE49-F238E27FC236}">
                <a16:creationId xmlns:a16="http://schemas.microsoft.com/office/drawing/2014/main" id="{47B83616-CECF-476F-A98B-502B4428A49F}"/>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0997249" y="226334"/>
            <a:ext cx="970338" cy="983022"/>
          </a:xfrm>
          <a:prstGeom prst="rect">
            <a:avLst/>
          </a:prstGeom>
        </p:spPr>
      </p:pic>
      <p:sp>
        <p:nvSpPr>
          <p:cNvPr id="11" name="TextBox 10">
            <a:extLst>
              <a:ext uri="{FF2B5EF4-FFF2-40B4-BE49-F238E27FC236}">
                <a16:creationId xmlns:a16="http://schemas.microsoft.com/office/drawing/2014/main" id="{09BB7826-BDB1-4376-8783-E00BD22989CB}"/>
              </a:ext>
            </a:extLst>
          </p:cNvPr>
          <p:cNvSpPr txBox="1"/>
          <p:nvPr userDrawn="1"/>
        </p:nvSpPr>
        <p:spPr>
          <a:xfrm>
            <a:off x="10713314" y="6266587"/>
            <a:ext cx="1198034" cy="307777"/>
          </a:xfrm>
          <a:prstGeom prst="rect">
            <a:avLst/>
          </a:prstGeom>
          <a:noFill/>
        </p:spPr>
        <p:txBody>
          <a:bodyPr wrap="square" rtlCol="0">
            <a:spAutoFit/>
          </a:bodyPr>
          <a:lstStyle/>
          <a:p>
            <a:r>
              <a:rPr lang="en-GB" sz="1400" b="1" dirty="0">
                <a:solidFill>
                  <a:schemeClr val="tx1"/>
                </a:solidFill>
                <a:latin typeface="Arial" panose="020B0604020202020204" pitchFamily="34" charset="0"/>
                <a:cs typeface="Arial" panose="020B0604020202020204" pitchFamily="34" charset="0"/>
              </a:rPr>
              <a:t>derby</a:t>
            </a:r>
            <a:r>
              <a:rPr lang="en-GB" sz="1400" dirty="0">
                <a:solidFill>
                  <a:schemeClr val="tx1"/>
                </a:solidFill>
                <a:latin typeface="Arial" panose="020B0604020202020204" pitchFamily="34" charset="0"/>
                <a:cs typeface="Arial" panose="020B0604020202020204" pitchFamily="34" charset="0"/>
              </a:rPr>
              <a:t>.ac.uk</a:t>
            </a:r>
          </a:p>
        </p:txBody>
      </p:sp>
    </p:spTree>
    <p:extLst>
      <p:ext uri="{BB962C8B-B14F-4D97-AF65-F5344CB8AC3E}">
        <p14:creationId xmlns:p14="http://schemas.microsoft.com/office/powerpoint/2010/main" val="1476196712"/>
      </p:ext>
    </p:extLst>
  </p:cSld>
  <p:clrMap bg1="lt1" tx1="dk1" bg2="lt2" tx2="dk2" accent1="accent1" accent2="accent2" accent3="accent3" accent4="accent4" accent5="accent5" accent6="accent6" hlink="hlink" folHlink="folHlink"/>
  <p:sldLayoutIdLst>
    <p:sldLayoutId id="2147483674" r:id="rId1"/>
    <p:sldLayoutId id="2147483676" r:id="rId2"/>
    <p:sldLayoutId id="2147483678" r:id="rId3"/>
  </p:sldLayoutIdLst>
  <p:txStyles>
    <p:title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47FED7D-E66B-4339-B572-1436715172FE}"/>
              </a:ext>
            </a:extLst>
          </p:cNvPr>
          <p:cNvSpPr txBox="1"/>
          <p:nvPr userDrawn="1"/>
        </p:nvSpPr>
        <p:spPr>
          <a:xfrm>
            <a:off x="10713314" y="6266587"/>
            <a:ext cx="1198034" cy="307777"/>
          </a:xfrm>
          <a:prstGeom prst="rect">
            <a:avLst/>
          </a:prstGeom>
          <a:noFill/>
        </p:spPr>
        <p:txBody>
          <a:bodyPr wrap="square" rtlCol="0">
            <a:spAutoFit/>
          </a:bodyPr>
          <a:lstStyle/>
          <a:p>
            <a:r>
              <a:rPr lang="en-GB" sz="1400" b="1" dirty="0">
                <a:solidFill>
                  <a:schemeClr val="bg1"/>
                </a:solidFill>
                <a:latin typeface="Arial" panose="020B0604020202020204" pitchFamily="34" charset="0"/>
                <a:cs typeface="Arial" panose="020B0604020202020204" pitchFamily="34" charset="0"/>
              </a:rPr>
              <a:t>derby</a:t>
            </a:r>
            <a:r>
              <a:rPr lang="en-GB" sz="1400" dirty="0">
                <a:solidFill>
                  <a:schemeClr val="bg1"/>
                </a:solidFill>
                <a:latin typeface="Arial" panose="020B0604020202020204" pitchFamily="34" charset="0"/>
                <a:cs typeface="Arial" panose="020B0604020202020204" pitchFamily="34" charset="0"/>
              </a:rPr>
              <a:t>.ac.uk</a:t>
            </a:r>
          </a:p>
        </p:txBody>
      </p:sp>
    </p:spTree>
    <p:extLst>
      <p:ext uri="{BB962C8B-B14F-4D97-AF65-F5344CB8AC3E}">
        <p14:creationId xmlns:p14="http://schemas.microsoft.com/office/powerpoint/2010/main" val="1957608729"/>
      </p:ext>
    </p:extLst>
  </p:cSld>
  <p:clrMap bg1="lt1" tx1="dk1" bg2="lt2" tx2="dk2" accent1="accent1" accent2="accent2" accent3="accent3" accent4="accent4" accent5="accent5" accent6="accent6" hlink="hlink" folHlink="folHlink"/>
  <p:sldLayoutIdLst>
    <p:sldLayoutId id="2147483648" r:id="rId1"/>
    <p:sldLayoutId id="2147483679" r:id="rId2"/>
    <p:sldLayoutId id="2147483680" r:id="rId3"/>
    <p:sldLayoutId id="2147483681"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2E1A538-DB2A-4A51-BE42-F32633149C5E}"/>
              </a:ext>
            </a:extLst>
          </p:cNvPr>
          <p:cNvSpPr txBox="1"/>
          <p:nvPr userDrawn="1"/>
        </p:nvSpPr>
        <p:spPr>
          <a:xfrm>
            <a:off x="10713314" y="6266587"/>
            <a:ext cx="1198034" cy="307777"/>
          </a:xfrm>
          <a:prstGeom prst="rect">
            <a:avLst/>
          </a:prstGeom>
          <a:noFill/>
        </p:spPr>
        <p:txBody>
          <a:bodyPr wrap="square" rtlCol="0">
            <a:spAutoFit/>
          </a:bodyPr>
          <a:lstStyle/>
          <a:p>
            <a:r>
              <a:rPr lang="en-GB" sz="1400" b="1" dirty="0">
                <a:solidFill>
                  <a:schemeClr val="bg1"/>
                </a:solidFill>
                <a:latin typeface="Arial" panose="020B0604020202020204" pitchFamily="34" charset="0"/>
                <a:cs typeface="Arial" panose="020B0604020202020204" pitchFamily="34" charset="0"/>
              </a:rPr>
              <a:t>derby</a:t>
            </a:r>
            <a:r>
              <a:rPr lang="en-GB" sz="1400" dirty="0">
                <a:solidFill>
                  <a:schemeClr val="bg1"/>
                </a:solidFill>
                <a:latin typeface="Arial" panose="020B0604020202020204" pitchFamily="34" charset="0"/>
                <a:cs typeface="Arial" panose="020B0604020202020204" pitchFamily="34" charset="0"/>
              </a:rPr>
              <a:t>.ac.uk</a:t>
            </a:r>
          </a:p>
        </p:txBody>
      </p:sp>
      <p:pic>
        <p:nvPicPr>
          <p:cNvPr id="9" name="Picture 8" descr="University of Derby Logo">
            <a:extLst>
              <a:ext uri="{FF2B5EF4-FFF2-40B4-BE49-F238E27FC236}">
                <a16:creationId xmlns:a16="http://schemas.microsoft.com/office/drawing/2014/main" id="{1ED7BD53-FEB5-4B7E-A03C-B2E105D4E372}"/>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368041" y="373818"/>
            <a:ext cx="976408" cy="989171"/>
          </a:xfrm>
          <a:prstGeom prst="rect">
            <a:avLst/>
          </a:prstGeom>
        </p:spPr>
      </p:pic>
      <p:pic>
        <p:nvPicPr>
          <p:cNvPr id="10" name="Picture 9" descr="University of Derby Social Media Icons - Instagram, Facebook and Twitter.">
            <a:extLst>
              <a:ext uri="{FF2B5EF4-FFF2-40B4-BE49-F238E27FC236}">
                <a16:creationId xmlns:a16="http://schemas.microsoft.com/office/drawing/2014/main" id="{23918B86-6EAC-48BC-934C-E30B4D7295A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739690" y="734801"/>
            <a:ext cx="1063361" cy="267204"/>
          </a:xfrm>
          <a:prstGeom prst="rect">
            <a:avLst/>
          </a:prstGeom>
        </p:spPr>
      </p:pic>
    </p:spTree>
    <p:extLst>
      <p:ext uri="{BB962C8B-B14F-4D97-AF65-F5344CB8AC3E}">
        <p14:creationId xmlns:p14="http://schemas.microsoft.com/office/powerpoint/2010/main" val="4251857140"/>
      </p:ext>
    </p:extLst>
  </p:cSld>
  <p:clrMap bg1="lt1" tx1="dk1" bg2="lt2" tx2="dk2" accent1="accent1" accent2="accent2" accent3="accent3" accent4="accent4" accent5="accent5" accent6="accent6" hlink="hlink" folHlink="folHlink"/>
  <p:sldLayoutIdLst>
    <p:sldLayoutId id="214748368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4.jpe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9.jpe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png"/><Relationship Id="rId9" Type="http://schemas.openxmlformats.org/officeDocument/2006/relationships/image" Target="../media/image22.png"/></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4.jpeg"/><Relationship Id="rId7"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s://www.linkedin.com/in/luke-vinter-8b711b6a/" TargetMode="External"/><Relationship Id="rId5" Type="http://schemas.openxmlformats.org/officeDocument/2006/relationships/hyperlink" Target="mailto:L.Vinter@derby.ac.uk" TargetMode="Externa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6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746EE1-2653-49FB-B2B7-272829F43501}"/>
              </a:ext>
            </a:extLst>
          </p:cNvPr>
          <p:cNvSpPr txBox="1"/>
          <p:nvPr/>
        </p:nvSpPr>
        <p:spPr>
          <a:xfrm>
            <a:off x="713290" y="1826242"/>
            <a:ext cx="10765420" cy="2145268"/>
          </a:xfrm>
          <a:prstGeom prst="roundRect">
            <a:avLst/>
          </a:prstGeom>
          <a:solidFill>
            <a:schemeClr val="bg1">
              <a:lumMod val="95000"/>
            </a:schemeClr>
          </a:solidFill>
          <a:ln>
            <a:solidFill>
              <a:schemeClr val="tx1"/>
            </a:solidFill>
          </a:ln>
        </p:spPr>
        <p:txBody>
          <a:bodyPr wrap="square" rtlCol="0">
            <a:spAutoFit/>
          </a:bodyPr>
          <a:lstStyle/>
          <a:p>
            <a:r>
              <a:rPr lang="en-GB" sz="4000" b="1" dirty="0">
                <a:latin typeface="Arial" panose="020B0604020202020204" pitchFamily="34" charset="0"/>
                <a:cs typeface="Arial" panose="020B0604020202020204" pitchFamily="34" charset="0"/>
              </a:rPr>
              <a:t>Encouraging desistance through prison-based sexual offending programmes</a:t>
            </a:r>
            <a:br>
              <a:rPr lang="en-GB" sz="4000" b="1" dirty="0">
                <a:latin typeface="Arial" panose="020B0604020202020204" pitchFamily="34" charset="0"/>
                <a:cs typeface="Arial" panose="020B0604020202020204" pitchFamily="34" charset="0"/>
              </a:rPr>
            </a:br>
            <a:r>
              <a:rPr lang="en-GB" sz="4000" b="1" dirty="0">
                <a:latin typeface="Arial" panose="020B0604020202020204" pitchFamily="34" charset="0"/>
                <a:cs typeface="Arial" panose="020B0604020202020204" pitchFamily="34" charset="0"/>
              </a:rPr>
              <a:t>with autistic individuals</a:t>
            </a:r>
          </a:p>
        </p:txBody>
      </p:sp>
      <p:sp>
        <p:nvSpPr>
          <p:cNvPr id="3" name="TextBox 2">
            <a:extLst>
              <a:ext uri="{FF2B5EF4-FFF2-40B4-BE49-F238E27FC236}">
                <a16:creationId xmlns:a16="http://schemas.microsoft.com/office/drawing/2014/main" id="{D29F9B15-2E39-9ADC-910D-355D9F939110}"/>
              </a:ext>
            </a:extLst>
          </p:cNvPr>
          <p:cNvSpPr txBox="1"/>
          <p:nvPr/>
        </p:nvSpPr>
        <p:spPr>
          <a:xfrm>
            <a:off x="713290" y="4100646"/>
            <a:ext cx="8463673" cy="919401"/>
          </a:xfrm>
          <a:prstGeom prst="roundRect">
            <a:avLst/>
          </a:prstGeom>
          <a:solidFill>
            <a:schemeClr val="bg1">
              <a:lumMod val="95000"/>
            </a:schemeClr>
          </a:solidFill>
          <a:ln>
            <a:solidFill>
              <a:schemeClr val="tx1"/>
            </a:solidFill>
          </a:ln>
        </p:spPr>
        <p:txBody>
          <a:bodyPr wrap="square" rtlCol="0">
            <a:spAutoFit/>
          </a:bodyPr>
          <a:lstStyle/>
          <a:p>
            <a:r>
              <a:rPr lang="en-GB" sz="1200" b="1" dirty="0">
                <a:latin typeface="Arial" panose="020B0604020202020204" pitchFamily="34" charset="0"/>
                <a:cs typeface="Arial" panose="020B0604020202020204" pitchFamily="34" charset="0"/>
              </a:rPr>
              <a:t>Dr Luke P Vinter</a:t>
            </a:r>
          </a:p>
          <a:p>
            <a:r>
              <a:rPr lang="en-GB" sz="1200" dirty="0">
                <a:latin typeface="Arial" panose="020B0604020202020204" pitchFamily="34" charset="0"/>
                <a:cs typeface="Arial" panose="020B0604020202020204" pitchFamily="34" charset="0"/>
              </a:rPr>
              <a:t>Senior Lecturer in Applied Criminology &amp; Chartered Psychologist (</a:t>
            </a:r>
            <a:r>
              <a:rPr lang="en-GB" sz="1200" dirty="0" err="1">
                <a:latin typeface="Arial" panose="020B0604020202020204" pitchFamily="34" charset="0"/>
                <a:cs typeface="Arial" panose="020B0604020202020204" pitchFamily="34" charset="0"/>
              </a:rPr>
              <a:t>CPsychol</a:t>
            </a:r>
            <a:r>
              <a:rPr lang="en-GB" sz="1200" dirty="0">
                <a:latin typeface="Arial" panose="020B0604020202020204" pitchFamily="34" charset="0"/>
                <a:cs typeface="Arial" panose="020B0604020202020204" pitchFamily="34" charset="0"/>
              </a:rPr>
              <a:t>) with the British Psychological Society (BPS).</a:t>
            </a:r>
          </a:p>
          <a:p>
            <a:r>
              <a:rPr lang="en-GB" sz="1200" dirty="0">
                <a:latin typeface="Arial" panose="020B0604020202020204" pitchFamily="34" charset="0"/>
                <a:cs typeface="Arial" panose="020B0604020202020204" pitchFamily="34" charset="0"/>
              </a:rPr>
              <a:t>Centre for Applied Social Sciences, Policy, Practice and Research (CASSPPR)</a:t>
            </a:r>
          </a:p>
          <a:p>
            <a:r>
              <a:rPr lang="en-GB" sz="1200" dirty="0">
                <a:latin typeface="Arial" panose="020B0604020202020204" pitchFamily="34" charset="0"/>
                <a:cs typeface="Arial" panose="020B0604020202020204" pitchFamily="34" charset="0"/>
              </a:rPr>
              <a:t>University of Derby, UK.</a:t>
            </a:r>
          </a:p>
        </p:txBody>
      </p:sp>
      <p:pic>
        <p:nvPicPr>
          <p:cNvPr id="6" name="Picture 5">
            <a:extLst>
              <a:ext uri="{FF2B5EF4-FFF2-40B4-BE49-F238E27FC236}">
                <a16:creationId xmlns:a16="http://schemas.microsoft.com/office/drawing/2014/main" id="{D973CEA5-EF3C-6028-B1A4-C5269454B388}"/>
              </a:ext>
            </a:extLst>
          </p:cNvPr>
          <p:cNvPicPr>
            <a:picLocks noChangeAspect="1"/>
          </p:cNvPicPr>
          <p:nvPr/>
        </p:nvPicPr>
        <p:blipFill>
          <a:blip r:embed="rId4" cstate="screen">
            <a:clrChange>
              <a:clrFrom>
                <a:srgbClr val="E4E4E4"/>
              </a:clrFrom>
              <a:clrTo>
                <a:srgbClr val="E4E4E4">
                  <a:alpha val="0"/>
                </a:srgbClr>
              </a:clrTo>
            </a:clrChange>
            <a:extLst>
              <a:ext uri="{28A0092B-C50C-407E-A947-70E740481C1C}">
                <a14:useLocalDpi xmlns:a14="http://schemas.microsoft.com/office/drawing/2010/main"/>
              </a:ext>
            </a:extLst>
          </a:blip>
          <a:stretch>
            <a:fillRect/>
          </a:stretch>
        </p:blipFill>
        <p:spPr>
          <a:xfrm>
            <a:off x="8695810" y="2391507"/>
            <a:ext cx="3245398" cy="4590668"/>
          </a:xfrm>
          <a:prstGeom prst="rect">
            <a:avLst/>
          </a:prstGeom>
        </p:spPr>
      </p:pic>
    </p:spTree>
    <p:extLst>
      <p:ext uri="{BB962C8B-B14F-4D97-AF65-F5344CB8AC3E}">
        <p14:creationId xmlns:p14="http://schemas.microsoft.com/office/powerpoint/2010/main" val="3113433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1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8E8E2-B748-4173-BE82-5144C03DA5A5}"/>
              </a:ext>
            </a:extLst>
          </p:cNvPr>
          <p:cNvSpPr txBox="1">
            <a:spLocks/>
          </p:cNvSpPr>
          <p:nvPr/>
        </p:nvSpPr>
        <p:spPr>
          <a:xfrm>
            <a:off x="224413" y="226334"/>
            <a:ext cx="10488901" cy="625325"/>
          </a:xfrm>
          <a:prstGeom prst="roundRect">
            <a:avLst/>
          </a:prstGeom>
          <a:solidFill>
            <a:schemeClr val="bg1"/>
          </a:solidFill>
          <a:ln>
            <a:solidFill>
              <a:schemeClr val="tx1"/>
            </a:solidFill>
          </a:ln>
        </p:spPr>
        <p:txBody>
          <a:bodyPr anchor="b">
            <a:normAutofit/>
          </a:bodyPr>
          <a:lstStyle>
            <a:lvl1pPr algn="ctr"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Background</a:t>
            </a:r>
            <a:endParaRPr kumimoji="0" lang="en-GB" sz="32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sp>
        <p:nvSpPr>
          <p:cNvPr id="12" name="TextBox 11">
            <a:extLst>
              <a:ext uri="{FF2B5EF4-FFF2-40B4-BE49-F238E27FC236}">
                <a16:creationId xmlns:a16="http://schemas.microsoft.com/office/drawing/2014/main" id="{A41C0EF6-1557-442C-FC58-3F28B554E278}"/>
              </a:ext>
            </a:extLst>
          </p:cNvPr>
          <p:cNvSpPr txBox="1"/>
          <p:nvPr/>
        </p:nvSpPr>
        <p:spPr>
          <a:xfrm>
            <a:off x="180301" y="1203333"/>
            <a:ext cx="11123969" cy="3864888"/>
          </a:xfrm>
          <a:prstGeom prst="round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Autism is a form of neurodivergence associated with: </a:t>
            </a:r>
          </a:p>
          <a:p>
            <a:pPr marL="742950" lvl="1" indent="-285750">
              <a:buFont typeface="Arial" panose="020B0604020202020204" pitchFamily="34" charset="0"/>
              <a:buChar char="•"/>
              <a:defRPr/>
            </a:pPr>
            <a:r>
              <a:rPr kumimoji="0" lang="en-GB"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Differences in </a:t>
            </a:r>
            <a:r>
              <a:rPr lang="en-GB" dirty="0">
                <a:solidFill>
                  <a:prstClr val="black"/>
                </a:solidFill>
                <a:latin typeface="Calibri" panose="020F0502020204030204" pitchFamily="34" charset="0"/>
                <a:cs typeface="Calibri" panose="020F0502020204030204" pitchFamily="34" charset="0"/>
              </a:rPr>
              <a:t>the ways that people socially communicate with and relate to others, preferences for predictability, deeply focussed interests, and information and sensory processing differences.</a:t>
            </a:r>
            <a:endParaRPr kumimoji="0" lang="en-GB"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solidFill>
                <a:prstClr val="black"/>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Autistic individuals are </a:t>
            </a:r>
            <a:r>
              <a:rPr kumimoji="0" lang="en-GB" b="1" i="0" u="sng"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no more likely to offend</a:t>
            </a:r>
            <a:r>
              <a:rPr kumimoji="0" lang="en-GB"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than the rest of the general population </a:t>
            </a:r>
            <a:r>
              <a:rPr kumimoji="0" lang="en-GB" sz="11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r>
              <a:rPr kumimoji="0" lang="en-GB" sz="11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Mouridsen</a:t>
            </a:r>
            <a:r>
              <a:rPr kumimoji="0" lang="en-GB" sz="11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et al., 2008; King &amp; Murphy, 2014)</a:t>
            </a:r>
          </a:p>
          <a:p>
            <a:pPr marL="742950" lvl="1" indent="-285750">
              <a:buFont typeface="Arial" panose="020B0604020202020204" pitchFamily="34" charset="0"/>
              <a:buChar char="•"/>
            </a:pPr>
            <a:r>
              <a:rPr kumimoji="0" lang="en-GB"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HOWEVER;</a:t>
            </a:r>
            <a:r>
              <a:rPr kumimoji="0" lang="en-GB"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when they </a:t>
            </a:r>
            <a:r>
              <a:rPr kumimoji="0" lang="en-GB"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do</a:t>
            </a:r>
            <a:r>
              <a:rPr kumimoji="0" lang="en-GB"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offend, autism can provide some context for offending, and </a:t>
            </a:r>
            <a:r>
              <a:rPr kumimoji="0" lang="en-GB"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sexual offending</a:t>
            </a:r>
            <a:r>
              <a:rPr kumimoji="0" lang="en-GB"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has been regarded as one of the more common types of offending committed by autistic individuals </a:t>
            </a: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(Allely &amp; </a:t>
            </a:r>
            <a:r>
              <a:rPr kumimoji="0" lang="en-GB" sz="1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Creaby</a:t>
            </a: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-Attwood, 2016; Browning &amp; Caulfield, 2011)</a:t>
            </a:r>
            <a:endParaRPr kumimoji="0" lang="en-US"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solidFill>
                <a:prstClr val="black"/>
              </a:solidFill>
              <a:latin typeface="Calibri" panose="020F0502020204030204" pitchFamily="34" charset="0"/>
              <a:cs typeface="Calibri" panose="020F0502020204030204" pitchFamily="34"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panose="020F0502020204030204" pitchFamily="34" charset="0"/>
                <a:cs typeface="Calibri" panose="020F0502020204030204" pitchFamily="34" charset="0"/>
                <a:sym typeface="Wingdings" panose="05000000000000000000" pitchFamily="2" charset="2"/>
              </a:rPr>
              <a:t>In the UK, interventions to address sexual offending are often underpinned by Risk-Need-Responsivity (RNR) principles, and frequently take the form of group-based cognitive-</a:t>
            </a:r>
            <a:r>
              <a:rPr lang="en-US" b="1" dirty="0" err="1">
                <a:solidFill>
                  <a:prstClr val="black"/>
                </a:solidFill>
                <a:latin typeface="Calibri" panose="020F0502020204030204" pitchFamily="34" charset="0"/>
                <a:cs typeface="Calibri" panose="020F0502020204030204" pitchFamily="34" charset="0"/>
                <a:sym typeface="Wingdings" panose="05000000000000000000" pitchFamily="2" charset="2"/>
              </a:rPr>
              <a:t>behavioural</a:t>
            </a:r>
            <a:r>
              <a:rPr lang="en-US" b="1" dirty="0">
                <a:solidFill>
                  <a:prstClr val="black"/>
                </a:solidFill>
                <a:latin typeface="Calibri" panose="020F0502020204030204" pitchFamily="34" charset="0"/>
                <a:cs typeface="Calibri" panose="020F0502020204030204" pitchFamily="34" charset="0"/>
                <a:sym typeface="Wingdings" panose="05000000000000000000" pitchFamily="2" charset="2"/>
              </a:rPr>
              <a:t> </a:t>
            </a:r>
            <a:r>
              <a:rPr lang="en-US" b="1" dirty="0" err="1">
                <a:solidFill>
                  <a:prstClr val="black"/>
                </a:solidFill>
                <a:latin typeface="Calibri" panose="020F0502020204030204" pitchFamily="34" charset="0"/>
                <a:cs typeface="Calibri" panose="020F0502020204030204" pitchFamily="34" charset="0"/>
                <a:sym typeface="Wingdings" panose="05000000000000000000" pitchFamily="2" charset="2"/>
              </a:rPr>
              <a:t>programmes</a:t>
            </a:r>
            <a:r>
              <a:rPr lang="en-US" b="1" dirty="0">
                <a:solidFill>
                  <a:prstClr val="black"/>
                </a:solidFill>
                <a:latin typeface="Calibri" panose="020F0502020204030204" pitchFamily="34" charset="0"/>
                <a:cs typeface="Calibri" panose="020F0502020204030204" pitchFamily="34" charset="0"/>
                <a:sym typeface="Wingdings" panose="05000000000000000000" pitchFamily="2" charset="2"/>
              </a:rPr>
              <a:t> (including a standard and LDC suite) </a:t>
            </a:r>
            <a:r>
              <a:rPr lang="en-US" sz="1100" b="1" dirty="0">
                <a:solidFill>
                  <a:prstClr val="black"/>
                </a:solidFill>
                <a:latin typeface="Calibri" panose="020F0502020204030204" pitchFamily="34" charset="0"/>
                <a:cs typeface="Calibri" panose="020F0502020204030204" pitchFamily="34" charset="0"/>
                <a:sym typeface="Wingdings" panose="05000000000000000000" pitchFamily="2" charset="2"/>
              </a:rPr>
              <a:t>(Ramsay et al., 2020)</a:t>
            </a:r>
          </a:p>
        </p:txBody>
      </p:sp>
      <p:sp>
        <p:nvSpPr>
          <p:cNvPr id="13" name="TextBox 12">
            <a:extLst>
              <a:ext uri="{FF2B5EF4-FFF2-40B4-BE49-F238E27FC236}">
                <a16:creationId xmlns:a16="http://schemas.microsoft.com/office/drawing/2014/main" id="{889CA64B-9B1F-B172-8697-39C870CC0D41}"/>
              </a:ext>
            </a:extLst>
          </p:cNvPr>
          <p:cNvSpPr txBox="1"/>
          <p:nvPr/>
        </p:nvSpPr>
        <p:spPr>
          <a:xfrm>
            <a:off x="224413" y="5155882"/>
            <a:ext cx="11077382" cy="1566386"/>
          </a:xfrm>
          <a:prstGeom prst="round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b="1" dirty="0">
                <a:solidFill>
                  <a:prstClr val="black"/>
                </a:solidFill>
                <a:latin typeface="Calibri" panose="020F0502020204030204" pitchFamily="34" charset="0"/>
                <a:cs typeface="Calibri" panose="020F0502020204030204" pitchFamily="34" charset="0"/>
              </a:rPr>
              <a:t>Prior to the current study, limited applied empirical research existed in relation to the rehabilitation of autistic individuals with sexual offence convictions (particularly in prisons) – BUT, a</a:t>
            </a:r>
            <a:r>
              <a:rPr lang="en-GB" b="1" dirty="0">
                <a:solidFill>
                  <a:prstClr val="black"/>
                </a:solidFill>
                <a:latin typeface="Calibri" panose="020F0502020204030204" pitchFamily="34" charset="0"/>
                <a:cs typeface="Calibri" panose="020F0502020204030204" pitchFamily="34" charset="0"/>
              </a:rPr>
              <a:t> small body of existing work suggested that </a:t>
            </a:r>
            <a:r>
              <a:rPr lang="en-GB" b="1" i="1" dirty="0">
                <a:solidFill>
                  <a:prstClr val="black"/>
                </a:solidFill>
                <a:latin typeface="Calibri" panose="020F0502020204030204" pitchFamily="34" charset="0"/>
                <a:cs typeface="Calibri" panose="020F0502020204030204" pitchFamily="34" charset="0"/>
              </a:rPr>
              <a:t>specific responsivity*</a:t>
            </a:r>
            <a:r>
              <a:rPr lang="en-GB" b="1" dirty="0">
                <a:solidFill>
                  <a:prstClr val="black"/>
                </a:solidFill>
                <a:latin typeface="Calibri" panose="020F0502020204030204" pitchFamily="34" charset="0"/>
                <a:cs typeface="Calibri" panose="020F0502020204030204" pitchFamily="34" charset="0"/>
              </a:rPr>
              <a:t> may be especially pertinent  </a:t>
            </a:r>
            <a:r>
              <a:rPr lang="en-GB" sz="1200" b="1" dirty="0">
                <a:solidFill>
                  <a:prstClr val="black"/>
                </a:solidFill>
                <a:latin typeface="Calibri" panose="020F0502020204030204" pitchFamily="34" charset="0"/>
                <a:cs typeface="Calibri" panose="020F0502020204030204" pitchFamily="34" charset="0"/>
              </a:rPr>
              <a:t>(Higgs &amp; Carter, 2015; </a:t>
            </a:r>
            <a:r>
              <a:rPr lang="en-GB" sz="1200" b="1" dirty="0" err="1">
                <a:solidFill>
                  <a:prstClr val="black"/>
                </a:solidFill>
                <a:latin typeface="Calibri" panose="020F0502020204030204" pitchFamily="34" charset="0"/>
                <a:cs typeface="Calibri" panose="020F0502020204030204" pitchFamily="34" charset="0"/>
              </a:rPr>
              <a:t>Hollomotz</a:t>
            </a:r>
            <a:r>
              <a:rPr lang="en-GB" sz="1200" b="1" dirty="0">
                <a:solidFill>
                  <a:prstClr val="black"/>
                </a:solidFill>
                <a:latin typeface="Calibri" panose="020F0502020204030204" pitchFamily="34" charset="0"/>
                <a:cs typeface="Calibri" panose="020F0502020204030204" pitchFamily="34" charset="0"/>
              </a:rPr>
              <a:t> et al., 2018; Robertson &amp; McGillivray, 2015)</a:t>
            </a:r>
          </a:p>
          <a:p>
            <a:pPr lvl="1"/>
            <a:r>
              <a:rPr lang="en-GB" sz="1600" i="1" dirty="0">
                <a:solidFill>
                  <a:prstClr val="black"/>
                </a:solidFill>
                <a:latin typeface="Calibri" panose="020F0502020204030204" pitchFamily="34" charset="0"/>
                <a:cs typeface="Calibri" panose="020F0502020204030204" pitchFamily="34" charset="0"/>
                <a:sym typeface="Wingdings" panose="05000000000000000000" pitchFamily="2" charset="2"/>
              </a:rPr>
              <a:t>*specific responsivity= interventions should be adapted to the specific learning style, motivation and abilities of the individual</a:t>
            </a:r>
            <a:endParaRPr lang="en-US" i="1" dirty="0">
              <a:solidFill>
                <a:prstClr val="black"/>
              </a:solidFill>
              <a:latin typeface="Calibri" panose="020F0502020204030204" pitchFamily="34" charset="0"/>
              <a:cs typeface="Calibri" panose="020F0502020204030204" pitchFamily="34" charset="0"/>
              <a:sym typeface="Wingdings" panose="05000000000000000000" pitchFamily="2" charset="2"/>
            </a:endParaRPr>
          </a:p>
        </p:txBody>
      </p:sp>
    </p:spTree>
    <p:extLst>
      <p:ext uri="{BB962C8B-B14F-4D97-AF65-F5344CB8AC3E}">
        <p14:creationId xmlns:p14="http://schemas.microsoft.com/office/powerpoint/2010/main" val="341210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1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8E8E2-B748-4173-BE82-5144C03DA5A5}"/>
              </a:ext>
            </a:extLst>
          </p:cNvPr>
          <p:cNvSpPr txBox="1">
            <a:spLocks/>
          </p:cNvSpPr>
          <p:nvPr/>
        </p:nvSpPr>
        <p:spPr>
          <a:xfrm>
            <a:off x="224413" y="226334"/>
            <a:ext cx="10488901" cy="625325"/>
          </a:xfrm>
          <a:prstGeom prst="roundRect">
            <a:avLst/>
          </a:prstGeom>
          <a:solidFill>
            <a:schemeClr val="bg1"/>
          </a:solidFill>
          <a:ln>
            <a:solidFill>
              <a:schemeClr val="tx1"/>
            </a:solidFill>
          </a:ln>
        </p:spPr>
        <p:txBody>
          <a:bodyPr anchor="b">
            <a:normAutofit/>
          </a:bodyPr>
          <a:lstStyle>
            <a:lvl1pPr algn="ctr"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Basis for today’s talk</a:t>
            </a:r>
            <a:endParaRPr kumimoji="0" lang="en-GB" sz="32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sp>
        <p:nvSpPr>
          <p:cNvPr id="3" name="Subtitle 2">
            <a:extLst>
              <a:ext uri="{FF2B5EF4-FFF2-40B4-BE49-F238E27FC236}">
                <a16:creationId xmlns:a16="http://schemas.microsoft.com/office/drawing/2014/main" id="{896EE831-2091-4A93-B2BC-F5BFA1EFECA9}"/>
              </a:ext>
            </a:extLst>
          </p:cNvPr>
          <p:cNvSpPr txBox="1">
            <a:spLocks/>
          </p:cNvSpPr>
          <p:nvPr/>
        </p:nvSpPr>
        <p:spPr>
          <a:xfrm>
            <a:off x="224413" y="1154546"/>
            <a:ext cx="7705362" cy="3343563"/>
          </a:xfrm>
          <a:prstGeom prst="roundRect">
            <a:avLst/>
          </a:prstGeom>
          <a:solidFill>
            <a:schemeClr val="bg1"/>
          </a:solidFill>
          <a:ln>
            <a:solidFill>
              <a:schemeClr val="tx1"/>
            </a:solidFill>
          </a:ln>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R="0" lvl="0" algn="l" defTabSz="914400" rtl="0" eaLnBrk="1" fontAlgn="auto" latinLnBrk="0" hangingPunct="1">
              <a:lnSpc>
                <a:spcPct val="90000"/>
              </a:lnSpc>
              <a:spcBef>
                <a:spcPts val="1000"/>
              </a:spcBef>
              <a:spcAft>
                <a:spcPts val="0"/>
              </a:spcAft>
              <a:buClrTx/>
              <a:buSzTx/>
              <a:tabLst/>
              <a:defRPr/>
            </a:pPr>
            <a:r>
              <a:rPr kumimoji="0" lang="en-GB"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Content for today’s talk comes from a multi-perspective qualitative study, which aimed to:</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Explore how prison-based interventions to address sexual offending are experienced by autistic individuals with sexual offense convictions and the staff who work with them</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Identify the features of prison-based sexual offending interventions that may be challenging or beneficial for autistic individuals with sexual convictions.</a:t>
            </a:r>
            <a:endParaRPr kumimoji="0" lang="en-GB"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R="0" lvl="0" algn="l" defTabSz="914400" rtl="0" eaLnBrk="1" fontAlgn="auto" latinLnBrk="0" hangingPunct="1">
              <a:lnSpc>
                <a:spcPct val="90000"/>
              </a:lnSpc>
              <a:spcBef>
                <a:spcPts val="1000"/>
              </a:spcBef>
              <a:spcAft>
                <a:spcPts val="0"/>
              </a:spcAft>
              <a:buClrTx/>
              <a:buSzTx/>
              <a:tabLst/>
              <a:defRPr/>
            </a:pPr>
            <a:r>
              <a:rPr kumimoji="0" lang="en-GB"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Method</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Semi-structured, one-to-one interviews with 25 participants across 2 UK prisons that exclusively housed adult males with sexual offence convictions</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Analysed with a multi-perspective phenomenologically-informed thematic analysis (MPTA)</a:t>
            </a:r>
          </a:p>
        </p:txBody>
      </p:sp>
      <p:grpSp>
        <p:nvGrpSpPr>
          <p:cNvPr id="30" name="Group 29">
            <a:extLst>
              <a:ext uri="{FF2B5EF4-FFF2-40B4-BE49-F238E27FC236}">
                <a16:creationId xmlns:a16="http://schemas.microsoft.com/office/drawing/2014/main" id="{01362AFF-9E42-A73A-E626-9E0ACF22910E}"/>
              </a:ext>
            </a:extLst>
          </p:cNvPr>
          <p:cNvGrpSpPr>
            <a:grpSpLocks noChangeAspect="1"/>
          </p:cNvGrpSpPr>
          <p:nvPr/>
        </p:nvGrpSpPr>
        <p:grpSpPr>
          <a:xfrm>
            <a:off x="8003842" y="1985789"/>
            <a:ext cx="4141978" cy="3657906"/>
            <a:chOff x="6997850" y="2391706"/>
            <a:chExt cx="4891407" cy="4319749"/>
          </a:xfrm>
        </p:grpSpPr>
        <p:cxnSp>
          <p:nvCxnSpPr>
            <p:cNvPr id="25" name="Straight Connector 24">
              <a:extLst>
                <a:ext uri="{FF2B5EF4-FFF2-40B4-BE49-F238E27FC236}">
                  <a16:creationId xmlns:a16="http://schemas.microsoft.com/office/drawing/2014/main" id="{0DE33373-7C78-F186-16CA-1E19238D714B}"/>
                </a:ext>
              </a:extLst>
            </p:cNvPr>
            <p:cNvCxnSpPr>
              <a:cxnSpLocks/>
            </p:cNvCxnSpPr>
            <p:nvPr/>
          </p:nvCxnSpPr>
          <p:spPr>
            <a:xfrm>
              <a:off x="8336683" y="5091706"/>
              <a:ext cx="420703" cy="642286"/>
            </a:xfrm>
            <a:prstGeom prst="line">
              <a:avLst/>
            </a:prstGeom>
            <a:noFill/>
            <a:ln w="57150" cap="flat" cmpd="sng" algn="ctr">
              <a:solidFill>
                <a:srgbClr val="7F2294">
                  <a:lumMod val="50000"/>
                </a:srgbClr>
              </a:solidFill>
              <a:prstDash val="solid"/>
            </a:ln>
            <a:effectLst/>
          </p:spPr>
        </p:cxnSp>
        <p:cxnSp>
          <p:nvCxnSpPr>
            <p:cNvPr id="26" name="Straight Connector 25">
              <a:extLst>
                <a:ext uri="{FF2B5EF4-FFF2-40B4-BE49-F238E27FC236}">
                  <a16:creationId xmlns:a16="http://schemas.microsoft.com/office/drawing/2014/main" id="{9421F3DC-D865-1EA6-A9A1-4654E94FA12B}"/>
                </a:ext>
              </a:extLst>
            </p:cNvPr>
            <p:cNvCxnSpPr>
              <a:cxnSpLocks/>
              <a:stCxn id="22" idx="4"/>
            </p:cNvCxnSpPr>
            <p:nvPr/>
          </p:nvCxnSpPr>
          <p:spPr>
            <a:xfrm flipH="1">
              <a:off x="10118553" y="5091706"/>
              <a:ext cx="420704" cy="642286"/>
            </a:xfrm>
            <a:prstGeom prst="line">
              <a:avLst/>
            </a:prstGeom>
            <a:noFill/>
            <a:ln w="57150" cap="flat" cmpd="sng" algn="ctr">
              <a:solidFill>
                <a:srgbClr val="7F2294">
                  <a:lumMod val="50000"/>
                </a:srgbClr>
              </a:solidFill>
              <a:prstDash val="solid"/>
            </a:ln>
            <a:effectLst/>
          </p:spPr>
        </p:cxnSp>
        <p:sp>
          <p:nvSpPr>
            <p:cNvPr id="22" name="Oval 21">
              <a:extLst>
                <a:ext uri="{FF2B5EF4-FFF2-40B4-BE49-F238E27FC236}">
                  <a16:creationId xmlns:a16="http://schemas.microsoft.com/office/drawing/2014/main" id="{4FC49719-6F40-4D04-0292-88C209FB800B}"/>
                </a:ext>
              </a:extLst>
            </p:cNvPr>
            <p:cNvSpPr>
              <a:spLocks noChangeAspect="1"/>
            </p:cNvSpPr>
            <p:nvPr/>
          </p:nvSpPr>
          <p:spPr>
            <a:xfrm>
              <a:off x="9189257" y="2391706"/>
              <a:ext cx="2700000" cy="2700000"/>
            </a:xfrm>
            <a:prstGeom prst="ellipse">
              <a:avLst/>
            </a:prstGeom>
            <a:solidFill>
              <a:srgbClr val="E9E1FB"/>
            </a:solidFill>
            <a:ln w="12700" cap="flat" cmpd="sng" algn="ctr">
              <a:solidFill>
                <a:schemeClr val="tx1"/>
              </a:solid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Staff Perspective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1"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a:t>
              </a:r>
              <a:r>
                <a:rPr kumimoji="0" lang="en-GB" sz="16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 13</a:t>
              </a:r>
            </a:p>
            <a:p>
              <a:pPr marL="171450" marR="0" lvl="0" indent="-17145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3 males, 10 females</a:t>
              </a:r>
            </a:p>
            <a:p>
              <a:pPr marL="171450" marR="0" lvl="0" indent="-17145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Prison-based s</a:t>
              </a:r>
              <a:r>
                <a:rPr kumimoji="0" lang="en-GB" sz="1200" b="0"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taff</a:t>
              </a:r>
              <a:r>
                <a:rPr kumimoji="0" lang="en-GB" sz="12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involved in rehabilitation of individuals with sexual convictions</a:t>
              </a:r>
              <a:endParaRPr kumimoji="0" lang="en-GB" sz="16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3" name="Oval 22">
              <a:extLst>
                <a:ext uri="{FF2B5EF4-FFF2-40B4-BE49-F238E27FC236}">
                  <a16:creationId xmlns:a16="http://schemas.microsoft.com/office/drawing/2014/main" id="{EF136F53-8327-CF73-FBD1-600FCFDE9D80}"/>
                </a:ext>
              </a:extLst>
            </p:cNvPr>
            <p:cNvSpPr>
              <a:spLocks noChangeAspect="1"/>
            </p:cNvSpPr>
            <p:nvPr/>
          </p:nvSpPr>
          <p:spPr>
            <a:xfrm>
              <a:off x="6997850" y="2391706"/>
              <a:ext cx="2700000" cy="2700000"/>
            </a:xfrm>
            <a:prstGeom prst="ellipse">
              <a:avLst/>
            </a:prstGeom>
            <a:solidFill>
              <a:srgbClr val="F3D6F6"/>
            </a:solidFill>
            <a:ln w="12700" cap="flat" cmpd="sng" algn="ctr">
              <a:solidFill>
                <a:schemeClr val="tx1"/>
              </a:solid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Autistic Perspective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1"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a:t>
              </a:r>
              <a:r>
                <a:rPr kumimoji="0" lang="en-GB" sz="16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 12</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All males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10 confirmed autism diagnosis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2 Broader Autistic Phenotype</a:t>
              </a:r>
            </a:p>
          </p:txBody>
        </p:sp>
        <p:sp>
          <p:nvSpPr>
            <p:cNvPr id="24" name="Rectangle: Rounded Corners 23">
              <a:extLst>
                <a:ext uri="{FF2B5EF4-FFF2-40B4-BE49-F238E27FC236}">
                  <a16:creationId xmlns:a16="http://schemas.microsoft.com/office/drawing/2014/main" id="{3A28A679-C779-1A44-A1F0-95FCA2726331}"/>
                </a:ext>
              </a:extLst>
            </p:cNvPr>
            <p:cNvSpPr/>
            <p:nvPr/>
          </p:nvSpPr>
          <p:spPr>
            <a:xfrm>
              <a:off x="7469502" y="5733993"/>
              <a:ext cx="4014951" cy="977462"/>
            </a:xfrm>
            <a:prstGeom prst="roundRect">
              <a:avLst/>
            </a:prstGeom>
            <a:solidFill>
              <a:srgbClr val="E2B1ED"/>
            </a:solidFill>
            <a:ln w="12700" cap="flat" cmpd="sng" algn="ctr">
              <a:solidFill>
                <a:schemeClr val="tx1"/>
              </a:solid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Overarching Themes &amp; recommendations</a:t>
              </a:r>
            </a:p>
          </p:txBody>
        </p:sp>
        <p:cxnSp>
          <p:nvCxnSpPr>
            <p:cNvPr id="27" name="Straight Arrow Connector 26">
              <a:extLst>
                <a:ext uri="{FF2B5EF4-FFF2-40B4-BE49-F238E27FC236}">
                  <a16:creationId xmlns:a16="http://schemas.microsoft.com/office/drawing/2014/main" id="{41CDE864-1FC5-FCB5-0A1A-01FBEEDA4383}"/>
                </a:ext>
              </a:extLst>
            </p:cNvPr>
            <p:cNvCxnSpPr/>
            <p:nvPr/>
          </p:nvCxnSpPr>
          <p:spPr>
            <a:xfrm>
              <a:off x="9476977" y="4893164"/>
              <a:ext cx="0" cy="651641"/>
            </a:xfrm>
            <a:prstGeom prst="straightConnector1">
              <a:avLst/>
            </a:prstGeom>
            <a:noFill/>
            <a:ln w="28575" cap="flat" cmpd="sng" algn="ctr">
              <a:solidFill>
                <a:srgbClr val="7F2294">
                  <a:lumMod val="50000"/>
                </a:srgbClr>
              </a:solidFill>
              <a:prstDash val="solid"/>
              <a:headEnd type="none" w="med" len="med"/>
              <a:tailEnd type="triangle" w="med" len="med"/>
            </a:ln>
            <a:effectLst/>
          </p:spPr>
        </p:cxnSp>
        <p:cxnSp>
          <p:nvCxnSpPr>
            <p:cNvPr id="28" name="Straight Arrow Connector 27">
              <a:extLst>
                <a:ext uri="{FF2B5EF4-FFF2-40B4-BE49-F238E27FC236}">
                  <a16:creationId xmlns:a16="http://schemas.microsoft.com/office/drawing/2014/main" id="{E9CC377F-D8ED-1AE8-6C73-ECDED3760C85}"/>
                </a:ext>
              </a:extLst>
            </p:cNvPr>
            <p:cNvCxnSpPr>
              <a:cxnSpLocks/>
            </p:cNvCxnSpPr>
            <p:nvPr/>
          </p:nvCxnSpPr>
          <p:spPr>
            <a:xfrm>
              <a:off x="8982991" y="5091706"/>
              <a:ext cx="227441" cy="468865"/>
            </a:xfrm>
            <a:prstGeom prst="straightConnector1">
              <a:avLst/>
            </a:prstGeom>
            <a:noFill/>
            <a:ln w="28575" cap="flat" cmpd="sng" algn="ctr">
              <a:solidFill>
                <a:srgbClr val="7F2294">
                  <a:lumMod val="50000"/>
                </a:srgbClr>
              </a:solidFill>
              <a:prstDash val="solid"/>
              <a:headEnd type="none" w="med" len="med"/>
              <a:tailEnd type="triangle" w="med" len="med"/>
            </a:ln>
            <a:effectLst/>
          </p:spPr>
        </p:cxnSp>
        <p:cxnSp>
          <p:nvCxnSpPr>
            <p:cNvPr id="29" name="Straight Arrow Connector 28">
              <a:extLst>
                <a:ext uri="{FF2B5EF4-FFF2-40B4-BE49-F238E27FC236}">
                  <a16:creationId xmlns:a16="http://schemas.microsoft.com/office/drawing/2014/main" id="{1859EF00-7B9E-1C8C-5869-7B9BC849105A}"/>
                </a:ext>
              </a:extLst>
            </p:cNvPr>
            <p:cNvCxnSpPr>
              <a:cxnSpLocks/>
            </p:cNvCxnSpPr>
            <p:nvPr/>
          </p:nvCxnSpPr>
          <p:spPr>
            <a:xfrm flipH="1">
              <a:off x="9764698" y="5086448"/>
              <a:ext cx="227441" cy="468865"/>
            </a:xfrm>
            <a:prstGeom prst="straightConnector1">
              <a:avLst/>
            </a:prstGeom>
            <a:noFill/>
            <a:ln w="28575" cap="flat" cmpd="sng" algn="ctr">
              <a:solidFill>
                <a:srgbClr val="7F2294">
                  <a:lumMod val="50000"/>
                </a:srgbClr>
              </a:solidFill>
              <a:prstDash val="solid"/>
              <a:headEnd type="none" w="med" len="med"/>
              <a:tailEnd type="triangle" w="med" len="med"/>
            </a:ln>
            <a:effectLst/>
          </p:spPr>
        </p:cxnSp>
      </p:grpSp>
      <p:graphicFrame>
        <p:nvGraphicFramePr>
          <p:cNvPr id="31" name="Table 4">
            <a:extLst>
              <a:ext uri="{FF2B5EF4-FFF2-40B4-BE49-F238E27FC236}">
                <a16:creationId xmlns:a16="http://schemas.microsoft.com/office/drawing/2014/main" id="{5E586F47-90A0-9A0D-F3E4-C1C7CD6BCF4C}"/>
              </a:ext>
            </a:extLst>
          </p:cNvPr>
          <p:cNvGraphicFramePr>
            <a:graphicFrameLocks noGrp="1"/>
          </p:cNvGraphicFramePr>
          <p:nvPr>
            <p:extLst>
              <p:ext uri="{D42A27DB-BD31-4B8C-83A1-F6EECF244321}">
                <p14:modId xmlns:p14="http://schemas.microsoft.com/office/powerpoint/2010/main" val="2626405298"/>
              </p:ext>
            </p:extLst>
          </p:nvPr>
        </p:nvGraphicFramePr>
        <p:xfrm>
          <a:off x="192918" y="4634742"/>
          <a:ext cx="7775762" cy="2076051"/>
        </p:xfrm>
        <a:graphic>
          <a:graphicData uri="http://schemas.openxmlformats.org/drawingml/2006/table">
            <a:tbl>
              <a:tblPr firstRow="1" bandRow="1">
                <a:tableStyleId>{5C22544A-7EE6-4342-B048-85BDC9FD1C3A}</a:tableStyleId>
              </a:tblPr>
              <a:tblGrid>
                <a:gridCol w="3887881">
                  <a:extLst>
                    <a:ext uri="{9D8B030D-6E8A-4147-A177-3AD203B41FA5}">
                      <a16:colId xmlns:a16="http://schemas.microsoft.com/office/drawing/2014/main" val="3930433079"/>
                    </a:ext>
                  </a:extLst>
                </a:gridCol>
                <a:gridCol w="3887881">
                  <a:extLst>
                    <a:ext uri="{9D8B030D-6E8A-4147-A177-3AD203B41FA5}">
                      <a16:colId xmlns:a16="http://schemas.microsoft.com/office/drawing/2014/main" val="551016308"/>
                    </a:ext>
                  </a:extLst>
                </a:gridCol>
              </a:tblGrid>
              <a:tr h="338691">
                <a:tc>
                  <a:txBody>
                    <a:bodyPr/>
                    <a:lstStyle/>
                    <a:p>
                      <a:r>
                        <a:rPr lang="en-GB" sz="1600" dirty="0">
                          <a:solidFill>
                            <a:schemeClr val="tx1"/>
                          </a:solidFill>
                        </a:rPr>
                        <a:t>Superordinate Themes</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D6F6"/>
                    </a:solidFill>
                  </a:tcPr>
                </a:tc>
                <a:tc>
                  <a:txBody>
                    <a:bodyPr/>
                    <a:lstStyle/>
                    <a:p>
                      <a:r>
                        <a:rPr lang="en-GB" sz="1600" dirty="0">
                          <a:solidFill>
                            <a:schemeClr val="tx1"/>
                          </a:solidFill>
                        </a:rPr>
                        <a:t>Subordinate Themes</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D6F6"/>
                    </a:solidFill>
                  </a:tcPr>
                </a:tc>
                <a:extLst>
                  <a:ext uri="{0D108BD9-81ED-4DB2-BD59-A6C34878D82A}">
                    <a16:rowId xmlns:a16="http://schemas.microsoft.com/office/drawing/2014/main" val="1281271090"/>
                  </a:ext>
                </a:extLst>
              </a:tr>
              <a:tr h="568200">
                <a:tc>
                  <a:txBody>
                    <a:bodyPr/>
                    <a:lstStyle/>
                    <a:p>
                      <a:r>
                        <a:rPr lang="en-GB" sz="1600" b="0" dirty="0"/>
                        <a:t>1. Feeling overwhelmed</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1FD"/>
                    </a:solidFill>
                  </a:tcPr>
                </a:tc>
                <a:tc>
                  <a:txBody>
                    <a:bodyPr/>
                    <a:lstStyle/>
                    <a:p>
                      <a:r>
                        <a:rPr lang="en-GB" sz="1600" b="0" dirty="0"/>
                        <a:t>1.1. A lot to process</a:t>
                      </a:r>
                    </a:p>
                    <a:p>
                      <a:r>
                        <a:rPr lang="en-GB" sz="1600" b="0" dirty="0"/>
                        <a:t>1.2. Reaching boiling point</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1FD"/>
                    </a:solidFill>
                  </a:tcPr>
                </a:tc>
                <a:extLst>
                  <a:ext uri="{0D108BD9-81ED-4DB2-BD59-A6C34878D82A}">
                    <a16:rowId xmlns:a16="http://schemas.microsoft.com/office/drawing/2014/main" val="3731249392"/>
                  </a:ext>
                </a:extLst>
              </a:tr>
              <a:tr h="568200">
                <a:tc>
                  <a:txBody>
                    <a:bodyPr/>
                    <a:lstStyle/>
                    <a:p>
                      <a:r>
                        <a:rPr lang="en-GB" sz="1600" b="0" dirty="0"/>
                        <a:t>2. Out of the comfort zone</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1FB"/>
                    </a:solidFill>
                  </a:tcPr>
                </a:tc>
                <a:tc>
                  <a:txBody>
                    <a:bodyPr/>
                    <a:lstStyle/>
                    <a:p>
                      <a:r>
                        <a:rPr lang="en-GB" sz="1600" b="0" dirty="0"/>
                        <a:t>2.1. Thinking about feelings</a:t>
                      </a:r>
                    </a:p>
                    <a:p>
                      <a:r>
                        <a:rPr lang="en-GB" sz="1600" b="0" dirty="0"/>
                        <a:t>2.2. Knowing what to expect</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1FB"/>
                    </a:solidFill>
                  </a:tcPr>
                </a:tc>
                <a:extLst>
                  <a:ext uri="{0D108BD9-81ED-4DB2-BD59-A6C34878D82A}">
                    <a16:rowId xmlns:a16="http://schemas.microsoft.com/office/drawing/2014/main" val="845770120"/>
                  </a:ext>
                </a:extLst>
              </a:tr>
              <a:tr h="568200">
                <a:tc>
                  <a:txBody>
                    <a:bodyPr/>
                    <a:lstStyle/>
                    <a:p>
                      <a:r>
                        <a:rPr lang="en-GB" sz="1600" b="0" dirty="0"/>
                        <a:t>3. (Dis)connected to others </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1FD"/>
                    </a:solidFill>
                  </a:tcPr>
                </a:tc>
                <a:tc>
                  <a:txBody>
                    <a:bodyPr/>
                    <a:lstStyle/>
                    <a:p>
                      <a:r>
                        <a:rPr lang="en-GB" sz="1600" b="0" dirty="0"/>
                        <a:t>3.1. Between integrated and alienated</a:t>
                      </a:r>
                    </a:p>
                    <a:p>
                      <a:r>
                        <a:rPr lang="en-GB" sz="1600" b="0" dirty="0"/>
                        <a:t>3.2. Networks of support</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1FD"/>
                    </a:solidFill>
                  </a:tcPr>
                </a:tc>
                <a:extLst>
                  <a:ext uri="{0D108BD9-81ED-4DB2-BD59-A6C34878D82A}">
                    <a16:rowId xmlns:a16="http://schemas.microsoft.com/office/drawing/2014/main" val="2256870006"/>
                  </a:ext>
                </a:extLst>
              </a:tr>
            </a:tbl>
          </a:graphicData>
        </a:graphic>
      </p:graphicFrame>
    </p:spTree>
    <p:extLst>
      <p:ext uri="{BB962C8B-B14F-4D97-AF65-F5344CB8AC3E}">
        <p14:creationId xmlns:p14="http://schemas.microsoft.com/office/powerpoint/2010/main" val="505753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1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8E8E2-B748-4173-BE82-5144C03DA5A5}"/>
              </a:ext>
            </a:extLst>
          </p:cNvPr>
          <p:cNvSpPr txBox="1">
            <a:spLocks/>
          </p:cNvSpPr>
          <p:nvPr/>
        </p:nvSpPr>
        <p:spPr>
          <a:xfrm>
            <a:off x="224413" y="226334"/>
            <a:ext cx="10488901" cy="625325"/>
          </a:xfrm>
          <a:prstGeom prst="roundRect">
            <a:avLst/>
          </a:prstGeom>
          <a:solidFill>
            <a:schemeClr val="bg1"/>
          </a:solidFill>
          <a:ln>
            <a:solidFill>
              <a:schemeClr val="tx1"/>
            </a:solidFill>
          </a:ln>
        </p:spPr>
        <p:txBody>
          <a:bodyPr anchor="b">
            <a:normAutofit/>
          </a:bodyPr>
          <a:lstStyle>
            <a:lvl1pPr algn="ctr"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200" dirty="0">
                <a:solidFill>
                  <a:prstClr val="black"/>
                </a:solidFill>
              </a:rPr>
              <a:t>1. </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Feeling overwhelmed</a:t>
            </a:r>
            <a:endParaRPr kumimoji="0" lang="en-GB" sz="3200" b="1"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j-ea"/>
              <a:cs typeface="Arial" panose="020B0604020202020204" pitchFamily="34" charset="0"/>
            </a:endParaRPr>
          </a:p>
        </p:txBody>
      </p:sp>
      <p:sp>
        <p:nvSpPr>
          <p:cNvPr id="3" name="Subtitle 2">
            <a:extLst>
              <a:ext uri="{FF2B5EF4-FFF2-40B4-BE49-F238E27FC236}">
                <a16:creationId xmlns:a16="http://schemas.microsoft.com/office/drawing/2014/main" id="{896EE831-2091-4A93-B2BC-F5BFA1EFECA9}"/>
              </a:ext>
            </a:extLst>
          </p:cNvPr>
          <p:cNvSpPr txBox="1">
            <a:spLocks/>
          </p:cNvSpPr>
          <p:nvPr/>
        </p:nvSpPr>
        <p:spPr>
          <a:xfrm>
            <a:off x="224413" y="1128816"/>
            <a:ext cx="6976487" cy="5502849"/>
          </a:xfrm>
          <a:prstGeom prst="roundRect">
            <a:avLst/>
          </a:prstGeom>
          <a:solidFill>
            <a:schemeClr val="bg1"/>
          </a:solidFill>
          <a:ln>
            <a:solidFill>
              <a:schemeClr val="tx1"/>
            </a:solidFill>
          </a:ln>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R="0" lvl="0" algn="l" defTabSz="914400" rtl="0" eaLnBrk="1" fontAlgn="auto" latinLnBrk="0" hangingPunct="1">
              <a:lnSpc>
                <a:spcPct val="90000"/>
              </a:lnSpc>
              <a:spcBef>
                <a:spcPts val="1000"/>
              </a:spcBef>
              <a:spcAft>
                <a:spcPts val="0"/>
              </a:spcAft>
              <a:buClrTx/>
              <a:buSzTx/>
              <a:tabLst/>
              <a:defRPr/>
            </a:pPr>
            <a:r>
              <a:rPr lang="en-GB" sz="2000" b="1" dirty="0">
                <a:solidFill>
                  <a:prstClr val="black"/>
                </a:solidFill>
                <a:latin typeface="Calibri" panose="020F0502020204030204" pitchFamily="34" charset="0"/>
                <a:cs typeface="Calibri" panose="020F0502020204030204" pitchFamily="34" charset="0"/>
              </a:rPr>
              <a:t>Despite being a common </a:t>
            </a:r>
            <a:r>
              <a:rPr lang="en-GB" sz="2000" b="1">
                <a:solidFill>
                  <a:prstClr val="black"/>
                </a:solidFill>
                <a:latin typeface="Calibri" panose="020F0502020204030204" pitchFamily="34" charset="0"/>
                <a:cs typeface="Calibri" panose="020F0502020204030204" pitchFamily="34" charset="0"/>
              </a:rPr>
              <a:t>interventions format, </a:t>
            </a:r>
            <a:r>
              <a:rPr lang="en-GB" sz="2000" b="1" dirty="0">
                <a:solidFill>
                  <a:prstClr val="black"/>
                </a:solidFill>
                <a:latin typeface="Calibri" panose="020F0502020204030204" pitchFamily="34" charset="0"/>
                <a:cs typeface="Calibri" panose="020F0502020204030204" pitchFamily="34" charset="0"/>
              </a:rPr>
              <a:t>autistic individuals can feel</a:t>
            </a:r>
            <a:r>
              <a:rPr kumimoji="0" lang="en-GB"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overwhelmed in group-based interventions</a:t>
            </a:r>
          </a:p>
          <a:p>
            <a:pPr marR="0" lvl="0" algn="l" defTabSz="914400" rtl="0" eaLnBrk="1" fontAlgn="auto" latinLnBrk="0" hangingPunct="1">
              <a:lnSpc>
                <a:spcPct val="90000"/>
              </a:lnSpc>
              <a:spcBef>
                <a:spcPts val="1000"/>
              </a:spcBef>
              <a:spcAft>
                <a:spcPts val="0"/>
              </a:spcAft>
              <a:buClrTx/>
              <a:buSzTx/>
              <a:tabLst/>
              <a:defRPr/>
            </a:pPr>
            <a:r>
              <a:rPr kumimoji="0" lang="en-GB"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Why?</a:t>
            </a:r>
          </a:p>
          <a:p>
            <a:pPr marL="742950" lvl="1" indent="-285750" algn="l">
              <a:spcBef>
                <a:spcPts val="1000"/>
              </a:spcBef>
              <a:buFont typeface="Arial" panose="020B0604020202020204" pitchFamily="34" charset="0"/>
              <a:buChar char="•"/>
              <a:defRPr/>
            </a:pPr>
            <a:r>
              <a:rPr lang="en-GB" sz="1600" dirty="0">
                <a:solidFill>
                  <a:prstClr val="black"/>
                </a:solidFill>
                <a:latin typeface="Calibri" panose="020F0502020204030204" pitchFamily="34" charset="0"/>
                <a:cs typeface="Calibri" panose="020F0502020204030204" pitchFamily="34" charset="0"/>
              </a:rPr>
              <a:t>Too much information</a:t>
            </a:r>
          </a:p>
          <a:p>
            <a:pPr marL="1200150" lvl="2" indent="-285750" algn="l">
              <a:spcBef>
                <a:spcPts val="1000"/>
              </a:spcBef>
              <a:buFont typeface="Arial" panose="020B0604020202020204" pitchFamily="34" charset="0"/>
              <a:buChar char="•"/>
              <a:defRPr/>
            </a:pPr>
            <a:r>
              <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E.g., Managing and monitoring multiple interactions at once, opening-up, difficulties reading the room, s</a:t>
            </a:r>
            <a:r>
              <a:rPr lang="en-GB" sz="1600" dirty="0" err="1">
                <a:solidFill>
                  <a:prstClr val="black"/>
                </a:solidFill>
                <a:latin typeface="Calibri" panose="020F0502020204030204" pitchFamily="34" charset="0"/>
                <a:cs typeface="Calibri" panose="020F0502020204030204" pitchFamily="34" charset="0"/>
              </a:rPr>
              <a:t>ensory</a:t>
            </a:r>
            <a:r>
              <a:rPr lang="en-GB" sz="1600" dirty="0">
                <a:solidFill>
                  <a:prstClr val="black"/>
                </a:solidFill>
                <a:latin typeface="Calibri" panose="020F0502020204030204" pitchFamily="34" charset="0"/>
                <a:cs typeface="Calibri" panose="020F0502020204030204" pitchFamily="34" charset="0"/>
              </a:rPr>
              <a:t> environment, processing auditory content and following pace</a:t>
            </a:r>
            <a:endPar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742950" lvl="1" indent="-285750" algn="l">
              <a:spcBef>
                <a:spcPts val="1000"/>
              </a:spcBef>
              <a:buFont typeface="Arial" panose="020B0604020202020204" pitchFamily="34" charset="0"/>
              <a:buChar char="•"/>
              <a:defRPr/>
            </a:pPr>
            <a:r>
              <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Feeling a lack of familiarity or predictability </a:t>
            </a:r>
          </a:p>
          <a:p>
            <a:pPr marL="742950" lvl="1" indent="-285750" algn="l">
              <a:spcBef>
                <a:spcPts val="1000"/>
              </a:spcBef>
              <a:buFont typeface="Arial" panose="020B0604020202020204" pitchFamily="34" charset="0"/>
              <a:buChar char="•"/>
              <a:defRPr/>
            </a:pPr>
            <a:r>
              <a:rPr lang="en-GB" sz="1600" dirty="0">
                <a:solidFill>
                  <a:prstClr val="black"/>
                </a:solidFill>
                <a:latin typeface="Calibri" panose="020F0502020204030204" pitchFamily="34" charset="0"/>
                <a:cs typeface="Calibri" panose="020F0502020204030204" pitchFamily="34" charset="0"/>
              </a:rPr>
              <a:t>Ripple effects from experiences beyond the intervention</a:t>
            </a:r>
          </a:p>
          <a:p>
            <a:pPr marL="1200150" lvl="2" indent="-285750" algn="l">
              <a:spcBef>
                <a:spcPts val="1000"/>
              </a:spcBef>
              <a:buFont typeface="Arial" panose="020B0604020202020204" pitchFamily="34" charset="0"/>
              <a:buChar char="•"/>
              <a:defRPr/>
            </a:pPr>
            <a:r>
              <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E.g., </a:t>
            </a:r>
            <a:r>
              <a:rPr lang="en-GB" sz="1600" dirty="0">
                <a:solidFill>
                  <a:prstClr val="black"/>
                </a:solidFill>
                <a:latin typeface="Calibri" panose="020F0502020204030204" pitchFamily="34" charset="0"/>
                <a:cs typeface="Calibri" panose="020F0502020204030204" pitchFamily="34" charset="0"/>
              </a:rPr>
              <a:t>interactions with staff, troubling sensory experiences, disrupted routines</a:t>
            </a:r>
            <a:endParaRPr kumimoji="0" lang="en-GB"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R="0" lvl="0" algn="l" defTabSz="914400" rtl="0" eaLnBrk="1" fontAlgn="auto" latinLnBrk="0" hangingPunct="1">
              <a:lnSpc>
                <a:spcPct val="90000"/>
              </a:lnSpc>
              <a:spcBef>
                <a:spcPts val="1000"/>
              </a:spcBef>
              <a:spcAft>
                <a:spcPts val="0"/>
              </a:spcAft>
              <a:buClrTx/>
              <a:buSzTx/>
              <a:tabLst/>
              <a:defRPr/>
            </a:pPr>
            <a:r>
              <a:rPr kumimoji="0" lang="en-GB"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Results and impacts on engagement:</a:t>
            </a:r>
          </a:p>
          <a:p>
            <a:pPr marL="742950" lvl="1" indent="-285750" algn="l">
              <a:spcBef>
                <a:spcPts val="1000"/>
              </a:spcBef>
              <a:buFont typeface="Arial" panose="020B0604020202020204" pitchFamily="34" charset="0"/>
              <a:buChar char="•"/>
              <a:defRPr/>
            </a:pPr>
            <a:r>
              <a:rPr lang="en-GB" sz="1600" dirty="0">
                <a:solidFill>
                  <a:prstClr val="black"/>
                </a:solidFill>
                <a:latin typeface="Calibri" panose="020F0502020204030204" pitchFamily="34" charset="0"/>
                <a:cs typeface="Calibri" panose="020F0502020204030204" pitchFamily="34" charset="0"/>
                <a:sym typeface="Wingdings" panose="05000000000000000000" pitchFamily="2" charset="2"/>
              </a:rPr>
              <a:t>I</a:t>
            </a:r>
            <a:r>
              <a:rPr kumimoji="0" lang="en-GB" sz="16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Wingdings" panose="05000000000000000000" pitchFamily="2" charset="2"/>
              </a:rPr>
              <a:t>nitial</a:t>
            </a:r>
            <a:r>
              <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lang="en-GB" sz="1600" dirty="0">
                <a:solidFill>
                  <a:prstClr val="black"/>
                </a:solidFill>
                <a:latin typeface="Calibri" panose="020F0502020204030204" pitchFamily="34" charset="0"/>
                <a:cs typeface="Calibri" panose="020F0502020204030204" pitchFamily="34" charset="0"/>
              </a:rPr>
              <a:t>apprehension</a:t>
            </a:r>
            <a:r>
              <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and/or hesitancy</a:t>
            </a:r>
          </a:p>
          <a:p>
            <a:pPr marL="742950" lvl="1" indent="-285750" algn="l">
              <a:spcBef>
                <a:spcPts val="1000"/>
              </a:spcBef>
              <a:buFont typeface="Arial" panose="020B0604020202020204" pitchFamily="34" charset="0"/>
              <a:buChar char="•"/>
              <a:defRPr/>
            </a:pPr>
            <a:r>
              <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Reaching boiling point</a:t>
            </a:r>
          </a:p>
        </p:txBody>
      </p:sp>
      <p:sp>
        <p:nvSpPr>
          <p:cNvPr id="4" name="Speech Bubble: Rectangle with Corners Rounded 3">
            <a:extLst>
              <a:ext uri="{FF2B5EF4-FFF2-40B4-BE49-F238E27FC236}">
                <a16:creationId xmlns:a16="http://schemas.microsoft.com/office/drawing/2014/main" id="{9CE6C430-4A8D-2957-9193-032A3CDD9D7E}"/>
              </a:ext>
            </a:extLst>
          </p:cNvPr>
          <p:cNvSpPr/>
          <p:nvPr/>
        </p:nvSpPr>
        <p:spPr>
          <a:xfrm>
            <a:off x="7292904" y="1348805"/>
            <a:ext cx="4672485" cy="2470720"/>
          </a:xfrm>
          <a:prstGeom prst="wedgeRoundRectCallout">
            <a:avLst>
              <a:gd name="adj1" fmla="val 45188"/>
              <a:gd name="adj2" fmla="val 58551"/>
              <a:gd name="adj3" fmla="val 16667"/>
            </a:avLst>
          </a:prstGeom>
          <a:solidFill>
            <a:srgbClr val="E9E1FB"/>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“Understanding how people want to be interacted with is different for each person, and if there’s lots of people that I’m interacting with simultaneously then, I can end up, just, getting it wrong for everybody… an awful lot of stress in trying to process all that stuff, in addition to stressful talking about offending, and history, and talking about myself, and opening myself, laying myself bare doing that to lots of people… it’s, just, too stressful, trying to monitor how everybody’s reacting, and trying to react to their reactions, and it’s just too many equations” (P1, Autistic individual)</a:t>
            </a:r>
          </a:p>
        </p:txBody>
      </p:sp>
      <p:pic>
        <p:nvPicPr>
          <p:cNvPr id="6" name="Picture 5">
            <a:extLst>
              <a:ext uri="{FF2B5EF4-FFF2-40B4-BE49-F238E27FC236}">
                <a16:creationId xmlns:a16="http://schemas.microsoft.com/office/drawing/2014/main" id="{61CC3CEF-3FDE-74BC-6E3C-C1132EDE4F6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894"/>
          <a:stretch/>
        </p:blipFill>
        <p:spPr>
          <a:xfrm>
            <a:off x="4653625" y="5202080"/>
            <a:ext cx="1630476" cy="1054207"/>
          </a:xfrm>
          <a:prstGeom prst="rect">
            <a:avLst/>
          </a:prstGeom>
          <a:effectLst/>
        </p:spPr>
      </p:pic>
      <p:sp>
        <p:nvSpPr>
          <p:cNvPr id="9" name="Speech Bubble: Rectangle with Corners Rounded 8">
            <a:extLst>
              <a:ext uri="{FF2B5EF4-FFF2-40B4-BE49-F238E27FC236}">
                <a16:creationId xmlns:a16="http://schemas.microsoft.com/office/drawing/2014/main" id="{4E2C1164-E234-E086-DE6E-B21BDE6A1335}"/>
              </a:ext>
            </a:extLst>
          </p:cNvPr>
          <p:cNvSpPr/>
          <p:nvPr/>
        </p:nvSpPr>
        <p:spPr>
          <a:xfrm>
            <a:off x="7417226" y="4179996"/>
            <a:ext cx="4672485" cy="1973154"/>
          </a:xfrm>
          <a:prstGeom prst="wedgeRoundRectCallout">
            <a:avLst>
              <a:gd name="adj1" fmla="val 45188"/>
              <a:gd name="adj2" fmla="val 58551"/>
              <a:gd name="adj3" fmla="val 16667"/>
            </a:avLst>
          </a:prstGeom>
          <a:solidFill>
            <a:srgbClr val="F3D6F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“I didn’t like it, there was too many people. I don’t like big groups… they’re trying to tell me stuff, I don’t understand it, they’re going too fast for me, I got frustrated… I walked out a couple of times… I went back to them [facilitators], I got a negative comment, and I said “fuck this shit!” and I walked out… it was getting too much for me.” (P7, Autistic individual)</a:t>
            </a:r>
          </a:p>
        </p:txBody>
      </p:sp>
    </p:spTree>
    <p:extLst>
      <p:ext uri="{BB962C8B-B14F-4D97-AF65-F5344CB8AC3E}">
        <p14:creationId xmlns:p14="http://schemas.microsoft.com/office/powerpoint/2010/main" val="3205109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1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8E8E2-B748-4173-BE82-5144C03DA5A5}"/>
              </a:ext>
            </a:extLst>
          </p:cNvPr>
          <p:cNvSpPr txBox="1">
            <a:spLocks/>
          </p:cNvSpPr>
          <p:nvPr/>
        </p:nvSpPr>
        <p:spPr>
          <a:xfrm>
            <a:off x="224413" y="226334"/>
            <a:ext cx="10488901" cy="625325"/>
          </a:xfrm>
          <a:prstGeom prst="roundRect">
            <a:avLst/>
          </a:prstGeom>
          <a:solidFill>
            <a:schemeClr val="bg1"/>
          </a:solidFill>
          <a:ln>
            <a:solidFill>
              <a:schemeClr val="tx1"/>
            </a:solidFill>
          </a:ln>
        </p:spPr>
        <p:txBody>
          <a:bodyPr anchor="b">
            <a:normAutofit/>
          </a:bodyPr>
          <a:lstStyle>
            <a:lvl1pPr algn="ctr"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2. Out of the comfort zone</a:t>
            </a:r>
            <a:endParaRPr kumimoji="0" lang="en-GB" sz="32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sp>
        <p:nvSpPr>
          <p:cNvPr id="3" name="Subtitle 2">
            <a:extLst>
              <a:ext uri="{FF2B5EF4-FFF2-40B4-BE49-F238E27FC236}">
                <a16:creationId xmlns:a16="http://schemas.microsoft.com/office/drawing/2014/main" id="{896EE831-2091-4A93-B2BC-F5BFA1EFECA9}"/>
              </a:ext>
            </a:extLst>
          </p:cNvPr>
          <p:cNvSpPr txBox="1">
            <a:spLocks/>
          </p:cNvSpPr>
          <p:nvPr/>
        </p:nvSpPr>
        <p:spPr>
          <a:xfrm>
            <a:off x="224413" y="1244498"/>
            <a:ext cx="7312460" cy="5516520"/>
          </a:xfrm>
          <a:prstGeom prst="roundRect">
            <a:avLst/>
          </a:prstGeom>
          <a:solidFill>
            <a:schemeClr val="bg1"/>
          </a:solidFill>
          <a:ln>
            <a:solidFill>
              <a:schemeClr val="tx1"/>
            </a:solidFill>
          </a:ln>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R="0" lvl="0" algn="l" defTabSz="914400" rtl="0" eaLnBrk="1" fontAlgn="auto" latinLnBrk="0" hangingPunct="1">
              <a:lnSpc>
                <a:spcPct val="90000"/>
              </a:lnSpc>
              <a:spcBef>
                <a:spcPts val="1000"/>
              </a:spcBef>
              <a:spcAft>
                <a:spcPts val="0"/>
              </a:spcAft>
              <a:buClrTx/>
              <a:buSzTx/>
              <a:tabLst/>
              <a:defRPr/>
            </a:pPr>
            <a:r>
              <a:rPr kumimoji="0" lang="en-GB"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Talking about emotions and feelings, hypothetical thinking, and perspective-taking during interventions can be particularly challenging for autistic individuals</a:t>
            </a:r>
          </a:p>
          <a:p>
            <a:pPr marL="742950" lvl="1" indent="-285750" algn="l">
              <a:buFont typeface="Arial" panose="020B0604020202020204" pitchFamily="34" charset="0"/>
              <a:buChar char="•"/>
              <a:defRPr/>
            </a:pPr>
            <a:r>
              <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Remembering emotional aspects of past experiences; </a:t>
            </a:r>
            <a:r>
              <a:rPr lang="en-GB" sz="1600" dirty="0" err="1">
                <a:solidFill>
                  <a:prstClr val="black"/>
                </a:solidFill>
                <a:latin typeface="Calibri" panose="020F0502020204030204" pitchFamily="34" charset="0"/>
                <a:cs typeface="Calibri" panose="020F0502020204030204" pitchFamily="34" charset="0"/>
              </a:rPr>
              <a:t>i</a:t>
            </a:r>
            <a:r>
              <a:rPr kumimoji="0" lang="en-GB" sz="16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dentifying</a:t>
            </a:r>
            <a:r>
              <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and differentiating emotions felt; Intuiting what someone else felt/thought, or may feel/think in future</a:t>
            </a:r>
          </a:p>
          <a:p>
            <a:pPr marL="742950" lvl="1" indent="-285750" algn="l">
              <a:buFont typeface="Arial" panose="020B0604020202020204" pitchFamily="34" charset="0"/>
              <a:buChar char="•"/>
              <a:defRPr/>
            </a:pPr>
            <a:r>
              <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“What would I do in X situation that I’ve never experienced before?”</a:t>
            </a:r>
          </a:p>
          <a:p>
            <a:pPr marR="0" lvl="0" algn="l" defTabSz="914400" rtl="0" eaLnBrk="1" fontAlgn="auto" latinLnBrk="0" hangingPunct="1">
              <a:lnSpc>
                <a:spcPct val="90000"/>
              </a:lnSpc>
              <a:spcBef>
                <a:spcPts val="1000"/>
              </a:spcBef>
              <a:spcAft>
                <a:spcPts val="0"/>
              </a:spcAft>
              <a:buClrTx/>
              <a:buSzTx/>
              <a:tabLst/>
              <a:defRPr/>
            </a:pPr>
            <a:r>
              <a:rPr kumimoji="0" lang="en-GB"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Examples of challenging interactions between autistic individuals and staff when discussing topics relating to feelings and emotions</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Sense of tension, frustration and pressure between autistic individuals and the staff working with them</a:t>
            </a:r>
          </a:p>
          <a:p>
            <a:pPr algn="l">
              <a:defRPr/>
            </a:pPr>
            <a:r>
              <a:rPr lang="en-GB" sz="2000" b="1" dirty="0">
                <a:solidFill>
                  <a:prstClr val="black"/>
                </a:solidFill>
                <a:latin typeface="Calibri" panose="020F0502020204030204" pitchFamily="34" charset="0"/>
                <a:cs typeface="Calibri" panose="020F0502020204030204" pitchFamily="34" charset="0"/>
              </a:rPr>
              <a:t>Difficulties associated with knowing what to expect and what was expected of them</a:t>
            </a:r>
          </a:p>
          <a:p>
            <a:pPr marL="800100" lvl="1" indent="-342900" algn="l">
              <a:buFont typeface="Arial" panose="020B0604020202020204" pitchFamily="34" charset="0"/>
              <a:buChar char="•"/>
              <a:defRPr/>
            </a:pPr>
            <a:r>
              <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Limited information to set expectations (for both perspectives), rumours, consistency and predictability on and around programmes, </a:t>
            </a:r>
            <a:r>
              <a:rPr lang="en-GB" sz="1600" dirty="0">
                <a:solidFill>
                  <a:prstClr val="black"/>
                </a:solidFill>
                <a:latin typeface="Calibri" panose="020F0502020204030204" pitchFamily="34" charset="0"/>
                <a:cs typeface="Calibri" panose="020F0502020204030204" pitchFamily="34" charset="0"/>
              </a:rPr>
              <a:t>clarity of expectations for out-of-session tasks</a:t>
            </a:r>
            <a:endPar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 name="Speech Bubble: Rectangle with Corners Rounded 3">
            <a:extLst>
              <a:ext uri="{FF2B5EF4-FFF2-40B4-BE49-F238E27FC236}">
                <a16:creationId xmlns:a16="http://schemas.microsoft.com/office/drawing/2014/main" id="{7F538B5B-D8F8-E665-AFA1-983C5C79A4A4}"/>
              </a:ext>
            </a:extLst>
          </p:cNvPr>
          <p:cNvSpPr/>
          <p:nvPr/>
        </p:nvSpPr>
        <p:spPr>
          <a:xfrm>
            <a:off x="7638474" y="1348805"/>
            <a:ext cx="4326915" cy="1258593"/>
          </a:xfrm>
          <a:prstGeom prst="wedgeRoundRectCallout">
            <a:avLst>
              <a:gd name="adj1" fmla="val 45188"/>
              <a:gd name="adj2" fmla="val 58551"/>
              <a:gd name="adj3" fmla="val 16667"/>
            </a:avLst>
          </a:prstGeom>
          <a:solidFill>
            <a:srgbClr val="E9E1FB"/>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“Trying to develop that emotional awareness was quite difficult, because then he didn’t know how to deal with frustration or upset, because he didn’t really understand that it was different to feeling angry or depressed” (P20, Staff) </a:t>
            </a:r>
          </a:p>
        </p:txBody>
      </p:sp>
      <p:sp>
        <p:nvSpPr>
          <p:cNvPr id="5" name="Speech Bubble: Rectangle with Corners Rounded 4">
            <a:extLst>
              <a:ext uri="{FF2B5EF4-FFF2-40B4-BE49-F238E27FC236}">
                <a16:creationId xmlns:a16="http://schemas.microsoft.com/office/drawing/2014/main" id="{D77952FE-8EE9-EE3D-8C8B-E77017EBA2B6}"/>
              </a:ext>
            </a:extLst>
          </p:cNvPr>
          <p:cNvSpPr/>
          <p:nvPr/>
        </p:nvSpPr>
        <p:spPr>
          <a:xfrm>
            <a:off x="7638474" y="2744428"/>
            <a:ext cx="4326915" cy="1973154"/>
          </a:xfrm>
          <a:prstGeom prst="wedgeRoundRectCallout">
            <a:avLst>
              <a:gd name="adj1" fmla="val 45188"/>
              <a:gd name="adj2" fmla="val 58551"/>
              <a:gd name="adj3" fmla="val 16667"/>
            </a:avLst>
          </a:prstGeom>
          <a:solidFill>
            <a:srgbClr val="F3D6F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“I was struggling, but they kept on persisting, I became all distressed… asking questions, if I didn’t understand it, they would ask in a different way… they just kept on persisting, and then I would lose my rag, and get angry, not meaning to, I don’t mean to… it was like being interrogated again” (P11, Autistic individual) </a:t>
            </a:r>
          </a:p>
        </p:txBody>
      </p:sp>
      <p:sp>
        <p:nvSpPr>
          <p:cNvPr id="7" name="Speech Bubble: Rectangle with Corners Rounded 6">
            <a:extLst>
              <a:ext uri="{FF2B5EF4-FFF2-40B4-BE49-F238E27FC236}">
                <a16:creationId xmlns:a16="http://schemas.microsoft.com/office/drawing/2014/main" id="{597C1E32-29EA-F377-3FFD-A4AEFBAE4AB5}"/>
              </a:ext>
            </a:extLst>
          </p:cNvPr>
          <p:cNvSpPr/>
          <p:nvPr/>
        </p:nvSpPr>
        <p:spPr>
          <a:xfrm>
            <a:off x="7638473" y="4941898"/>
            <a:ext cx="4326915" cy="1689768"/>
          </a:xfrm>
          <a:prstGeom prst="wedgeRoundRectCallout">
            <a:avLst>
              <a:gd name="adj1" fmla="val 45188"/>
              <a:gd name="adj2" fmla="val 58551"/>
              <a:gd name="adj3" fmla="val 16667"/>
            </a:avLst>
          </a:prstGeom>
          <a:solidFill>
            <a:srgbClr val="E9E1FB"/>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“When people refuse to explain things, that’s when it becomes problematic, because then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I’m having to fill in the gaps, and I’m not very good at filling in the gaps… it’s best to have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something. If it’s explained and it’s logical, I have no objections with it whatsoever” (P9,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Autistic individual)</a:t>
            </a:r>
          </a:p>
        </p:txBody>
      </p:sp>
    </p:spTree>
    <p:extLst>
      <p:ext uri="{BB962C8B-B14F-4D97-AF65-F5344CB8AC3E}">
        <p14:creationId xmlns:p14="http://schemas.microsoft.com/office/powerpoint/2010/main" val="3027169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1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8E8E2-B748-4173-BE82-5144C03DA5A5}"/>
              </a:ext>
            </a:extLst>
          </p:cNvPr>
          <p:cNvSpPr txBox="1">
            <a:spLocks/>
          </p:cNvSpPr>
          <p:nvPr/>
        </p:nvSpPr>
        <p:spPr>
          <a:xfrm>
            <a:off x="224413" y="226334"/>
            <a:ext cx="10488901" cy="625325"/>
          </a:xfrm>
          <a:prstGeom prst="roundRect">
            <a:avLst/>
          </a:prstGeom>
          <a:solidFill>
            <a:schemeClr val="bg1"/>
          </a:solidFill>
          <a:ln>
            <a:solidFill>
              <a:schemeClr val="tx1"/>
            </a:solidFill>
          </a:ln>
        </p:spPr>
        <p:txBody>
          <a:bodyPr anchor="b">
            <a:normAutofit/>
          </a:bodyPr>
          <a:lstStyle>
            <a:lvl1pPr algn="ctr"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3. (Dis)Connected to others</a:t>
            </a:r>
            <a:endParaRPr kumimoji="0" lang="en-GB" sz="32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sp>
        <p:nvSpPr>
          <p:cNvPr id="3" name="Subtitle 2">
            <a:extLst>
              <a:ext uri="{FF2B5EF4-FFF2-40B4-BE49-F238E27FC236}">
                <a16:creationId xmlns:a16="http://schemas.microsoft.com/office/drawing/2014/main" id="{896EE831-2091-4A93-B2BC-F5BFA1EFECA9}"/>
              </a:ext>
            </a:extLst>
          </p:cNvPr>
          <p:cNvSpPr txBox="1">
            <a:spLocks/>
          </p:cNvSpPr>
          <p:nvPr/>
        </p:nvSpPr>
        <p:spPr>
          <a:xfrm>
            <a:off x="224413" y="1244498"/>
            <a:ext cx="6976487" cy="5461102"/>
          </a:xfrm>
          <a:prstGeom prst="roundRect">
            <a:avLst/>
          </a:prstGeom>
          <a:solidFill>
            <a:schemeClr val="bg1"/>
          </a:solidFill>
          <a:ln>
            <a:solidFill>
              <a:schemeClr val="tx1"/>
            </a:solidFill>
          </a:ln>
        </p:spPr>
        <p:txBody>
          <a:bodyPr>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R="0" lvl="0" algn="l" defTabSz="914400" rtl="0" eaLnBrk="1" fontAlgn="auto" latinLnBrk="0" hangingPunct="1">
              <a:lnSpc>
                <a:spcPct val="90000"/>
              </a:lnSpc>
              <a:spcBef>
                <a:spcPts val="1000"/>
              </a:spcBef>
              <a:spcAft>
                <a:spcPts val="0"/>
              </a:spcAft>
              <a:buClrTx/>
              <a:buSzTx/>
              <a:tabLst/>
              <a:defRPr/>
            </a:pPr>
            <a:r>
              <a:rPr kumimoji="0" lang="en-GB"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Participants described how autistic individuals </a:t>
            </a:r>
            <a:r>
              <a:rPr kumimoji="0" lang="en-GB" sz="2000" b="1"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could</a:t>
            </a:r>
            <a:r>
              <a:rPr kumimoji="0" lang="en-GB"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struggle to develop relationships and integrate with others in group-based intervention programmes</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R="0" lvl="0" algn="l" defTabSz="914400" rtl="0" eaLnBrk="1" fontAlgn="auto" latinLnBrk="0" hangingPunct="1">
              <a:lnSpc>
                <a:spcPct val="90000"/>
              </a:lnSpc>
              <a:spcBef>
                <a:spcPts val="1000"/>
              </a:spcBef>
              <a:spcAft>
                <a:spcPts val="0"/>
              </a:spcAft>
              <a:buClrTx/>
              <a:buSzTx/>
              <a:tabLst/>
              <a:defRPr/>
            </a:pPr>
            <a:r>
              <a:rPr kumimoji="0" lang="en-GB"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Participants often framed this as an interaction between autism-related social interaction differences and how others in programmes responded to those difficulties</a:t>
            </a:r>
          </a:p>
          <a:p>
            <a:pPr marL="742950" marR="0" lvl="1"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E.g., saying something inappropriate, not ‘reading the room’, double-empathy problem</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R="0" lvl="0" algn="l" defTabSz="914400" rtl="0" eaLnBrk="1" fontAlgn="auto" latinLnBrk="0" hangingPunct="1">
              <a:lnSpc>
                <a:spcPct val="90000"/>
              </a:lnSpc>
              <a:spcBef>
                <a:spcPts val="1000"/>
              </a:spcBef>
              <a:spcAft>
                <a:spcPts val="0"/>
              </a:spcAft>
              <a:buClrTx/>
              <a:buSzTx/>
              <a:tabLst/>
              <a:defRPr/>
            </a:pPr>
            <a:r>
              <a:rPr kumimoji="0" lang="en-GB"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Examples of consequences:</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Trepidation about ‘getting involved’ (some overcame, some did not)</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Exclusion and alienation from others on a programme (other group members and staff)</a:t>
            </a:r>
          </a:p>
          <a:p>
            <a:pPr marL="742950" marR="0" lvl="1"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Challenges for staff in managing challenging interactions between autistic individual and group</a:t>
            </a:r>
          </a:p>
          <a:p>
            <a:pPr algn="l">
              <a:defRPr/>
            </a:pPr>
            <a:endParaRPr kumimoji="0" lang="en-GB"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algn="l">
              <a:defRPr/>
            </a:pPr>
            <a:r>
              <a:rPr kumimoji="0" lang="en-GB"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Importance of broader networks of support beyond the OBP who support, accept, and understand (and ripple effects of disconnections with others)</a:t>
            </a:r>
          </a:p>
        </p:txBody>
      </p:sp>
      <p:sp>
        <p:nvSpPr>
          <p:cNvPr id="4" name="Speech Bubble: Rectangle with Corners Rounded 3">
            <a:extLst>
              <a:ext uri="{FF2B5EF4-FFF2-40B4-BE49-F238E27FC236}">
                <a16:creationId xmlns:a16="http://schemas.microsoft.com/office/drawing/2014/main" id="{2E9B25CA-6713-B8EB-5DDA-8D6AE89C8415}"/>
              </a:ext>
            </a:extLst>
          </p:cNvPr>
          <p:cNvSpPr/>
          <p:nvPr/>
        </p:nvSpPr>
        <p:spPr>
          <a:xfrm>
            <a:off x="7292904" y="1278468"/>
            <a:ext cx="4672485" cy="1329199"/>
          </a:xfrm>
          <a:prstGeom prst="wedgeRoundRectCallout">
            <a:avLst>
              <a:gd name="adj1" fmla="val 45188"/>
              <a:gd name="adj2" fmla="val 58551"/>
              <a:gd name="adj3" fmla="val 16667"/>
            </a:avLst>
          </a:prstGeom>
          <a:solidFill>
            <a:srgbClr val="E9E1FB"/>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“He was still quite isolated… he found it really difficult to understand sarcasm and a lot of the lads would use sarcasm, so they would alienate him then… you know, “he’s not having a laugh, he’s not one of us”” (P20, Staff)</a:t>
            </a:r>
          </a:p>
        </p:txBody>
      </p:sp>
      <p:sp>
        <p:nvSpPr>
          <p:cNvPr id="5" name="Speech Bubble: Rectangle with Corners Rounded 4">
            <a:extLst>
              <a:ext uri="{FF2B5EF4-FFF2-40B4-BE49-F238E27FC236}">
                <a16:creationId xmlns:a16="http://schemas.microsoft.com/office/drawing/2014/main" id="{74D5A7B6-4226-36A1-94E3-D271A3C59DA3}"/>
              </a:ext>
            </a:extLst>
          </p:cNvPr>
          <p:cNvSpPr/>
          <p:nvPr/>
        </p:nvSpPr>
        <p:spPr>
          <a:xfrm>
            <a:off x="7292903" y="2808514"/>
            <a:ext cx="4672485" cy="2184051"/>
          </a:xfrm>
          <a:prstGeom prst="wedgeRoundRectCallout">
            <a:avLst>
              <a:gd name="adj1" fmla="val 45188"/>
              <a:gd name="adj2" fmla="val 58551"/>
              <a:gd name="adj3" fmla="val 16667"/>
            </a:avLst>
          </a:prstGeom>
          <a:solidFill>
            <a:srgbClr val="F3D6F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“You’ll say “ok, hasn’t John done really well with that piece of work? Can we give him some feedback?”… the group will, sort of, get the unwritten social thing there about, you know, “we need to tell John he’s done well”. Someone with Asperger’s won’t get that, and they’ll be like “John, when you said such and such there, that was terrible”… the group might, sort of, turn against them, because they’re, sort of, seen as, like, rude or selfish… they get a lot of social rejection then” (P25, Staff) </a:t>
            </a:r>
          </a:p>
        </p:txBody>
      </p:sp>
      <p:sp>
        <p:nvSpPr>
          <p:cNvPr id="6" name="Speech Bubble: Rectangle with Corners Rounded 5">
            <a:extLst>
              <a:ext uri="{FF2B5EF4-FFF2-40B4-BE49-F238E27FC236}">
                <a16:creationId xmlns:a16="http://schemas.microsoft.com/office/drawing/2014/main" id="{BDA0DA64-C06D-F3D8-7B0D-A582864011E1}"/>
              </a:ext>
            </a:extLst>
          </p:cNvPr>
          <p:cNvSpPr/>
          <p:nvPr/>
        </p:nvSpPr>
        <p:spPr>
          <a:xfrm>
            <a:off x="7292903" y="5302467"/>
            <a:ext cx="4672485" cy="1329199"/>
          </a:xfrm>
          <a:prstGeom prst="wedgeRoundRectCallout">
            <a:avLst>
              <a:gd name="adj1" fmla="val 45188"/>
              <a:gd name="adj2" fmla="val 58551"/>
              <a:gd name="adj3" fmla="val 16667"/>
            </a:avLst>
          </a:prstGeom>
          <a:solidFill>
            <a:srgbClr val="E9E1FB"/>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rPr>
              <a:t>“I’ve got some good friends now… people do like me, and it’s, kind of, a confidence booster... now that I know I’ve got lots of people that like me, I tend to leave the cell more”</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rPr>
              <a:t>(P10, Autistic individual)</a:t>
            </a:r>
            <a:endParaRPr kumimoji="0" lang="en-GB" sz="14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0908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1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8E8E2-B748-4173-BE82-5144C03DA5A5}"/>
              </a:ext>
            </a:extLst>
          </p:cNvPr>
          <p:cNvSpPr txBox="1">
            <a:spLocks/>
          </p:cNvSpPr>
          <p:nvPr/>
        </p:nvSpPr>
        <p:spPr>
          <a:xfrm>
            <a:off x="224413" y="226334"/>
            <a:ext cx="10488901" cy="625325"/>
          </a:xfrm>
          <a:prstGeom prst="roundRect">
            <a:avLst/>
          </a:prstGeom>
          <a:solidFill>
            <a:schemeClr val="bg1"/>
          </a:solidFill>
          <a:ln>
            <a:solidFill>
              <a:schemeClr val="tx1"/>
            </a:solidFill>
          </a:ln>
        </p:spPr>
        <p:txBody>
          <a:bodyPr anchor="b">
            <a:normAutofit/>
          </a:bodyPr>
          <a:lstStyle>
            <a:lvl1pPr algn="ctr"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Concluding points</a:t>
            </a:r>
            <a:endParaRPr kumimoji="0" lang="en-GB" sz="32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sp>
        <p:nvSpPr>
          <p:cNvPr id="3" name="Subtitle 2">
            <a:extLst>
              <a:ext uri="{FF2B5EF4-FFF2-40B4-BE49-F238E27FC236}">
                <a16:creationId xmlns:a16="http://schemas.microsoft.com/office/drawing/2014/main" id="{896EE831-2091-4A93-B2BC-F5BFA1EFECA9}"/>
              </a:ext>
            </a:extLst>
          </p:cNvPr>
          <p:cNvSpPr txBox="1">
            <a:spLocks/>
          </p:cNvSpPr>
          <p:nvPr/>
        </p:nvSpPr>
        <p:spPr>
          <a:xfrm>
            <a:off x="122814" y="943453"/>
            <a:ext cx="10345844" cy="5800247"/>
          </a:xfrm>
          <a:prstGeom prst="roundRect">
            <a:avLst/>
          </a:prstGeom>
          <a:solidFill>
            <a:schemeClr val="bg1"/>
          </a:solidFill>
          <a:ln>
            <a:solidFill>
              <a:schemeClr val="tx1"/>
            </a:solidFill>
          </a:ln>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In brief, this research identified the following key issues in relation to working with autistic individuals in prison-based interventions to address sexual offending:</a:t>
            </a:r>
          </a:p>
          <a:p>
            <a:pPr marL="742950" lvl="1" indent="-285750" algn="l">
              <a:spcBef>
                <a:spcPts val="1000"/>
              </a:spcBef>
              <a:buFont typeface="Arial" panose="020B0604020202020204" pitchFamily="34" charset="0"/>
              <a:buChar char="•"/>
            </a:pPr>
            <a:r>
              <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Some features of intervention programme content, delivery and communication may not be suitable for some autistic individuals, and may require adjustment or adaptation to enhance and enable meaningful engagement</a:t>
            </a:r>
          </a:p>
          <a:p>
            <a:pPr marL="742950" lvl="1" indent="-285750" algn="l">
              <a:spcBef>
                <a:spcPts val="1000"/>
              </a:spcBef>
              <a:buFont typeface="Arial" panose="020B0604020202020204" pitchFamily="34" charset="0"/>
              <a:buChar char="•"/>
            </a:pPr>
            <a:r>
              <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The prison social and sensory environment within and beyond the programme can be particularly impactful on autistic individuals’ engagement with prison-based interventions </a:t>
            </a:r>
          </a:p>
          <a:p>
            <a:pPr marL="742950" lvl="1" indent="-285750" algn="l">
              <a:spcBef>
                <a:spcPts val="1000"/>
              </a:spcBef>
              <a:buFont typeface="Arial" panose="020B0604020202020204" pitchFamily="34" charset="0"/>
              <a:buChar char="•"/>
            </a:pPr>
            <a:r>
              <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There is no one-size-fits all approach to working with autistic individuals. Working effectively with autistic individuals and tailoring interventions pivots on access to individualised information about that individual (i.e., “do they have a diagnosis, and what does that mean for them in this context?”)</a:t>
            </a:r>
          </a:p>
          <a:p>
            <a:pPr marL="742950" lvl="1" indent="-285750" algn="l">
              <a:spcBef>
                <a:spcPts val="1000"/>
              </a:spcBef>
              <a:buFont typeface="Arial" panose="020B0604020202020204" pitchFamily="34" charset="0"/>
              <a:buChar char="•"/>
            </a:pPr>
            <a:endParaRPr lang="en-GB" sz="1600" dirty="0">
              <a:solidFill>
                <a:prstClr val="black"/>
              </a:solidFill>
              <a:latin typeface="Calibri" panose="020F0502020204030204" pitchFamily="34" charset="0"/>
              <a:cs typeface="Calibri" panose="020F0502020204030204" pitchFamily="34" charset="0"/>
            </a:endParaRPr>
          </a:p>
          <a:p>
            <a:pPr algn="l"/>
            <a:r>
              <a:rPr kumimoji="0" lang="en-GB"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This presentation outlined general issues/starting points, but may be more/less relevant depending on the individual and specific prison site</a:t>
            </a:r>
            <a:endParaRPr lang="en-GB" sz="1600" noProof="0" dirty="0">
              <a:solidFill>
                <a:prstClr val="black"/>
              </a:solidFill>
              <a:latin typeface="Calibri" panose="020F0502020204030204" pitchFamily="34" charset="0"/>
              <a:cs typeface="Calibri" panose="020F0502020204030204" pitchFamily="34" charset="0"/>
            </a:endParaRPr>
          </a:p>
          <a:p>
            <a:pPr marL="742950" lvl="1" indent="-285750" algn="l">
              <a:buFont typeface="Arial" panose="020B0604020202020204" pitchFamily="34" charset="0"/>
              <a:buChar char="•"/>
            </a:pPr>
            <a:r>
              <a:rPr kumimoji="0" lang="en-GB" sz="160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These </a:t>
            </a:r>
            <a:r>
              <a:rPr lang="en-GB" sz="1600" dirty="0">
                <a:solidFill>
                  <a:prstClr val="black"/>
                </a:solidFill>
                <a:latin typeface="Calibri" panose="020F0502020204030204" pitchFamily="34" charset="0"/>
                <a:cs typeface="Calibri" panose="020F0502020204030204" pitchFamily="34" charset="0"/>
              </a:rPr>
              <a:t>findings have </a:t>
            </a:r>
            <a:r>
              <a:rPr kumimoji="0" lang="en-GB" sz="160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been used to inform broader recommendations and training packages relating to working effectively with autistic individuals in prisons and prison-based interventions </a:t>
            </a:r>
            <a:endParaRPr lang="en-GB" sz="1600" dirty="0">
              <a:solidFill>
                <a:prstClr val="black"/>
              </a:solidFill>
              <a:latin typeface="Calibri" panose="020F0502020204030204" pitchFamily="34" charset="0"/>
              <a:cs typeface="Calibri" panose="020F0502020204030204" pitchFamily="34" charset="0"/>
            </a:endParaRPr>
          </a:p>
          <a:p>
            <a:pPr algn="l"/>
            <a:endParaRPr lang="en-GB" sz="1800" dirty="0">
              <a:solidFill>
                <a:prstClr val="black"/>
              </a:solidFill>
              <a:latin typeface="Calibri" panose="020F0502020204030204" pitchFamily="34" charset="0"/>
              <a:cs typeface="Calibri" panose="020F0502020204030204" pitchFamily="34" charset="0"/>
            </a:endParaRPr>
          </a:p>
          <a:p>
            <a:r>
              <a:rPr kumimoji="0" lang="en-GB"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Ultimately, to enhance prison-based rehabilitation for all neurodivergent individuals as one part of their desistance journeys, it’s important for people around those individuals create and be part of an enabling context through accommodation and support, within AND around formal interventions</a:t>
            </a:r>
          </a:p>
          <a:p>
            <a:pPr algn="l"/>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algn="l"/>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16" name="Group 15">
            <a:extLst>
              <a:ext uri="{FF2B5EF4-FFF2-40B4-BE49-F238E27FC236}">
                <a16:creationId xmlns:a16="http://schemas.microsoft.com/office/drawing/2014/main" id="{4CD89A59-0F4E-3A73-B8E0-CDC37633745D}"/>
              </a:ext>
            </a:extLst>
          </p:cNvPr>
          <p:cNvGrpSpPr>
            <a:grpSpLocks noChangeAspect="1"/>
          </p:cNvGrpSpPr>
          <p:nvPr/>
        </p:nvGrpSpPr>
        <p:grpSpPr>
          <a:xfrm>
            <a:off x="9505091" y="3108796"/>
            <a:ext cx="2572464" cy="2958881"/>
            <a:chOff x="-677367" y="662939"/>
            <a:chExt cx="4216577" cy="4849961"/>
          </a:xfrm>
        </p:grpSpPr>
        <p:grpSp>
          <p:nvGrpSpPr>
            <p:cNvPr id="7" name="Group 6">
              <a:extLst>
                <a:ext uri="{FF2B5EF4-FFF2-40B4-BE49-F238E27FC236}">
                  <a16:creationId xmlns:a16="http://schemas.microsoft.com/office/drawing/2014/main" id="{DE57F037-21BD-8EC6-13C4-18A39859AAD4}"/>
                </a:ext>
              </a:extLst>
            </p:cNvPr>
            <p:cNvGrpSpPr/>
            <p:nvPr/>
          </p:nvGrpSpPr>
          <p:grpSpPr>
            <a:xfrm>
              <a:off x="1270023" y="662939"/>
              <a:ext cx="1927352" cy="971225"/>
              <a:chOff x="1340361" y="2126373"/>
              <a:chExt cx="1927352" cy="971225"/>
            </a:xfrm>
          </p:grpSpPr>
          <p:pic>
            <p:nvPicPr>
              <p:cNvPr id="9" name="Picture 8">
                <a:extLst>
                  <a:ext uri="{FF2B5EF4-FFF2-40B4-BE49-F238E27FC236}">
                    <a16:creationId xmlns:a16="http://schemas.microsoft.com/office/drawing/2014/main" id="{F303CF10-3564-B5CC-4175-0C5D51F08C9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494673">
                <a:off x="2070851" y="2424363"/>
                <a:ext cx="1196862" cy="673235"/>
              </a:xfrm>
              <a:prstGeom prst="rect">
                <a:avLst/>
              </a:prstGeom>
              <a:ln>
                <a:solidFill>
                  <a:schemeClr val="tx1"/>
                </a:solidFill>
              </a:ln>
            </p:spPr>
          </p:pic>
          <p:pic>
            <p:nvPicPr>
              <p:cNvPr id="11" name="Picture 10">
                <a:extLst>
                  <a:ext uri="{FF2B5EF4-FFF2-40B4-BE49-F238E27FC236}">
                    <a16:creationId xmlns:a16="http://schemas.microsoft.com/office/drawing/2014/main" id="{33C1FA0B-2CB4-ABD0-D265-CDE22CF6738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1323523">
                <a:off x="1340361" y="2126373"/>
                <a:ext cx="1321848" cy="743540"/>
              </a:xfrm>
              <a:prstGeom prst="rect">
                <a:avLst/>
              </a:prstGeom>
              <a:ln>
                <a:solidFill>
                  <a:schemeClr val="tx1"/>
                </a:solidFill>
              </a:ln>
            </p:spPr>
          </p:pic>
        </p:grpSp>
        <p:pic>
          <p:nvPicPr>
            <p:cNvPr id="12" name="Picture 11">
              <a:extLst>
                <a:ext uri="{FF2B5EF4-FFF2-40B4-BE49-F238E27FC236}">
                  <a16:creationId xmlns:a16="http://schemas.microsoft.com/office/drawing/2014/main" id="{87CC8C98-50BA-535D-C154-5945EE61392E}"/>
                </a:ext>
              </a:extLst>
            </p:cNvPr>
            <p:cNvPicPr>
              <a:picLocks noChangeAspect="1"/>
            </p:cNvPicPr>
            <p:nvPr/>
          </p:nvPicPr>
          <p:blipFill>
            <a:blip r:embed="rId6" cstate="screen">
              <a:clrChange>
                <a:clrFrom>
                  <a:srgbClr val="E4E4E4"/>
                </a:clrFrom>
                <a:clrTo>
                  <a:srgbClr val="E4E4E4">
                    <a:alpha val="0"/>
                  </a:srgbClr>
                </a:clrTo>
              </a:clrChange>
              <a:extLst>
                <a:ext uri="{28A0092B-C50C-407E-A947-70E740481C1C}">
                  <a14:useLocalDpi xmlns:a14="http://schemas.microsoft.com/office/drawing/2010/main"/>
                </a:ext>
              </a:extLst>
            </a:blip>
            <a:stretch>
              <a:fillRect/>
            </a:stretch>
          </p:blipFill>
          <p:spPr>
            <a:xfrm>
              <a:off x="-677367" y="957036"/>
              <a:ext cx="3220793" cy="4555864"/>
            </a:xfrm>
            <a:prstGeom prst="rect">
              <a:avLst/>
            </a:prstGeom>
          </p:spPr>
        </p:pic>
        <p:grpSp>
          <p:nvGrpSpPr>
            <p:cNvPr id="13" name="Group 12">
              <a:extLst>
                <a:ext uri="{FF2B5EF4-FFF2-40B4-BE49-F238E27FC236}">
                  <a16:creationId xmlns:a16="http://schemas.microsoft.com/office/drawing/2014/main" id="{D74DF4EB-EBA3-8E7A-22EA-431029B14491}"/>
                </a:ext>
              </a:extLst>
            </p:cNvPr>
            <p:cNvGrpSpPr>
              <a:grpSpLocks noChangeAspect="1"/>
            </p:cNvGrpSpPr>
            <p:nvPr/>
          </p:nvGrpSpPr>
          <p:grpSpPr>
            <a:xfrm rot="730959">
              <a:off x="1458046" y="1509382"/>
              <a:ext cx="2081164" cy="688995"/>
              <a:chOff x="8054622" y="5424833"/>
              <a:chExt cx="4074660" cy="1348965"/>
            </a:xfrm>
          </p:grpSpPr>
          <p:pic>
            <p:nvPicPr>
              <p:cNvPr id="14" name="Picture 13">
                <a:extLst>
                  <a:ext uri="{FF2B5EF4-FFF2-40B4-BE49-F238E27FC236}">
                    <a16:creationId xmlns:a16="http://schemas.microsoft.com/office/drawing/2014/main" id="{BF664A83-92BA-FF4E-5C7F-2CD2B175A204}"/>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9842683" y="5506098"/>
                <a:ext cx="2286599" cy="1267700"/>
              </a:xfrm>
              <a:prstGeom prst="rect">
                <a:avLst/>
              </a:prstGeom>
              <a:ln>
                <a:solidFill>
                  <a:schemeClr val="tx1"/>
                </a:solidFill>
              </a:ln>
            </p:spPr>
          </p:pic>
          <p:pic>
            <p:nvPicPr>
              <p:cNvPr id="15" name="Picture 14">
                <a:extLst>
                  <a:ext uri="{FF2B5EF4-FFF2-40B4-BE49-F238E27FC236}">
                    <a16:creationId xmlns:a16="http://schemas.microsoft.com/office/drawing/2014/main" id="{F4B0B6DA-23EF-7A86-6B1A-CD499D1D8102}"/>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8054622" y="5424833"/>
                <a:ext cx="2286599" cy="1320605"/>
              </a:xfrm>
              <a:prstGeom prst="rect">
                <a:avLst/>
              </a:prstGeom>
              <a:ln>
                <a:solidFill>
                  <a:schemeClr val="tx1"/>
                </a:solidFill>
              </a:ln>
            </p:spPr>
          </p:pic>
        </p:grpSp>
      </p:grpSp>
      <p:pic>
        <p:nvPicPr>
          <p:cNvPr id="17" name="Graphic 16" descr="Arrow: Slight curve with solid fill">
            <a:extLst>
              <a:ext uri="{FF2B5EF4-FFF2-40B4-BE49-F238E27FC236}">
                <a16:creationId xmlns:a16="http://schemas.microsoft.com/office/drawing/2014/main" id="{025CA3F2-EC9C-05CB-D386-3E5F25895E5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19727133">
            <a:off x="9525874" y="4516344"/>
            <a:ext cx="671830" cy="672291"/>
          </a:xfrm>
          <a:prstGeom prst="rect">
            <a:avLst/>
          </a:prstGeom>
        </p:spPr>
      </p:pic>
    </p:spTree>
    <p:extLst>
      <p:ext uri="{BB962C8B-B14F-4D97-AF65-F5344CB8AC3E}">
        <p14:creationId xmlns:p14="http://schemas.microsoft.com/office/powerpoint/2010/main" val="3824717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6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ECE2A70-4F28-1B1E-C973-E4367BCF769F}"/>
              </a:ext>
            </a:extLst>
          </p:cNvPr>
          <p:cNvPicPr>
            <a:picLocks noChangeAspect="1"/>
          </p:cNvPicPr>
          <p:nvPr/>
        </p:nvPicPr>
        <p:blipFill>
          <a:blip r:embed="rId4" cstate="screen">
            <a:clrChange>
              <a:clrFrom>
                <a:srgbClr val="E4E4E4"/>
              </a:clrFrom>
              <a:clrTo>
                <a:srgbClr val="E4E4E4">
                  <a:alpha val="0"/>
                </a:srgbClr>
              </a:clrTo>
            </a:clrChange>
            <a:extLst>
              <a:ext uri="{28A0092B-C50C-407E-A947-70E740481C1C}">
                <a14:useLocalDpi xmlns:a14="http://schemas.microsoft.com/office/drawing/2010/main"/>
              </a:ext>
            </a:extLst>
          </a:blip>
          <a:stretch>
            <a:fillRect/>
          </a:stretch>
        </p:blipFill>
        <p:spPr>
          <a:xfrm>
            <a:off x="-751671" y="2190540"/>
            <a:ext cx="3452667" cy="4883853"/>
          </a:xfrm>
          <a:prstGeom prst="rect">
            <a:avLst/>
          </a:prstGeom>
        </p:spPr>
      </p:pic>
      <p:sp>
        <p:nvSpPr>
          <p:cNvPr id="4" name="TextBox 3">
            <a:extLst>
              <a:ext uri="{FF2B5EF4-FFF2-40B4-BE49-F238E27FC236}">
                <a16:creationId xmlns:a16="http://schemas.microsoft.com/office/drawing/2014/main" id="{8CDC777F-9B99-32E4-6AE9-734C564F5D01}"/>
              </a:ext>
            </a:extLst>
          </p:cNvPr>
          <p:cNvSpPr txBox="1"/>
          <p:nvPr/>
        </p:nvSpPr>
        <p:spPr>
          <a:xfrm>
            <a:off x="1633144" y="190794"/>
            <a:ext cx="5084984" cy="1687890"/>
          </a:xfrm>
          <a:prstGeom prst="wedgeEllipseCallout">
            <a:avLst>
              <a:gd name="adj1" fmla="val -61000"/>
              <a:gd name="adj2" fmla="val 129684"/>
            </a:avLst>
          </a:prstGeom>
          <a:solidFill>
            <a:schemeClr val="bg1"/>
          </a:solidFill>
          <a:ln>
            <a:solidFill>
              <a:schemeClr val="tx1"/>
            </a:solidFill>
          </a:ln>
        </p:spPr>
        <p:txBody>
          <a:bodyPr wrap="square" rtlCol="0">
            <a:spAutoFit/>
          </a:bodyPr>
          <a:lstStyle/>
          <a:p>
            <a:pPr algn="ctr"/>
            <a:r>
              <a:rPr lang="en-GB" sz="2400" b="1" dirty="0">
                <a:latin typeface="Arial" panose="020B0604020202020204" pitchFamily="34" charset="0"/>
                <a:cs typeface="Arial" panose="020B0604020202020204" pitchFamily="34" charset="0"/>
              </a:rPr>
              <a:t>Thank you for listening! </a:t>
            </a:r>
          </a:p>
          <a:p>
            <a:pPr algn="ctr"/>
            <a:r>
              <a:rPr lang="en-GB" sz="2400" b="1" dirty="0">
                <a:latin typeface="Arial" panose="020B0604020202020204" pitchFamily="34" charset="0"/>
                <a:cs typeface="Arial" panose="020B0604020202020204" pitchFamily="34" charset="0"/>
              </a:rPr>
              <a:t>Any questions?</a:t>
            </a:r>
          </a:p>
        </p:txBody>
      </p:sp>
      <p:sp>
        <p:nvSpPr>
          <p:cNvPr id="5" name="TextBox 4">
            <a:extLst>
              <a:ext uri="{FF2B5EF4-FFF2-40B4-BE49-F238E27FC236}">
                <a16:creationId xmlns:a16="http://schemas.microsoft.com/office/drawing/2014/main" id="{8C49BA16-49C0-CD30-B3EA-FC0469DB8AF7}"/>
              </a:ext>
            </a:extLst>
          </p:cNvPr>
          <p:cNvSpPr txBox="1"/>
          <p:nvPr/>
        </p:nvSpPr>
        <p:spPr>
          <a:xfrm>
            <a:off x="2700996" y="4991839"/>
            <a:ext cx="5284160" cy="1770698"/>
          </a:xfrm>
          <a:prstGeom prst="roundRect">
            <a:avLst/>
          </a:prstGeom>
          <a:solidFill>
            <a:schemeClr val="bg1"/>
          </a:solidFill>
          <a:ln>
            <a:solidFill>
              <a:schemeClr val="tx1"/>
            </a:solidFill>
          </a:ln>
        </p:spPr>
        <p:txBody>
          <a:bodyPr wrap="square" rtlCol="0">
            <a:spAutoFit/>
          </a:bodyPr>
          <a:lstStyle/>
          <a:p>
            <a:r>
              <a:rPr lang="en-GB" sz="1400" b="1" dirty="0">
                <a:latin typeface="Arial" panose="020B0604020202020204" pitchFamily="34" charset="0"/>
                <a:cs typeface="Arial" panose="020B0604020202020204" pitchFamily="34" charset="0"/>
              </a:rPr>
              <a:t>Contact details:</a:t>
            </a:r>
          </a:p>
          <a:p>
            <a:endParaRPr lang="en-GB" sz="1400" b="1" dirty="0">
              <a:latin typeface="Arial" panose="020B0604020202020204" pitchFamily="34" charset="0"/>
              <a:cs typeface="Arial" panose="020B0604020202020204" pitchFamily="34" charset="0"/>
            </a:endParaRPr>
          </a:p>
          <a:p>
            <a:r>
              <a:rPr lang="en-GB" sz="1400" b="1" dirty="0">
                <a:latin typeface="Arial" panose="020B0604020202020204" pitchFamily="34" charset="0"/>
                <a:cs typeface="Arial" panose="020B0604020202020204" pitchFamily="34" charset="0"/>
              </a:rPr>
              <a:t>Email: </a:t>
            </a:r>
            <a:r>
              <a:rPr lang="en-GB" sz="1400" dirty="0">
                <a:latin typeface="Arial" panose="020B0604020202020204" pitchFamily="34" charset="0"/>
                <a:cs typeface="Arial" panose="020B0604020202020204" pitchFamily="34" charset="0"/>
                <a:hlinkClick r:id="rId5"/>
              </a:rPr>
              <a:t>L.Vinter@derby.ac.uk</a:t>
            </a:r>
            <a:r>
              <a:rPr lang="en-GB" sz="1400" dirty="0">
                <a:latin typeface="Arial" panose="020B0604020202020204" pitchFamily="34" charset="0"/>
                <a:cs typeface="Arial" panose="020B0604020202020204" pitchFamily="34" charset="0"/>
              </a:rPr>
              <a:t> </a:t>
            </a:r>
          </a:p>
          <a:p>
            <a:endParaRPr lang="en-GB" sz="1400" b="1" dirty="0">
              <a:latin typeface="Arial" panose="020B0604020202020204" pitchFamily="34" charset="0"/>
              <a:cs typeface="Arial" panose="020B0604020202020204" pitchFamily="34" charset="0"/>
            </a:endParaRPr>
          </a:p>
          <a:p>
            <a:r>
              <a:rPr lang="en-GB" sz="1400" b="1" dirty="0">
                <a:latin typeface="Arial" panose="020B0604020202020204" pitchFamily="34" charset="0"/>
                <a:cs typeface="Arial" panose="020B0604020202020204" pitchFamily="34" charset="0"/>
              </a:rPr>
              <a:t>Twitter: </a:t>
            </a:r>
            <a:r>
              <a:rPr lang="en-GB" sz="1400" dirty="0">
                <a:latin typeface="Arial" panose="020B0604020202020204" pitchFamily="34" charset="0"/>
                <a:cs typeface="Arial" panose="020B0604020202020204" pitchFamily="34" charset="0"/>
              </a:rPr>
              <a:t>@LPVinter </a:t>
            </a:r>
          </a:p>
          <a:p>
            <a:endParaRPr lang="en-GB" sz="1400" dirty="0">
              <a:latin typeface="Arial" panose="020B0604020202020204" pitchFamily="34" charset="0"/>
              <a:cs typeface="Arial" panose="020B0604020202020204" pitchFamily="34" charset="0"/>
            </a:endParaRPr>
          </a:p>
          <a:p>
            <a:r>
              <a:rPr lang="en-GB" sz="1400" b="1" dirty="0">
                <a:latin typeface="Arial" panose="020B0604020202020204" pitchFamily="34" charset="0"/>
                <a:cs typeface="Arial" panose="020B0604020202020204" pitchFamily="34" charset="0"/>
              </a:rPr>
              <a:t>LinkedIn: </a:t>
            </a:r>
            <a:r>
              <a:rPr lang="en-GB" sz="1400" dirty="0">
                <a:latin typeface="Arial" panose="020B0604020202020204" pitchFamily="34" charset="0"/>
                <a:cs typeface="Arial" panose="020B0604020202020204" pitchFamily="34" charset="0"/>
                <a:hlinkClick r:id="rId6"/>
              </a:rPr>
              <a:t>https://www.linkedin.com/in/luke-vinter-8b711b6a/</a:t>
            </a:r>
            <a:r>
              <a:rPr lang="en-GB" sz="1400" dirty="0">
                <a:latin typeface="Arial" panose="020B0604020202020204" pitchFamily="34" charset="0"/>
                <a:cs typeface="Arial" panose="020B0604020202020204" pitchFamily="34" charset="0"/>
              </a:rPr>
              <a:t> </a:t>
            </a:r>
          </a:p>
        </p:txBody>
      </p:sp>
      <p:pic>
        <p:nvPicPr>
          <p:cNvPr id="3" name="Picture 2">
            <a:extLst>
              <a:ext uri="{FF2B5EF4-FFF2-40B4-BE49-F238E27FC236}">
                <a16:creationId xmlns:a16="http://schemas.microsoft.com/office/drawing/2014/main" id="{31101E98-BF8A-801B-E270-39B25346027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466667">
            <a:off x="10064511" y="200108"/>
            <a:ext cx="1848252" cy="2743195"/>
          </a:xfrm>
          <a:prstGeom prst="rect">
            <a:avLst/>
          </a:prstGeom>
          <a:ln>
            <a:solidFill>
              <a:schemeClr val="tx1"/>
            </a:solidFill>
          </a:ln>
        </p:spPr>
      </p:pic>
      <p:sp>
        <p:nvSpPr>
          <p:cNvPr id="8" name="TextBox 7">
            <a:extLst>
              <a:ext uri="{FF2B5EF4-FFF2-40B4-BE49-F238E27FC236}">
                <a16:creationId xmlns:a16="http://schemas.microsoft.com/office/drawing/2014/main" id="{04E13E3E-D2CE-A2D3-F759-59F65A9A52F5}"/>
              </a:ext>
            </a:extLst>
          </p:cNvPr>
          <p:cNvSpPr txBox="1"/>
          <p:nvPr/>
        </p:nvSpPr>
        <p:spPr>
          <a:xfrm>
            <a:off x="2700996" y="2314244"/>
            <a:ext cx="7108022" cy="2281476"/>
          </a:xfrm>
          <a:prstGeom prst="round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Avenues for future work: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Larger scale quantitative work on interventions engagement and outcomes for autistic individuals with sexual convictions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Exploring community-based interventions, through-care and resettlement for autistic individuals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Exploring how autistic women experience prison and prison-based interventions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solidFill>
                  <a:prstClr val="black"/>
                </a:solidFill>
                <a:latin typeface="Calibri" panose="020F0502020204030204" pitchFamily="34" charset="0"/>
                <a:cs typeface="Calibri" panose="020F0502020204030204" pitchFamily="34" charset="0"/>
              </a:rPr>
              <a:t>Exploring the desistance journeys of autistic people </a:t>
            </a:r>
            <a:endParaRPr kumimoji="0" lang="en-GB"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0F70BD77-CBA5-297B-115C-E2683B8B5EE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713780" y="202927"/>
            <a:ext cx="1372329" cy="1366310"/>
          </a:xfrm>
          <a:prstGeom prst="rect">
            <a:avLst/>
          </a:prstGeom>
          <a:ln>
            <a:solidFill>
              <a:schemeClr val="tx1"/>
            </a:solidFill>
          </a:ln>
        </p:spPr>
      </p:pic>
    </p:spTree>
    <p:extLst>
      <p:ext uri="{BB962C8B-B14F-4D97-AF65-F5344CB8AC3E}">
        <p14:creationId xmlns:p14="http://schemas.microsoft.com/office/powerpoint/2010/main" val="314252524"/>
      </p:ext>
    </p:extLst>
  </p:cSld>
  <p:clrMapOvr>
    <a:masterClrMapping/>
  </p:clrMapOvr>
</p:sld>
</file>

<file path=ppt/theme/theme1.xml><?xml version="1.0" encoding="utf-8"?>
<a:theme xmlns:a="http://schemas.openxmlformats.org/drawingml/2006/main" name="Title Slide Optio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Inner Slide Optio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Title Slide Optio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End Title Slide Optio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1629</TotalTime>
  <Words>1782</Words>
  <Application>Microsoft Office PowerPoint</Application>
  <PresentationFormat>Widescreen</PresentationFormat>
  <Paragraphs>118</Paragraphs>
  <Slides>8</Slides>
  <Notes>8</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8</vt:i4>
      </vt:variant>
    </vt:vector>
  </HeadingPairs>
  <TitlesOfParts>
    <vt:vector size="14" baseType="lpstr">
      <vt:lpstr>Arial</vt:lpstr>
      <vt:lpstr>Calibri</vt:lpstr>
      <vt:lpstr>Title Slide Options</vt:lpstr>
      <vt:lpstr>Default Inner Slide Options</vt:lpstr>
      <vt:lpstr>Section Title Slide Options</vt:lpstr>
      <vt:lpstr>End Title Slide Option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 Muessig</dc:creator>
  <cp:lastModifiedBy>Luke Vinter</cp:lastModifiedBy>
  <cp:revision>54</cp:revision>
  <dcterms:created xsi:type="dcterms:W3CDTF">2021-03-18T09:19:43Z</dcterms:created>
  <dcterms:modified xsi:type="dcterms:W3CDTF">2025-02-28T10:48:45Z</dcterms:modified>
</cp:coreProperties>
</file>