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12"/>
  </p:notesMasterIdLst>
  <p:sldIdLst>
    <p:sldId id="258" r:id="rId3"/>
    <p:sldId id="297" r:id="rId4"/>
    <p:sldId id="306" r:id="rId5"/>
    <p:sldId id="292" r:id="rId6"/>
    <p:sldId id="284" r:id="rId7"/>
    <p:sldId id="291" r:id="rId8"/>
    <p:sldId id="308" r:id="rId9"/>
    <p:sldId id="309" r:id="rId10"/>
    <p:sldId id="30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EFB8E7-07B9-1BBA-F831-30D9AF32541C}" v="193" dt="2025-04-11T11:47:10.4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111" d="100"/>
          <a:sy n="111" d="100"/>
        </p:scale>
        <p:origin x="30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1F921E-49EE-4D05-A5A8-7CA9EC5FE9E7}" type="datetimeFigureOut">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3331B4-638D-4795-8CF2-E8AD869F8F23}" type="slidenum">
              <a:t>‹#›</a:t>
            </a:fld>
            <a:endParaRPr lang="en-US"/>
          </a:p>
        </p:txBody>
      </p:sp>
    </p:spTree>
    <p:extLst>
      <p:ext uri="{BB962C8B-B14F-4D97-AF65-F5344CB8AC3E}">
        <p14:creationId xmlns:p14="http://schemas.microsoft.com/office/powerpoint/2010/main" val="1005911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DB89436-3235-45E8-A0FF-0CB2381FEC52}" type="slidenum">
              <a:rPr lang="en-GB" smtClean="0"/>
              <a:t>1</a:t>
            </a:fld>
            <a:endParaRPr lang="en-GB" dirty="0"/>
          </a:p>
        </p:txBody>
      </p:sp>
    </p:spTree>
    <p:extLst>
      <p:ext uri="{BB962C8B-B14F-4D97-AF65-F5344CB8AC3E}">
        <p14:creationId xmlns:p14="http://schemas.microsoft.com/office/powerpoint/2010/main" val="2757633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DB89436-3235-45E8-A0FF-0CB2381FEC52}" type="slidenum">
              <a:rPr lang="en-GB" smtClean="0"/>
              <a:t>5</a:t>
            </a:fld>
            <a:endParaRPr lang="en-GB" dirty="0"/>
          </a:p>
        </p:txBody>
      </p:sp>
    </p:spTree>
    <p:extLst>
      <p:ext uri="{BB962C8B-B14F-4D97-AF65-F5344CB8AC3E}">
        <p14:creationId xmlns:p14="http://schemas.microsoft.com/office/powerpoint/2010/main" val="448836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A9E66-189C-4E72-9F5D-61A00A8EFD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000883C-EA5F-4FAF-AAE4-E55F9E2D22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618094E-2FF2-4475-8BBB-4FE4951AAC3D}"/>
              </a:ext>
            </a:extLst>
          </p:cNvPr>
          <p:cNvSpPr>
            <a:spLocks noGrp="1"/>
          </p:cNvSpPr>
          <p:nvPr>
            <p:ph type="dt" sz="half" idx="10"/>
          </p:nvPr>
        </p:nvSpPr>
        <p:spPr/>
        <p:txBody>
          <a:bodyPr/>
          <a:lstStyle/>
          <a:p>
            <a:fld id="{26C7BE14-423E-4AB3-BFA3-EEAF7E6B1153}" type="datetimeFigureOut">
              <a:rPr lang="en-GB" smtClean="0"/>
              <a:t>17/04/2025</a:t>
            </a:fld>
            <a:endParaRPr lang="en-GB" dirty="0"/>
          </a:p>
        </p:txBody>
      </p:sp>
      <p:sp>
        <p:nvSpPr>
          <p:cNvPr id="5" name="Footer Placeholder 4">
            <a:extLst>
              <a:ext uri="{FF2B5EF4-FFF2-40B4-BE49-F238E27FC236}">
                <a16:creationId xmlns:a16="http://schemas.microsoft.com/office/drawing/2014/main" id="{9AD9C285-C6DA-4C1A-A9E4-58474DBB4FA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F284118-CE77-4A81-8560-73E2E22722AD}"/>
              </a:ext>
            </a:extLst>
          </p:cNvPr>
          <p:cNvSpPr>
            <a:spLocks noGrp="1"/>
          </p:cNvSpPr>
          <p:nvPr>
            <p:ph type="sldNum" sz="quarter" idx="12"/>
          </p:nvPr>
        </p:nvSpPr>
        <p:spPr/>
        <p:txBody>
          <a:bodyPr/>
          <a:lstStyle/>
          <a:p>
            <a:fld id="{95FF5584-4295-42FF-A743-74C20F7F3809}" type="slidenum">
              <a:rPr lang="en-GB" smtClean="0"/>
              <a:t>‹#›</a:t>
            </a:fld>
            <a:endParaRPr lang="en-GB" dirty="0"/>
          </a:p>
        </p:txBody>
      </p:sp>
    </p:spTree>
    <p:extLst>
      <p:ext uri="{BB962C8B-B14F-4D97-AF65-F5344CB8AC3E}">
        <p14:creationId xmlns:p14="http://schemas.microsoft.com/office/powerpoint/2010/main" val="3182044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E64EF-4373-4C97-9F29-777102A3F41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9C680E-D877-42C2-8812-34D391B6854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2A4099-47AE-400F-A398-9DEF8394E654}"/>
              </a:ext>
            </a:extLst>
          </p:cNvPr>
          <p:cNvSpPr>
            <a:spLocks noGrp="1"/>
          </p:cNvSpPr>
          <p:nvPr>
            <p:ph type="dt" sz="half" idx="10"/>
          </p:nvPr>
        </p:nvSpPr>
        <p:spPr/>
        <p:txBody>
          <a:bodyPr/>
          <a:lstStyle/>
          <a:p>
            <a:fld id="{26C7BE14-423E-4AB3-BFA3-EEAF7E6B1153}" type="datetimeFigureOut">
              <a:rPr lang="en-GB" smtClean="0"/>
              <a:t>17/04/2025</a:t>
            </a:fld>
            <a:endParaRPr lang="en-GB" dirty="0"/>
          </a:p>
        </p:txBody>
      </p:sp>
      <p:sp>
        <p:nvSpPr>
          <p:cNvPr id="5" name="Footer Placeholder 4">
            <a:extLst>
              <a:ext uri="{FF2B5EF4-FFF2-40B4-BE49-F238E27FC236}">
                <a16:creationId xmlns:a16="http://schemas.microsoft.com/office/drawing/2014/main" id="{C9A3A416-9D15-4F92-810B-4923498DA16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B211B7D-1C7D-4EE7-92CC-3E457D1A3892}"/>
              </a:ext>
            </a:extLst>
          </p:cNvPr>
          <p:cNvSpPr>
            <a:spLocks noGrp="1"/>
          </p:cNvSpPr>
          <p:nvPr>
            <p:ph type="sldNum" sz="quarter" idx="12"/>
          </p:nvPr>
        </p:nvSpPr>
        <p:spPr/>
        <p:txBody>
          <a:bodyPr/>
          <a:lstStyle/>
          <a:p>
            <a:fld id="{95FF5584-4295-42FF-A743-74C20F7F3809}" type="slidenum">
              <a:rPr lang="en-GB" smtClean="0"/>
              <a:t>‹#›</a:t>
            </a:fld>
            <a:endParaRPr lang="en-GB" dirty="0"/>
          </a:p>
        </p:txBody>
      </p:sp>
    </p:spTree>
    <p:extLst>
      <p:ext uri="{BB962C8B-B14F-4D97-AF65-F5344CB8AC3E}">
        <p14:creationId xmlns:p14="http://schemas.microsoft.com/office/powerpoint/2010/main" val="4006180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F60E0-5D7B-4CA8-BD9E-7D04ACAA65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254DC93-64E8-460C-9625-3FA795D8B1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2D8369B-ACD8-4185-97D9-1AC10354C7EE}"/>
              </a:ext>
            </a:extLst>
          </p:cNvPr>
          <p:cNvSpPr>
            <a:spLocks noGrp="1"/>
          </p:cNvSpPr>
          <p:nvPr>
            <p:ph type="dt" sz="half" idx="10"/>
          </p:nvPr>
        </p:nvSpPr>
        <p:spPr/>
        <p:txBody>
          <a:bodyPr/>
          <a:lstStyle/>
          <a:p>
            <a:fld id="{26C7BE14-423E-4AB3-BFA3-EEAF7E6B1153}" type="datetimeFigureOut">
              <a:rPr lang="en-GB" smtClean="0"/>
              <a:t>17/04/2025</a:t>
            </a:fld>
            <a:endParaRPr lang="en-GB" dirty="0"/>
          </a:p>
        </p:txBody>
      </p:sp>
      <p:sp>
        <p:nvSpPr>
          <p:cNvPr id="5" name="Footer Placeholder 4">
            <a:extLst>
              <a:ext uri="{FF2B5EF4-FFF2-40B4-BE49-F238E27FC236}">
                <a16:creationId xmlns:a16="http://schemas.microsoft.com/office/drawing/2014/main" id="{AC34E1BA-1882-4A3C-99AB-F0D1F73EEEC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CE7F21D-C578-4B39-912E-3480A05EFFE7}"/>
              </a:ext>
            </a:extLst>
          </p:cNvPr>
          <p:cNvSpPr>
            <a:spLocks noGrp="1"/>
          </p:cNvSpPr>
          <p:nvPr>
            <p:ph type="sldNum" sz="quarter" idx="12"/>
          </p:nvPr>
        </p:nvSpPr>
        <p:spPr/>
        <p:txBody>
          <a:bodyPr/>
          <a:lstStyle/>
          <a:p>
            <a:fld id="{95FF5584-4295-42FF-A743-74C20F7F3809}" type="slidenum">
              <a:rPr lang="en-GB" smtClean="0"/>
              <a:t>‹#›</a:t>
            </a:fld>
            <a:endParaRPr lang="en-GB" dirty="0"/>
          </a:p>
        </p:txBody>
      </p:sp>
    </p:spTree>
    <p:extLst>
      <p:ext uri="{BB962C8B-B14F-4D97-AF65-F5344CB8AC3E}">
        <p14:creationId xmlns:p14="http://schemas.microsoft.com/office/powerpoint/2010/main" val="3838805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D283B-95AF-4DFB-8258-9CF66D7F3C4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A5F3F9B-12C5-4FA6-9593-2862142CBF5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72235C6-2AA0-4A23-A4A9-53151AB9C55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D3CDCCD-5DDF-4BEA-B6C1-2808B3952DAF}"/>
              </a:ext>
            </a:extLst>
          </p:cNvPr>
          <p:cNvSpPr>
            <a:spLocks noGrp="1"/>
          </p:cNvSpPr>
          <p:nvPr>
            <p:ph type="dt" sz="half" idx="10"/>
          </p:nvPr>
        </p:nvSpPr>
        <p:spPr/>
        <p:txBody>
          <a:bodyPr/>
          <a:lstStyle/>
          <a:p>
            <a:fld id="{26C7BE14-423E-4AB3-BFA3-EEAF7E6B1153}" type="datetimeFigureOut">
              <a:rPr lang="en-GB" smtClean="0"/>
              <a:t>17/04/2025</a:t>
            </a:fld>
            <a:endParaRPr lang="en-GB" dirty="0"/>
          </a:p>
        </p:txBody>
      </p:sp>
      <p:sp>
        <p:nvSpPr>
          <p:cNvPr id="6" name="Footer Placeholder 5">
            <a:extLst>
              <a:ext uri="{FF2B5EF4-FFF2-40B4-BE49-F238E27FC236}">
                <a16:creationId xmlns:a16="http://schemas.microsoft.com/office/drawing/2014/main" id="{8DDB5889-FDCE-4388-969A-E98D56F99B6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63A2819D-9EE0-4B57-9F9B-691CC521CFB6}"/>
              </a:ext>
            </a:extLst>
          </p:cNvPr>
          <p:cNvSpPr>
            <a:spLocks noGrp="1"/>
          </p:cNvSpPr>
          <p:nvPr>
            <p:ph type="sldNum" sz="quarter" idx="12"/>
          </p:nvPr>
        </p:nvSpPr>
        <p:spPr/>
        <p:txBody>
          <a:bodyPr/>
          <a:lstStyle/>
          <a:p>
            <a:fld id="{95FF5584-4295-42FF-A743-74C20F7F3809}" type="slidenum">
              <a:rPr lang="en-GB" smtClean="0"/>
              <a:t>‹#›</a:t>
            </a:fld>
            <a:endParaRPr lang="en-GB" dirty="0"/>
          </a:p>
        </p:txBody>
      </p:sp>
    </p:spTree>
    <p:extLst>
      <p:ext uri="{BB962C8B-B14F-4D97-AF65-F5344CB8AC3E}">
        <p14:creationId xmlns:p14="http://schemas.microsoft.com/office/powerpoint/2010/main" val="2381777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AE6D1-8AFC-4519-A486-F2F7B780AFD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E577E8-B372-42D5-895A-A740371FE2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B02BBC-4A60-416C-8A9A-CC4B0193052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9901BC-F49D-49B1-AD13-E07EC97B9C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CBBA0AE-8162-4F15-9355-87E8AC5D516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3BA63ED-065E-4679-9111-368BF8DA4501}"/>
              </a:ext>
            </a:extLst>
          </p:cNvPr>
          <p:cNvSpPr>
            <a:spLocks noGrp="1"/>
          </p:cNvSpPr>
          <p:nvPr>
            <p:ph type="dt" sz="half" idx="10"/>
          </p:nvPr>
        </p:nvSpPr>
        <p:spPr/>
        <p:txBody>
          <a:bodyPr/>
          <a:lstStyle/>
          <a:p>
            <a:fld id="{26C7BE14-423E-4AB3-BFA3-EEAF7E6B1153}" type="datetimeFigureOut">
              <a:rPr lang="en-GB" smtClean="0"/>
              <a:t>17/04/2025</a:t>
            </a:fld>
            <a:endParaRPr lang="en-GB" dirty="0"/>
          </a:p>
        </p:txBody>
      </p:sp>
      <p:sp>
        <p:nvSpPr>
          <p:cNvPr id="8" name="Footer Placeholder 7">
            <a:extLst>
              <a:ext uri="{FF2B5EF4-FFF2-40B4-BE49-F238E27FC236}">
                <a16:creationId xmlns:a16="http://schemas.microsoft.com/office/drawing/2014/main" id="{112616FA-FA6F-4054-959B-5E7FEC88D57E}"/>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B11C7EDA-CBC3-419C-91A1-C73853068051}"/>
              </a:ext>
            </a:extLst>
          </p:cNvPr>
          <p:cNvSpPr>
            <a:spLocks noGrp="1"/>
          </p:cNvSpPr>
          <p:nvPr>
            <p:ph type="sldNum" sz="quarter" idx="12"/>
          </p:nvPr>
        </p:nvSpPr>
        <p:spPr/>
        <p:txBody>
          <a:bodyPr/>
          <a:lstStyle/>
          <a:p>
            <a:fld id="{95FF5584-4295-42FF-A743-74C20F7F3809}" type="slidenum">
              <a:rPr lang="en-GB" smtClean="0"/>
              <a:t>‹#›</a:t>
            </a:fld>
            <a:endParaRPr lang="en-GB" dirty="0"/>
          </a:p>
        </p:txBody>
      </p:sp>
    </p:spTree>
    <p:extLst>
      <p:ext uri="{BB962C8B-B14F-4D97-AF65-F5344CB8AC3E}">
        <p14:creationId xmlns:p14="http://schemas.microsoft.com/office/powerpoint/2010/main" val="3802415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3707C-6D02-4AC5-8003-E94AD952EE2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3D411EE-3CC6-4272-ABDF-EF7926184CB9}"/>
              </a:ext>
            </a:extLst>
          </p:cNvPr>
          <p:cNvSpPr>
            <a:spLocks noGrp="1"/>
          </p:cNvSpPr>
          <p:nvPr>
            <p:ph type="dt" sz="half" idx="10"/>
          </p:nvPr>
        </p:nvSpPr>
        <p:spPr/>
        <p:txBody>
          <a:bodyPr/>
          <a:lstStyle/>
          <a:p>
            <a:fld id="{26C7BE14-423E-4AB3-BFA3-EEAF7E6B1153}" type="datetimeFigureOut">
              <a:rPr lang="en-GB" smtClean="0"/>
              <a:t>17/04/2025</a:t>
            </a:fld>
            <a:endParaRPr lang="en-GB" dirty="0"/>
          </a:p>
        </p:txBody>
      </p:sp>
      <p:sp>
        <p:nvSpPr>
          <p:cNvPr id="4" name="Footer Placeholder 3">
            <a:extLst>
              <a:ext uri="{FF2B5EF4-FFF2-40B4-BE49-F238E27FC236}">
                <a16:creationId xmlns:a16="http://schemas.microsoft.com/office/drawing/2014/main" id="{B25E4DCF-EC97-4BDE-88DA-E6C109CB217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028D650-2595-47E6-ADC6-8F8CB1ABF455}"/>
              </a:ext>
            </a:extLst>
          </p:cNvPr>
          <p:cNvSpPr>
            <a:spLocks noGrp="1"/>
          </p:cNvSpPr>
          <p:nvPr>
            <p:ph type="sldNum" sz="quarter" idx="12"/>
          </p:nvPr>
        </p:nvSpPr>
        <p:spPr/>
        <p:txBody>
          <a:bodyPr/>
          <a:lstStyle/>
          <a:p>
            <a:fld id="{95FF5584-4295-42FF-A743-74C20F7F3809}" type="slidenum">
              <a:rPr lang="en-GB" smtClean="0"/>
              <a:t>‹#›</a:t>
            </a:fld>
            <a:endParaRPr lang="en-GB" dirty="0"/>
          </a:p>
        </p:txBody>
      </p:sp>
    </p:spTree>
    <p:extLst>
      <p:ext uri="{BB962C8B-B14F-4D97-AF65-F5344CB8AC3E}">
        <p14:creationId xmlns:p14="http://schemas.microsoft.com/office/powerpoint/2010/main" val="3165035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BDE38C-6A0A-424B-B0DA-3F557FC8C04C}"/>
              </a:ext>
            </a:extLst>
          </p:cNvPr>
          <p:cNvSpPr>
            <a:spLocks noGrp="1"/>
          </p:cNvSpPr>
          <p:nvPr>
            <p:ph type="dt" sz="half" idx="10"/>
          </p:nvPr>
        </p:nvSpPr>
        <p:spPr/>
        <p:txBody>
          <a:bodyPr/>
          <a:lstStyle/>
          <a:p>
            <a:fld id="{26C7BE14-423E-4AB3-BFA3-EEAF7E6B1153}" type="datetimeFigureOut">
              <a:rPr lang="en-GB" smtClean="0"/>
              <a:t>17/04/2025</a:t>
            </a:fld>
            <a:endParaRPr lang="en-GB" dirty="0"/>
          </a:p>
        </p:txBody>
      </p:sp>
      <p:sp>
        <p:nvSpPr>
          <p:cNvPr id="3" name="Footer Placeholder 2">
            <a:extLst>
              <a:ext uri="{FF2B5EF4-FFF2-40B4-BE49-F238E27FC236}">
                <a16:creationId xmlns:a16="http://schemas.microsoft.com/office/drawing/2014/main" id="{BC3C5AE5-2B50-42E7-96CB-9E927991D2E8}"/>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8E7CFEC6-BC31-4F61-8A0E-CA0C96232A70}"/>
              </a:ext>
            </a:extLst>
          </p:cNvPr>
          <p:cNvSpPr>
            <a:spLocks noGrp="1"/>
          </p:cNvSpPr>
          <p:nvPr>
            <p:ph type="sldNum" sz="quarter" idx="12"/>
          </p:nvPr>
        </p:nvSpPr>
        <p:spPr/>
        <p:txBody>
          <a:bodyPr/>
          <a:lstStyle/>
          <a:p>
            <a:fld id="{95FF5584-4295-42FF-A743-74C20F7F3809}" type="slidenum">
              <a:rPr lang="en-GB" smtClean="0"/>
              <a:t>‹#›</a:t>
            </a:fld>
            <a:endParaRPr lang="en-GB" dirty="0"/>
          </a:p>
        </p:txBody>
      </p:sp>
    </p:spTree>
    <p:extLst>
      <p:ext uri="{BB962C8B-B14F-4D97-AF65-F5344CB8AC3E}">
        <p14:creationId xmlns:p14="http://schemas.microsoft.com/office/powerpoint/2010/main" val="2165829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05BD-DA99-4D62-BE4D-BE7BDD0EF1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1328C1E-454B-4B45-AE00-E6DB68CEC7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61772BC-6425-465F-953D-2D163EB508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35CBF3-A5D2-401F-A20C-F92AA9BFA351}"/>
              </a:ext>
            </a:extLst>
          </p:cNvPr>
          <p:cNvSpPr>
            <a:spLocks noGrp="1"/>
          </p:cNvSpPr>
          <p:nvPr>
            <p:ph type="dt" sz="half" idx="10"/>
          </p:nvPr>
        </p:nvSpPr>
        <p:spPr/>
        <p:txBody>
          <a:bodyPr/>
          <a:lstStyle/>
          <a:p>
            <a:fld id="{26C7BE14-423E-4AB3-BFA3-EEAF7E6B1153}" type="datetimeFigureOut">
              <a:rPr lang="en-GB" smtClean="0"/>
              <a:t>17/04/2025</a:t>
            </a:fld>
            <a:endParaRPr lang="en-GB" dirty="0"/>
          </a:p>
        </p:txBody>
      </p:sp>
      <p:sp>
        <p:nvSpPr>
          <p:cNvPr id="6" name="Footer Placeholder 5">
            <a:extLst>
              <a:ext uri="{FF2B5EF4-FFF2-40B4-BE49-F238E27FC236}">
                <a16:creationId xmlns:a16="http://schemas.microsoft.com/office/drawing/2014/main" id="{30288F6F-9A06-4F41-A587-13DBFAF77FE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565C2C3-74A7-4A7E-9625-15E2D613923A}"/>
              </a:ext>
            </a:extLst>
          </p:cNvPr>
          <p:cNvSpPr>
            <a:spLocks noGrp="1"/>
          </p:cNvSpPr>
          <p:nvPr>
            <p:ph type="sldNum" sz="quarter" idx="12"/>
          </p:nvPr>
        </p:nvSpPr>
        <p:spPr/>
        <p:txBody>
          <a:bodyPr/>
          <a:lstStyle/>
          <a:p>
            <a:fld id="{95FF5584-4295-42FF-A743-74C20F7F3809}" type="slidenum">
              <a:rPr lang="en-GB" smtClean="0"/>
              <a:t>‹#›</a:t>
            </a:fld>
            <a:endParaRPr lang="en-GB" dirty="0"/>
          </a:p>
        </p:txBody>
      </p:sp>
    </p:spTree>
    <p:extLst>
      <p:ext uri="{BB962C8B-B14F-4D97-AF65-F5344CB8AC3E}">
        <p14:creationId xmlns:p14="http://schemas.microsoft.com/office/powerpoint/2010/main" val="2427534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6EA2-B450-4FA3-95A7-D7316C3D75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2003D79-1B22-415A-B064-ACD44985E7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7413EDBB-EA46-4F4B-9543-F171A3F7A2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BB55E1-C8CA-4ED7-8937-9C084E7615B2}"/>
              </a:ext>
            </a:extLst>
          </p:cNvPr>
          <p:cNvSpPr>
            <a:spLocks noGrp="1"/>
          </p:cNvSpPr>
          <p:nvPr>
            <p:ph type="dt" sz="half" idx="10"/>
          </p:nvPr>
        </p:nvSpPr>
        <p:spPr/>
        <p:txBody>
          <a:bodyPr/>
          <a:lstStyle/>
          <a:p>
            <a:fld id="{26C7BE14-423E-4AB3-BFA3-EEAF7E6B1153}" type="datetimeFigureOut">
              <a:rPr lang="en-GB" smtClean="0"/>
              <a:t>17/04/2025</a:t>
            </a:fld>
            <a:endParaRPr lang="en-GB" dirty="0"/>
          </a:p>
        </p:txBody>
      </p:sp>
      <p:sp>
        <p:nvSpPr>
          <p:cNvPr id="6" name="Footer Placeholder 5">
            <a:extLst>
              <a:ext uri="{FF2B5EF4-FFF2-40B4-BE49-F238E27FC236}">
                <a16:creationId xmlns:a16="http://schemas.microsoft.com/office/drawing/2014/main" id="{2C8D2CFD-5B56-4668-950F-30FDCC8B06E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184A5A3-90B5-4C20-9278-D3AFBE51C5DA}"/>
              </a:ext>
            </a:extLst>
          </p:cNvPr>
          <p:cNvSpPr>
            <a:spLocks noGrp="1"/>
          </p:cNvSpPr>
          <p:nvPr>
            <p:ph type="sldNum" sz="quarter" idx="12"/>
          </p:nvPr>
        </p:nvSpPr>
        <p:spPr/>
        <p:txBody>
          <a:bodyPr/>
          <a:lstStyle/>
          <a:p>
            <a:fld id="{95FF5584-4295-42FF-A743-74C20F7F3809}" type="slidenum">
              <a:rPr lang="en-GB" smtClean="0"/>
              <a:t>‹#›</a:t>
            </a:fld>
            <a:endParaRPr lang="en-GB" dirty="0"/>
          </a:p>
        </p:txBody>
      </p:sp>
    </p:spTree>
    <p:extLst>
      <p:ext uri="{BB962C8B-B14F-4D97-AF65-F5344CB8AC3E}">
        <p14:creationId xmlns:p14="http://schemas.microsoft.com/office/powerpoint/2010/main" val="2009368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A0583-3271-4041-88F7-E9DE3C66551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1356F7-B52C-464F-976C-ED149704CF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349639-14AE-4C71-A46A-3B9DB8DB6457}"/>
              </a:ext>
            </a:extLst>
          </p:cNvPr>
          <p:cNvSpPr>
            <a:spLocks noGrp="1"/>
          </p:cNvSpPr>
          <p:nvPr>
            <p:ph type="dt" sz="half" idx="10"/>
          </p:nvPr>
        </p:nvSpPr>
        <p:spPr/>
        <p:txBody>
          <a:bodyPr/>
          <a:lstStyle/>
          <a:p>
            <a:fld id="{26C7BE14-423E-4AB3-BFA3-EEAF7E6B1153}" type="datetimeFigureOut">
              <a:rPr lang="en-GB" smtClean="0"/>
              <a:t>17/04/2025</a:t>
            </a:fld>
            <a:endParaRPr lang="en-GB" dirty="0"/>
          </a:p>
        </p:txBody>
      </p:sp>
      <p:sp>
        <p:nvSpPr>
          <p:cNvPr id="5" name="Footer Placeholder 4">
            <a:extLst>
              <a:ext uri="{FF2B5EF4-FFF2-40B4-BE49-F238E27FC236}">
                <a16:creationId xmlns:a16="http://schemas.microsoft.com/office/drawing/2014/main" id="{736F7FF4-09A4-4070-B340-B6DEE6EB730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2E04011-BBC7-4BC1-B5BC-6D084F94F35A}"/>
              </a:ext>
            </a:extLst>
          </p:cNvPr>
          <p:cNvSpPr>
            <a:spLocks noGrp="1"/>
          </p:cNvSpPr>
          <p:nvPr>
            <p:ph type="sldNum" sz="quarter" idx="12"/>
          </p:nvPr>
        </p:nvSpPr>
        <p:spPr/>
        <p:txBody>
          <a:bodyPr/>
          <a:lstStyle/>
          <a:p>
            <a:fld id="{95FF5584-4295-42FF-A743-74C20F7F3809}" type="slidenum">
              <a:rPr lang="en-GB" smtClean="0"/>
              <a:t>‹#›</a:t>
            </a:fld>
            <a:endParaRPr lang="en-GB" dirty="0"/>
          </a:p>
        </p:txBody>
      </p:sp>
    </p:spTree>
    <p:extLst>
      <p:ext uri="{BB962C8B-B14F-4D97-AF65-F5344CB8AC3E}">
        <p14:creationId xmlns:p14="http://schemas.microsoft.com/office/powerpoint/2010/main" val="308610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B1B94C-CAE8-4D8B-9A66-FAC50CFBE4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2F2CE8-A3FB-4EA6-B9BC-4FC804EADC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89DB3E-493D-494F-9A45-169F1047D019}"/>
              </a:ext>
            </a:extLst>
          </p:cNvPr>
          <p:cNvSpPr>
            <a:spLocks noGrp="1"/>
          </p:cNvSpPr>
          <p:nvPr>
            <p:ph type="dt" sz="half" idx="10"/>
          </p:nvPr>
        </p:nvSpPr>
        <p:spPr/>
        <p:txBody>
          <a:bodyPr/>
          <a:lstStyle/>
          <a:p>
            <a:fld id="{26C7BE14-423E-4AB3-BFA3-EEAF7E6B1153}" type="datetimeFigureOut">
              <a:rPr lang="en-GB" smtClean="0"/>
              <a:t>17/04/2025</a:t>
            </a:fld>
            <a:endParaRPr lang="en-GB" dirty="0"/>
          </a:p>
        </p:txBody>
      </p:sp>
      <p:sp>
        <p:nvSpPr>
          <p:cNvPr id="5" name="Footer Placeholder 4">
            <a:extLst>
              <a:ext uri="{FF2B5EF4-FFF2-40B4-BE49-F238E27FC236}">
                <a16:creationId xmlns:a16="http://schemas.microsoft.com/office/drawing/2014/main" id="{0D9B8C7B-B61F-4298-8D95-499FB70E9FA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C00E54E-AC64-4D77-8FC5-F566086D719B}"/>
              </a:ext>
            </a:extLst>
          </p:cNvPr>
          <p:cNvSpPr>
            <a:spLocks noGrp="1"/>
          </p:cNvSpPr>
          <p:nvPr>
            <p:ph type="sldNum" sz="quarter" idx="12"/>
          </p:nvPr>
        </p:nvSpPr>
        <p:spPr/>
        <p:txBody>
          <a:bodyPr/>
          <a:lstStyle/>
          <a:p>
            <a:fld id="{95FF5584-4295-42FF-A743-74C20F7F3809}" type="slidenum">
              <a:rPr lang="en-GB" smtClean="0"/>
              <a:t>‹#›</a:t>
            </a:fld>
            <a:endParaRPr lang="en-GB" dirty="0"/>
          </a:p>
        </p:txBody>
      </p:sp>
    </p:spTree>
    <p:extLst>
      <p:ext uri="{BB962C8B-B14F-4D97-AF65-F5344CB8AC3E}">
        <p14:creationId xmlns:p14="http://schemas.microsoft.com/office/powerpoint/2010/main" val="242846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4/17/2025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4/17/2025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F59023-5143-490F-A796-ABD3869170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549824-54B2-458E-B386-4BE022113C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A910A1-6578-4E91-B6BD-BD4C5B57EB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7BE14-423E-4AB3-BFA3-EEAF7E6B1153}" type="datetimeFigureOut">
              <a:rPr lang="en-GB" smtClean="0"/>
              <a:t>17/04/2025</a:t>
            </a:fld>
            <a:endParaRPr lang="en-GB" dirty="0"/>
          </a:p>
        </p:txBody>
      </p:sp>
      <p:sp>
        <p:nvSpPr>
          <p:cNvPr id="5" name="Footer Placeholder 4">
            <a:extLst>
              <a:ext uri="{FF2B5EF4-FFF2-40B4-BE49-F238E27FC236}">
                <a16:creationId xmlns:a16="http://schemas.microsoft.com/office/drawing/2014/main" id="{FDE40EAC-EDD4-4D48-81C0-42A77EB218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678496DE-513F-41E5-9321-9DDB4CBF30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F5584-4295-42FF-A743-74C20F7F3809}" type="slidenum">
              <a:rPr lang="en-GB" smtClean="0"/>
              <a:t>‹#›</a:t>
            </a:fld>
            <a:endParaRPr lang="en-GB" dirty="0"/>
          </a:p>
        </p:txBody>
      </p:sp>
      <p:sp>
        <p:nvSpPr>
          <p:cNvPr id="8" name="MSIPCMContentMarking" descr="{&quot;HashCode&quot;:269818377,&quot;Placement&quot;:&quot;Footer&quot;}"/>
          <p:cNvSpPr txBox="1"/>
          <p:nvPr userDrawn="1"/>
        </p:nvSpPr>
        <p:spPr>
          <a:xfrm>
            <a:off x="0" y="6561475"/>
            <a:ext cx="1522472" cy="296525"/>
          </a:xfrm>
          <a:prstGeom prst="rect">
            <a:avLst/>
          </a:prstGeom>
          <a:noFill/>
        </p:spPr>
        <p:txBody>
          <a:bodyPr vert="horz" wrap="square" lIns="0" tIns="0" rIns="0" bIns="0" rtlCol="0" anchor="ctr" anchorCtr="1">
            <a:spAutoFit/>
          </a:bodyPr>
          <a:lstStyle/>
          <a:p>
            <a:pPr algn="l">
              <a:spcBef>
                <a:spcPts val="0"/>
              </a:spcBef>
              <a:spcAft>
                <a:spcPts val="0"/>
              </a:spcAft>
            </a:pPr>
            <a:r>
              <a:rPr lang="en-GB" sz="1200">
                <a:solidFill>
                  <a:srgbClr val="000000"/>
                </a:solidFill>
                <a:latin typeface="Calibri" panose="020F0502020204030204" pitchFamily="34" charset="0"/>
              </a:rPr>
              <a:t>Sensitivity: Internal</a:t>
            </a:r>
            <a:endParaRPr lang="en-GB" sz="12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954923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4">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6">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3A3956D-B7EF-4E93-BE22-638B284DFBE7}"/>
              </a:ext>
            </a:extLst>
          </p:cNvPr>
          <p:cNvSpPr>
            <a:spLocks noGrp="1"/>
          </p:cNvSpPr>
          <p:nvPr>
            <p:ph type="ctrTitle"/>
          </p:nvPr>
        </p:nvSpPr>
        <p:spPr>
          <a:xfrm>
            <a:off x="3045368" y="1605918"/>
            <a:ext cx="6105194" cy="2031055"/>
          </a:xfrm>
        </p:spPr>
        <p:txBody>
          <a:bodyPr>
            <a:normAutofit/>
          </a:bodyPr>
          <a:lstStyle/>
          <a:p>
            <a:r>
              <a:rPr lang="en-GB" sz="5400" dirty="0">
                <a:solidFill>
                  <a:srgbClr val="FFFFFF"/>
                </a:solidFill>
              </a:rPr>
              <a:t>Dramatherapy in the UK</a:t>
            </a:r>
            <a:endParaRPr lang="en-US" sz="5400">
              <a:ea typeface="Calibri Light"/>
              <a:cs typeface="Calibri Light"/>
            </a:endParaRPr>
          </a:p>
        </p:txBody>
      </p:sp>
      <p:sp>
        <p:nvSpPr>
          <p:cNvPr id="3" name="Subtitle 2">
            <a:extLst>
              <a:ext uri="{FF2B5EF4-FFF2-40B4-BE49-F238E27FC236}">
                <a16:creationId xmlns:a16="http://schemas.microsoft.com/office/drawing/2014/main" id="{CB17A198-FBF4-445A-84C5-62172EBA82A4}"/>
              </a:ext>
            </a:extLst>
          </p:cNvPr>
          <p:cNvSpPr>
            <a:spLocks noGrp="1"/>
          </p:cNvSpPr>
          <p:nvPr>
            <p:ph type="subTitle" idx="1"/>
          </p:nvPr>
        </p:nvSpPr>
        <p:spPr>
          <a:xfrm>
            <a:off x="3045368" y="4074718"/>
            <a:ext cx="6105194" cy="682079"/>
          </a:xfrm>
        </p:spPr>
        <p:txBody>
          <a:bodyPr>
            <a:noAutofit/>
          </a:bodyPr>
          <a:lstStyle/>
          <a:p>
            <a:r>
              <a:rPr lang="en-GB" sz="2000" dirty="0">
                <a:solidFill>
                  <a:srgbClr val="FFFFFF"/>
                </a:solidFill>
              </a:rPr>
              <a:t>Dr Clive Holmwood </a:t>
            </a:r>
          </a:p>
        </p:txBody>
      </p:sp>
    </p:spTree>
    <p:extLst>
      <p:ext uri="{BB962C8B-B14F-4D97-AF65-F5344CB8AC3E}">
        <p14:creationId xmlns:p14="http://schemas.microsoft.com/office/powerpoint/2010/main" val="1065559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1C52F2-FAD3-53F8-9190-1D436C59EF70}"/>
              </a:ext>
            </a:extLst>
          </p:cNvPr>
          <p:cNvSpPr>
            <a:spLocks noGrp="1"/>
          </p:cNvSpPr>
          <p:nvPr>
            <p:ph type="title"/>
          </p:nvPr>
        </p:nvSpPr>
        <p:spPr>
          <a:xfrm>
            <a:off x="-93981" y="927794"/>
            <a:ext cx="4150548" cy="5204348"/>
          </a:xfrm>
        </p:spPr>
        <p:txBody>
          <a:bodyPr>
            <a:normAutofit/>
          </a:bodyPr>
          <a:lstStyle/>
          <a:p>
            <a:pPr algn="ctr"/>
            <a:r>
              <a:rPr lang="en-GB" sz="6000" dirty="0">
                <a:solidFill>
                  <a:srgbClr val="FFFFFF"/>
                </a:solidFill>
                <a:ea typeface="Calibri Light"/>
                <a:cs typeface="Calibri Light"/>
              </a:rPr>
              <a:t>Peter Slade</a:t>
            </a:r>
            <a:br>
              <a:rPr lang="en-GB" sz="6000" dirty="0">
                <a:solidFill>
                  <a:srgbClr val="FFFFFF"/>
                </a:solidFill>
                <a:ea typeface="Calibri Light"/>
                <a:cs typeface="Calibri Light"/>
              </a:rPr>
            </a:br>
            <a:r>
              <a:rPr lang="en-GB" sz="6000" dirty="0">
                <a:solidFill>
                  <a:srgbClr val="FFFFFF"/>
                </a:solidFill>
                <a:ea typeface="Calibri Light"/>
                <a:cs typeface="Calibri Light"/>
              </a:rPr>
              <a:t>Early History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30AC7FB-7019-F88B-CC32-22D799C0383F}"/>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GB" b="1" dirty="0"/>
              <a:t>Born in Fleet Hampshire in 1912 to a middle-class family. </a:t>
            </a:r>
            <a:endParaRPr lang="en-GB" b="1" dirty="0">
              <a:cs typeface="Calibri"/>
            </a:endParaRPr>
          </a:p>
          <a:p>
            <a:r>
              <a:rPr lang="en-GB" b="1" dirty="0"/>
              <a:t>After prep school he became desperately unhappy at public school.</a:t>
            </a:r>
            <a:endParaRPr lang="en-GB" b="1" dirty="0">
              <a:cs typeface="Calibri"/>
            </a:endParaRPr>
          </a:p>
          <a:p>
            <a:r>
              <a:rPr lang="en-GB" b="1" dirty="0"/>
              <a:t>Formed the ‘suicide club’ at school as a way if acting out his hatred of teachers.</a:t>
            </a:r>
            <a:endParaRPr lang="en-GB" b="1" dirty="0">
              <a:cs typeface="Calibri"/>
            </a:endParaRPr>
          </a:p>
          <a:p>
            <a:r>
              <a:rPr lang="en-GB" b="1" dirty="0"/>
              <a:t>1929-31 Educated in Bonn in Germany before the war ‘English and Philosophy'</a:t>
            </a:r>
            <a:endParaRPr lang="en-GB" b="1" dirty="0">
              <a:cs typeface="Calibri"/>
            </a:endParaRPr>
          </a:p>
          <a:p>
            <a:endParaRPr lang="en-GB" b="1" dirty="0">
              <a:cs typeface="Calibri"/>
            </a:endParaRPr>
          </a:p>
          <a:p>
            <a:endParaRPr lang="en-GB" dirty="0">
              <a:cs typeface="Calibri"/>
            </a:endParaRPr>
          </a:p>
        </p:txBody>
      </p:sp>
    </p:spTree>
    <p:extLst>
      <p:ext uri="{BB962C8B-B14F-4D97-AF65-F5344CB8AC3E}">
        <p14:creationId xmlns:p14="http://schemas.microsoft.com/office/powerpoint/2010/main" val="3186411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EA85E3-6C4B-5C94-9E6F-9CF84914A674}"/>
              </a:ext>
            </a:extLst>
          </p:cNvPr>
          <p:cNvSpPr>
            <a:spLocks noGrp="1"/>
          </p:cNvSpPr>
          <p:nvPr>
            <p:ph type="title"/>
          </p:nvPr>
        </p:nvSpPr>
        <p:spPr>
          <a:xfrm>
            <a:off x="686834" y="1153572"/>
            <a:ext cx="3200400" cy="4461163"/>
          </a:xfrm>
        </p:spPr>
        <p:txBody>
          <a:bodyPr>
            <a:normAutofit/>
          </a:bodyPr>
          <a:lstStyle/>
          <a:p>
            <a:pPr algn="ctr"/>
            <a:r>
              <a:rPr lang="en-US" dirty="0">
                <a:solidFill>
                  <a:srgbClr val="FFFFFF"/>
                </a:solidFill>
                <a:cs typeface="Calibri Light"/>
              </a:rPr>
              <a:t> 1954 </a:t>
            </a:r>
            <a:br>
              <a:rPr lang="en-US" dirty="0">
                <a:solidFill>
                  <a:srgbClr val="FFFFFF"/>
                </a:solidFill>
                <a:cs typeface="Calibri Light"/>
              </a:rPr>
            </a:br>
            <a:r>
              <a:rPr lang="en-US" dirty="0">
                <a:solidFill>
                  <a:srgbClr val="FFFFFF"/>
                </a:solidFill>
                <a:cs typeface="Calibri Light"/>
              </a:rPr>
              <a:t>Slade Publishes 'Child Drama'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A39FB92-FCCF-71EA-C510-BB52FA2AC94D}"/>
              </a:ext>
            </a:extLst>
          </p:cNvPr>
          <p:cNvSpPr>
            <a:spLocks noGrp="1"/>
          </p:cNvSpPr>
          <p:nvPr>
            <p:ph idx="1"/>
          </p:nvPr>
        </p:nvSpPr>
        <p:spPr>
          <a:xfrm>
            <a:off x="4447308" y="591344"/>
            <a:ext cx="6906491" cy="5585619"/>
          </a:xfrm>
        </p:spPr>
        <p:txBody>
          <a:bodyPr vert="horz" lIns="91440" tIns="45720" rIns="91440" bIns="45720" rtlCol="0" anchor="ctr">
            <a:normAutofit lnSpcReduction="10000"/>
          </a:bodyPr>
          <a:lstStyle/>
          <a:p>
            <a:r>
              <a:rPr lang="en-US" sz="2400" b="1" dirty="0">
                <a:cs typeface="Calibri"/>
              </a:rPr>
              <a:t>This book synthesizes Slade's 30-year career using drama with children into one book.</a:t>
            </a:r>
          </a:p>
          <a:p>
            <a:pPr marL="0" indent="0">
              <a:buNone/>
            </a:pPr>
            <a:endParaRPr lang="en-US" sz="2400" b="1" dirty="0">
              <a:cs typeface="Calibri"/>
            </a:endParaRPr>
          </a:p>
          <a:p>
            <a:pPr marL="0" indent="0">
              <a:buNone/>
            </a:pPr>
            <a:r>
              <a:rPr lang="en-US" sz="2400" b="1" dirty="0">
                <a:cs typeface="Calibri"/>
              </a:rPr>
              <a:t>He considers dramatic play and offers his observations of children: </a:t>
            </a:r>
          </a:p>
          <a:p>
            <a:r>
              <a:rPr lang="en-US" sz="2400" b="1" dirty="0">
                <a:cs typeface="Calibri"/>
              </a:rPr>
              <a:t>birth to five years, </a:t>
            </a:r>
          </a:p>
          <a:p>
            <a:r>
              <a:rPr lang="en-US" sz="2400" b="1" dirty="0">
                <a:cs typeface="Calibri"/>
              </a:rPr>
              <a:t>five to seven,</a:t>
            </a:r>
          </a:p>
          <a:p>
            <a:r>
              <a:rPr lang="en-US" sz="2400" b="1" dirty="0">
                <a:cs typeface="Calibri"/>
              </a:rPr>
              <a:t> seven to twelve.</a:t>
            </a:r>
          </a:p>
          <a:p>
            <a:r>
              <a:rPr lang="en-US" sz="2400" b="1" dirty="0">
                <a:cs typeface="Calibri"/>
              </a:rPr>
              <a:t>Twelve to fifteen </a:t>
            </a:r>
          </a:p>
          <a:p>
            <a:r>
              <a:rPr lang="en-US" sz="2400" b="1" dirty="0">
                <a:cs typeface="Calibri"/>
              </a:rPr>
              <a:t>Suggestions for teachers </a:t>
            </a:r>
          </a:p>
          <a:p>
            <a:endParaRPr lang="en-US" sz="2400" b="1" dirty="0">
              <a:cs typeface="Calibri"/>
            </a:endParaRPr>
          </a:p>
          <a:p>
            <a:r>
              <a:rPr lang="en-US" sz="2400" b="1" dirty="0">
                <a:cs typeface="Calibri"/>
              </a:rPr>
              <a:t>A ground-breaking book at the time as it considered children within a child development framework</a:t>
            </a:r>
          </a:p>
        </p:txBody>
      </p:sp>
    </p:spTree>
    <p:extLst>
      <p:ext uri="{BB962C8B-B14F-4D97-AF65-F5344CB8AC3E}">
        <p14:creationId xmlns:p14="http://schemas.microsoft.com/office/powerpoint/2010/main" val="2055400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GB" dirty="0"/>
              <a:t>Slade’ s books ……</a:t>
            </a:r>
          </a:p>
        </p:txBody>
      </p:sp>
      <p:pic>
        <p:nvPicPr>
          <p:cNvPr id="4" name="Picture 3"/>
          <p:cNvPicPr>
            <a:picLocks noChangeAspect="1"/>
          </p:cNvPicPr>
          <p:nvPr/>
        </p:nvPicPr>
        <p:blipFill>
          <a:blip r:embed="rId2"/>
          <a:stretch>
            <a:fillRect/>
          </a:stretch>
        </p:blipFill>
        <p:spPr>
          <a:xfrm>
            <a:off x="1225363" y="1965232"/>
            <a:ext cx="1924050" cy="2371725"/>
          </a:xfrm>
          <a:prstGeom prst="rect">
            <a:avLst/>
          </a:prstGeom>
        </p:spPr>
      </p:pic>
      <p:pic>
        <p:nvPicPr>
          <p:cNvPr id="5" name="Picture 4"/>
          <p:cNvPicPr>
            <a:picLocks noChangeAspect="1"/>
          </p:cNvPicPr>
          <p:nvPr/>
        </p:nvPicPr>
        <p:blipFill>
          <a:blip r:embed="rId3"/>
          <a:stretch>
            <a:fillRect/>
          </a:stretch>
        </p:blipFill>
        <p:spPr>
          <a:xfrm>
            <a:off x="3759852" y="1965232"/>
            <a:ext cx="1762406" cy="2324646"/>
          </a:xfrm>
          <a:prstGeom prst="rect">
            <a:avLst/>
          </a:prstGeom>
        </p:spPr>
      </p:pic>
      <p:pic>
        <p:nvPicPr>
          <p:cNvPr id="6" name="Picture 5"/>
          <p:cNvPicPr>
            <a:picLocks noChangeAspect="1"/>
          </p:cNvPicPr>
          <p:nvPr/>
        </p:nvPicPr>
        <p:blipFill>
          <a:blip r:embed="rId4"/>
          <a:stretch>
            <a:fillRect/>
          </a:stretch>
        </p:blipFill>
        <p:spPr>
          <a:xfrm>
            <a:off x="9859356" y="2060547"/>
            <a:ext cx="1420063" cy="2181091"/>
          </a:xfrm>
          <a:prstGeom prst="rect">
            <a:avLst/>
          </a:prstGeom>
        </p:spPr>
      </p:pic>
      <p:pic>
        <p:nvPicPr>
          <p:cNvPr id="7" name="Picture 6"/>
          <p:cNvPicPr>
            <a:picLocks noChangeAspect="1"/>
          </p:cNvPicPr>
          <p:nvPr/>
        </p:nvPicPr>
        <p:blipFill>
          <a:blip r:embed="rId5"/>
          <a:stretch>
            <a:fillRect/>
          </a:stretch>
        </p:blipFill>
        <p:spPr>
          <a:xfrm>
            <a:off x="5853044" y="1842081"/>
            <a:ext cx="2109746" cy="2802176"/>
          </a:xfrm>
          <a:prstGeom prst="rect">
            <a:avLst/>
          </a:prstGeom>
        </p:spPr>
      </p:pic>
      <p:sp>
        <p:nvSpPr>
          <p:cNvPr id="8" name="TextBox 7"/>
          <p:cNvSpPr txBox="1"/>
          <p:nvPr/>
        </p:nvSpPr>
        <p:spPr>
          <a:xfrm>
            <a:off x="1156447" y="4823361"/>
            <a:ext cx="10398244" cy="369332"/>
          </a:xfrm>
          <a:prstGeom prst="rect">
            <a:avLst/>
          </a:prstGeom>
          <a:noFill/>
        </p:spPr>
        <p:txBody>
          <a:bodyPr wrap="square" rtlCol="0">
            <a:spAutoFit/>
          </a:bodyPr>
          <a:lstStyle/>
          <a:p>
            <a:r>
              <a:rPr lang="en-GB" dirty="0"/>
              <a:t>                 1954                                    1958                                1968                       1977                               1995</a:t>
            </a:r>
          </a:p>
        </p:txBody>
      </p:sp>
      <p:pic>
        <p:nvPicPr>
          <p:cNvPr id="3" name="Picture 2">
            <a:extLst>
              <a:ext uri="{FF2B5EF4-FFF2-40B4-BE49-F238E27FC236}">
                <a16:creationId xmlns:a16="http://schemas.microsoft.com/office/drawing/2014/main" id="{47368DB6-030D-B4BF-F9C7-BE24FD681F65}"/>
              </a:ext>
            </a:extLst>
          </p:cNvPr>
          <p:cNvPicPr>
            <a:picLocks noChangeAspect="1"/>
          </p:cNvPicPr>
          <p:nvPr/>
        </p:nvPicPr>
        <p:blipFill rotWithShape="1">
          <a:blip r:embed="rId6"/>
          <a:srcRect l="6554" t="9426" r="8235" b="5324"/>
          <a:stretch/>
        </p:blipFill>
        <p:spPr>
          <a:xfrm>
            <a:off x="8108507" y="2060547"/>
            <a:ext cx="1420063" cy="2313275"/>
          </a:xfrm>
          <a:prstGeom prst="rect">
            <a:avLst/>
          </a:prstGeom>
        </p:spPr>
      </p:pic>
    </p:spTree>
    <p:extLst>
      <p:ext uri="{BB962C8B-B14F-4D97-AF65-F5344CB8AC3E}">
        <p14:creationId xmlns:p14="http://schemas.microsoft.com/office/powerpoint/2010/main" val="376834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E06C031-F60A-49B0-9BCA-64D25CD3FFF0}"/>
              </a:ext>
            </a:extLst>
          </p:cNvPr>
          <p:cNvSpPr>
            <a:spLocks noGrp="1"/>
          </p:cNvSpPr>
          <p:nvPr>
            <p:ph type="title"/>
          </p:nvPr>
        </p:nvSpPr>
        <p:spPr>
          <a:xfrm>
            <a:off x="762000" y="85054"/>
            <a:ext cx="10515600" cy="1325563"/>
          </a:xfrm>
        </p:spPr>
        <p:txBody>
          <a:bodyPr vert="horz" lIns="91440" tIns="45720" rIns="91440" bIns="45720" rtlCol="0" anchor="ctr">
            <a:normAutofit/>
          </a:bodyPr>
          <a:lstStyle/>
          <a:p>
            <a:r>
              <a:rPr lang="en-US" kern="1200" dirty="0">
                <a:solidFill>
                  <a:srgbClr val="FFFFFF"/>
                </a:solidFill>
                <a:latin typeface="+mj-lt"/>
                <a:ea typeface="+mj-ea"/>
                <a:cs typeface="+mj-cs"/>
              </a:rPr>
              <a:t>Marian Lindkvist</a:t>
            </a:r>
          </a:p>
        </p:txBody>
      </p:sp>
      <p:cxnSp>
        <p:nvCxnSpPr>
          <p:cNvPr id="16" name="Straight Connector 15">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4DFED1C-2851-451B-B8FC-6F2EB25C7479}"/>
              </a:ext>
            </a:extLst>
          </p:cNvPr>
          <p:cNvSpPr>
            <a:spLocks noGrp="1"/>
          </p:cNvSpPr>
          <p:nvPr>
            <p:ph idx="1"/>
          </p:nvPr>
        </p:nvSpPr>
        <p:spPr>
          <a:xfrm>
            <a:off x="775626" y="1229315"/>
            <a:ext cx="5097768" cy="4866685"/>
          </a:xfrm>
        </p:spPr>
        <p:txBody>
          <a:bodyPr vert="horz" lIns="91440" tIns="45720" rIns="91440" bIns="45720" rtlCol="0">
            <a:normAutofit/>
          </a:bodyPr>
          <a:lstStyle/>
          <a:p>
            <a:pPr marL="0" indent="0">
              <a:buNone/>
            </a:pPr>
            <a:r>
              <a:rPr lang="en-US" sz="2000" dirty="0">
                <a:solidFill>
                  <a:srgbClr val="FFFFFF"/>
                </a:solidFill>
              </a:rPr>
              <a:t>Marian worked closely with Peter Slade,  finding that they each shared a ready attention to the place of play and spontaneity in healing work.   </a:t>
            </a:r>
          </a:p>
          <a:p>
            <a:pPr marL="0" indent="0">
              <a:buNone/>
            </a:pPr>
            <a:r>
              <a:rPr lang="en-US" sz="2000" dirty="0">
                <a:solidFill>
                  <a:srgbClr val="FFFFFF"/>
                </a:solidFill>
              </a:rPr>
              <a:t>Peter Slade told Billy that the Sesame way of working was Jungian and suggested that Analytical Psychology be the base note of the Sesame training. </a:t>
            </a:r>
          </a:p>
          <a:p>
            <a:pPr marL="0" indent="0">
              <a:buNone/>
            </a:pPr>
            <a:r>
              <a:rPr lang="en-US" sz="2000" dirty="0">
                <a:solidFill>
                  <a:srgbClr val="FFFFFF"/>
                </a:solidFill>
              </a:rPr>
              <a:t>Peter was a Vice President of the Sesame Institute charity and continued to support Billy's work until he died.   Billy's work continues today through the Masters training at Royal Central School,  through the part-time Psyche and Soma course and through the Sesame Community Network.</a:t>
            </a:r>
          </a:p>
          <a:p>
            <a:pPr marL="0" indent="0">
              <a:buNone/>
            </a:pPr>
            <a:r>
              <a:rPr lang="en-US" sz="1600" dirty="0"/>
              <a:t>Texts courtesy of Mary Smail</a:t>
            </a:r>
          </a:p>
          <a:p>
            <a:pPr marL="0" indent="0">
              <a:buNone/>
            </a:pPr>
            <a:endParaRPr lang="en-US" sz="2000" dirty="0">
              <a:solidFill>
                <a:srgbClr val="FFFFFF"/>
              </a:solidFill>
            </a:endParaRPr>
          </a:p>
          <a:p>
            <a:endParaRPr lang="en-US" sz="1900" dirty="0">
              <a:solidFill>
                <a:srgbClr val="FFFFFF"/>
              </a:solidFill>
            </a:endParaRPr>
          </a:p>
        </p:txBody>
      </p:sp>
      <p:sp>
        <p:nvSpPr>
          <p:cNvPr id="9" name="TextBox 8">
            <a:extLst>
              <a:ext uri="{FF2B5EF4-FFF2-40B4-BE49-F238E27FC236}">
                <a16:creationId xmlns:a16="http://schemas.microsoft.com/office/drawing/2014/main" id="{177EA5C6-E8CB-49F9-AA3C-1FEAB84ECF24}"/>
              </a:ext>
            </a:extLst>
          </p:cNvPr>
          <p:cNvSpPr txBox="1"/>
          <p:nvPr/>
        </p:nvSpPr>
        <p:spPr>
          <a:xfrm>
            <a:off x="6774180" y="5228976"/>
            <a:ext cx="5097780" cy="928543"/>
          </a:xfrm>
          <a:prstGeom prst="rect">
            <a:avLst/>
          </a:prstGeom>
        </p:spPr>
        <p:txBody>
          <a:bodyPr vert="horz" lIns="91440" tIns="45720" rIns="91440" bIns="45720" rtlCol="0">
            <a:normAutofit/>
          </a:bodyPr>
          <a:lstStyle/>
          <a:p>
            <a:pPr>
              <a:lnSpc>
                <a:spcPct val="90000"/>
              </a:lnSpc>
              <a:spcAft>
                <a:spcPts val="600"/>
              </a:spcAft>
            </a:pPr>
            <a:r>
              <a:rPr lang="en-US" sz="1600" dirty="0">
                <a:solidFill>
                  <a:srgbClr val="FFFFFF"/>
                </a:solidFill>
              </a:rPr>
              <a:t>Marian ‘Billy’ Lindkvist and Peter Slade circa early 1980’s. </a:t>
            </a:r>
            <a:r>
              <a:rPr lang="en-US" sz="1600" i="1" dirty="0">
                <a:solidFill>
                  <a:srgbClr val="FFFFFF"/>
                </a:solidFill>
              </a:rPr>
              <a:t>Picture generously provided by Mary Smail life long colleague and friend of Marian Lindkvist</a:t>
            </a:r>
          </a:p>
        </p:txBody>
      </p:sp>
      <p:pic>
        <p:nvPicPr>
          <p:cNvPr id="11" name="Picture 10">
            <a:extLst>
              <a:ext uri="{FF2B5EF4-FFF2-40B4-BE49-F238E27FC236}">
                <a16:creationId xmlns:a16="http://schemas.microsoft.com/office/drawing/2014/main" id="{1A4252C0-EB4F-49DC-8ACC-A3D0D0D12DF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609" y="1070098"/>
            <a:ext cx="5824996" cy="4092095"/>
          </a:xfrm>
          <a:prstGeom prst="rect">
            <a:avLst/>
          </a:prstGeom>
        </p:spPr>
      </p:pic>
    </p:spTree>
    <p:extLst>
      <p:ext uri="{BB962C8B-B14F-4D97-AF65-F5344CB8AC3E}">
        <p14:creationId xmlns:p14="http://schemas.microsoft.com/office/powerpoint/2010/main" val="116051623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GB" dirty="0"/>
              <a:t>    Jennings Responsible for first books was heavily influenced by Slade's first book…. </a:t>
            </a:r>
          </a:p>
        </p:txBody>
      </p:sp>
      <p:sp>
        <p:nvSpPr>
          <p:cNvPr id="3" name="Content Placeholder 2"/>
          <p:cNvSpPr>
            <a:spLocks noGrp="1"/>
          </p:cNvSpPr>
          <p:nvPr>
            <p:ph idx="1"/>
          </p:nvPr>
        </p:nvSpPr>
        <p:spPr>
          <a:xfrm>
            <a:off x="2048436" y="2067530"/>
            <a:ext cx="3742765" cy="4351338"/>
          </a:xfrm>
          <a:solidFill>
            <a:srgbClr val="FFFF00"/>
          </a:solidFill>
        </p:spPr>
        <p:txBody>
          <a:bodyPr/>
          <a:lstStyle/>
          <a:p>
            <a:r>
              <a:rPr lang="en-GB" dirty="0"/>
              <a:t>Jennings S. (1978) Remedial Drama A&amp;C Blacks Theatre Books</a:t>
            </a:r>
          </a:p>
          <a:p>
            <a:pPr marL="0" indent="0">
              <a:buNone/>
            </a:pPr>
            <a:r>
              <a:rPr lang="en-GB" dirty="0"/>
              <a:t>    (not dramatherapy)</a:t>
            </a:r>
          </a:p>
          <a:p>
            <a:endParaRPr lang="en-GB" dirty="0"/>
          </a:p>
          <a:p>
            <a:r>
              <a:rPr lang="en-GB" dirty="0"/>
              <a:t>Jennings, S. (1987) Dramatherapy Theory &amp; Practice 1. London Routledge</a:t>
            </a:r>
          </a:p>
        </p:txBody>
      </p:sp>
      <p:pic>
        <p:nvPicPr>
          <p:cNvPr id="4" name="Picture 3"/>
          <p:cNvPicPr>
            <a:picLocks noChangeAspect="1"/>
          </p:cNvPicPr>
          <p:nvPr/>
        </p:nvPicPr>
        <p:blipFill>
          <a:blip r:embed="rId2"/>
          <a:stretch>
            <a:fillRect/>
          </a:stretch>
        </p:blipFill>
        <p:spPr>
          <a:xfrm>
            <a:off x="6683887" y="2067530"/>
            <a:ext cx="1710276" cy="2680684"/>
          </a:xfrm>
          <a:prstGeom prst="rect">
            <a:avLst/>
          </a:prstGeom>
        </p:spPr>
      </p:pic>
      <p:pic>
        <p:nvPicPr>
          <p:cNvPr id="5" name="Picture 4"/>
          <p:cNvPicPr>
            <a:picLocks noChangeAspect="1"/>
          </p:cNvPicPr>
          <p:nvPr/>
        </p:nvPicPr>
        <p:blipFill>
          <a:blip r:embed="rId3"/>
          <a:stretch>
            <a:fillRect/>
          </a:stretch>
        </p:blipFill>
        <p:spPr>
          <a:xfrm>
            <a:off x="9114819" y="3658884"/>
            <a:ext cx="2054924" cy="3067050"/>
          </a:xfrm>
          <a:prstGeom prst="rect">
            <a:avLst/>
          </a:prstGeom>
        </p:spPr>
      </p:pic>
    </p:spTree>
    <p:extLst>
      <p:ext uri="{BB962C8B-B14F-4D97-AF65-F5344CB8AC3E}">
        <p14:creationId xmlns:p14="http://schemas.microsoft.com/office/powerpoint/2010/main" val="738190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ED595D3-513B-C3AC-A222-7AE05BDA37CB}"/>
              </a:ext>
            </a:extLst>
          </p:cNvPr>
          <p:cNvSpPr>
            <a:spLocks noGrp="1"/>
          </p:cNvSpPr>
          <p:nvPr/>
        </p:nvSpPr>
        <p:spPr>
          <a:xfrm>
            <a:off x="2086803" y="839994"/>
            <a:ext cx="8343072" cy="841169"/>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A Journey Spanning Almost 10 Years </a:t>
            </a:r>
            <a:br>
              <a:rPr lang="en-US" b="1"/>
            </a:br>
            <a:r>
              <a:rPr lang="en-US" sz="2400" b="1"/>
              <a:t>          2016 –2022 A Series of three interconnected books</a:t>
            </a:r>
          </a:p>
        </p:txBody>
      </p:sp>
      <p:pic>
        <p:nvPicPr>
          <p:cNvPr id="6" name="Picture 5" descr="A stone path in a forest&#10;&#10;AI-generated content may be incorrect.">
            <a:extLst>
              <a:ext uri="{FF2B5EF4-FFF2-40B4-BE49-F238E27FC236}">
                <a16:creationId xmlns:a16="http://schemas.microsoft.com/office/drawing/2014/main" id="{C1B9AA72-CA8F-0C62-3647-DF04327A43E8}"/>
              </a:ext>
            </a:extLst>
          </p:cNvPr>
          <p:cNvPicPr>
            <a:picLocks noChangeAspect="1"/>
          </p:cNvPicPr>
          <p:nvPr/>
        </p:nvPicPr>
        <p:blipFill>
          <a:blip r:embed="rId2"/>
          <a:stretch>
            <a:fillRect/>
          </a:stretch>
        </p:blipFill>
        <p:spPr>
          <a:xfrm>
            <a:off x="1241913" y="1980608"/>
            <a:ext cx="2778260" cy="3923177"/>
          </a:xfrm>
          <a:prstGeom prst="rect">
            <a:avLst/>
          </a:prstGeom>
        </p:spPr>
      </p:pic>
      <p:pic>
        <p:nvPicPr>
          <p:cNvPr id="7" name="Picture 6" descr="Routledge International Handbook of Play, Therapeutic Play and Play Therapy book cover">
            <a:extLst>
              <a:ext uri="{FF2B5EF4-FFF2-40B4-BE49-F238E27FC236}">
                <a16:creationId xmlns:a16="http://schemas.microsoft.com/office/drawing/2014/main" id="{646BC0B0-843C-3F4C-0E1F-B5D3153E036B}"/>
              </a:ext>
            </a:extLst>
          </p:cNvPr>
          <p:cNvPicPr>
            <a:picLocks noChangeAspect="1"/>
          </p:cNvPicPr>
          <p:nvPr/>
        </p:nvPicPr>
        <p:blipFill>
          <a:blip r:embed="rId3"/>
          <a:stretch>
            <a:fillRect/>
          </a:stretch>
        </p:blipFill>
        <p:spPr>
          <a:xfrm>
            <a:off x="4750960" y="1989896"/>
            <a:ext cx="2815637" cy="3934522"/>
          </a:xfrm>
          <a:prstGeom prst="rect">
            <a:avLst/>
          </a:prstGeom>
        </p:spPr>
      </p:pic>
      <p:pic>
        <p:nvPicPr>
          <p:cNvPr id="8" name="Picture 7" descr="Routledge International Handbook of Therapeutic Stories and Storytelling book cover">
            <a:extLst>
              <a:ext uri="{FF2B5EF4-FFF2-40B4-BE49-F238E27FC236}">
                <a16:creationId xmlns:a16="http://schemas.microsoft.com/office/drawing/2014/main" id="{4B79DB97-B71F-5B00-BFE9-5085C32197FC}"/>
              </a:ext>
            </a:extLst>
          </p:cNvPr>
          <p:cNvPicPr>
            <a:picLocks noChangeAspect="1"/>
          </p:cNvPicPr>
          <p:nvPr/>
        </p:nvPicPr>
        <p:blipFill>
          <a:blip r:embed="rId4"/>
          <a:stretch>
            <a:fillRect/>
          </a:stretch>
        </p:blipFill>
        <p:spPr>
          <a:xfrm>
            <a:off x="8110753" y="1987113"/>
            <a:ext cx="2721067" cy="3912380"/>
          </a:xfrm>
          <a:prstGeom prst="rect">
            <a:avLst/>
          </a:prstGeom>
        </p:spPr>
      </p:pic>
      <p:sp>
        <p:nvSpPr>
          <p:cNvPr id="9" name="TextBox 7">
            <a:extLst>
              <a:ext uri="{FF2B5EF4-FFF2-40B4-BE49-F238E27FC236}">
                <a16:creationId xmlns:a16="http://schemas.microsoft.com/office/drawing/2014/main" id="{996DC744-A78D-45A3-A762-B7DD0395FA92}"/>
              </a:ext>
            </a:extLst>
          </p:cNvPr>
          <p:cNvSpPr txBox="1"/>
          <p:nvPr/>
        </p:nvSpPr>
        <p:spPr>
          <a:xfrm>
            <a:off x="1703870" y="6057071"/>
            <a:ext cx="914510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Published 2016                    Published 2020                       Published 2022</a:t>
            </a:r>
          </a:p>
        </p:txBody>
      </p:sp>
      <p:sp>
        <p:nvSpPr>
          <p:cNvPr id="11" name="Content Placeholder 10">
            <a:extLst>
              <a:ext uri="{FF2B5EF4-FFF2-40B4-BE49-F238E27FC236}">
                <a16:creationId xmlns:a16="http://schemas.microsoft.com/office/drawing/2014/main" id="{EC3C3F6D-114A-ADA9-3412-0BBE978F530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15774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D6C249F-3316-41FB-986F-8CC83FEEAAA6}"/>
              </a:ext>
            </a:extLst>
          </p:cNvPr>
          <p:cNvSpPr>
            <a:spLocks noGrp="1"/>
          </p:cNvSpPr>
          <p:nvPr>
            <p:ph type="title"/>
          </p:nvPr>
        </p:nvSpPr>
        <p:spPr>
          <a:xfrm>
            <a:off x="966849" y="68242"/>
            <a:ext cx="10515600" cy="1325563"/>
          </a:xfrm>
        </p:spPr>
        <p:txBody>
          <a:bodyPr/>
          <a:lstStyle/>
          <a:p>
            <a:r>
              <a:rPr lang="en-US" dirty="0">
                <a:ea typeface="Calibri Light"/>
                <a:cs typeface="Calibri Light"/>
              </a:rPr>
              <a:t>    Sue Jennings – My friend and colleague</a:t>
            </a:r>
            <a:endParaRPr lang="en-US" dirty="0"/>
          </a:p>
        </p:txBody>
      </p:sp>
      <p:pic>
        <p:nvPicPr>
          <p:cNvPr id="4" name="Content Placeholder 3" descr="A person and person holding a book&#10;&#10;AI-generated content may be incorrect.">
            <a:extLst>
              <a:ext uri="{FF2B5EF4-FFF2-40B4-BE49-F238E27FC236}">
                <a16:creationId xmlns:a16="http://schemas.microsoft.com/office/drawing/2014/main" id="{5859A19C-744D-5B09-91FA-1637C89508AE}"/>
              </a:ext>
            </a:extLst>
          </p:cNvPr>
          <p:cNvPicPr>
            <a:picLocks noGrp="1" noChangeAspect="1"/>
          </p:cNvPicPr>
          <p:nvPr>
            <p:ph sz="half" idx="1"/>
          </p:nvPr>
        </p:nvPicPr>
        <p:blipFill>
          <a:blip r:embed="rId2"/>
          <a:stretch>
            <a:fillRect/>
          </a:stretch>
        </p:blipFill>
        <p:spPr>
          <a:xfrm>
            <a:off x="1598451" y="1320924"/>
            <a:ext cx="4076733" cy="5469596"/>
          </a:xfrm>
        </p:spPr>
      </p:pic>
      <p:pic>
        <p:nvPicPr>
          <p:cNvPr id="26" name="Content Placeholder 25" descr="A book on a computer screen&#10;&#10;AI-generated content may be incorrect.">
            <a:extLst>
              <a:ext uri="{FF2B5EF4-FFF2-40B4-BE49-F238E27FC236}">
                <a16:creationId xmlns:a16="http://schemas.microsoft.com/office/drawing/2014/main" id="{DE8BF775-0CE1-B5FC-ED47-426E9CAE2C2F}"/>
              </a:ext>
            </a:extLst>
          </p:cNvPr>
          <p:cNvPicPr>
            <a:picLocks noGrp="1" noChangeAspect="1"/>
          </p:cNvPicPr>
          <p:nvPr>
            <p:ph sz="half" idx="2"/>
          </p:nvPr>
        </p:nvPicPr>
        <p:blipFill>
          <a:blip r:embed="rId3"/>
          <a:srcRect l="44084" t="18440" r="28435" b="6383"/>
          <a:stretch/>
        </p:blipFill>
        <p:spPr>
          <a:xfrm>
            <a:off x="6528460" y="1322246"/>
            <a:ext cx="3878188" cy="5468344"/>
          </a:xfrm>
        </p:spPr>
      </p:pic>
    </p:spTree>
    <p:extLst>
      <p:ext uri="{BB962C8B-B14F-4D97-AF65-F5344CB8AC3E}">
        <p14:creationId xmlns:p14="http://schemas.microsoft.com/office/powerpoint/2010/main" val="2156907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t="-39000" b="-39000"/>
          </a:stretch>
        </a:blipFill>
        <a:effectLst/>
      </p:bgPr>
    </p:bg>
    <p:spTree>
      <p:nvGrpSpPr>
        <p:cNvPr id="1" name="">
          <a:extLst>
            <a:ext uri="{FF2B5EF4-FFF2-40B4-BE49-F238E27FC236}">
              <a16:creationId xmlns:a16="http://schemas.microsoft.com/office/drawing/2014/main" id="{6AF6E998-BC04-755F-87DC-42784C7E27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45250D-FC47-6EEB-A419-ABDCB2F4D6A1}"/>
              </a:ext>
            </a:extLst>
          </p:cNvPr>
          <p:cNvSpPr>
            <a:spLocks noGrp="1"/>
          </p:cNvSpPr>
          <p:nvPr>
            <p:ph type="title"/>
          </p:nvPr>
        </p:nvSpPr>
        <p:spPr/>
        <p:txBody>
          <a:bodyPr>
            <a:normAutofit fontScale="90000"/>
          </a:bodyPr>
          <a:lstStyle/>
          <a:p>
            <a:br>
              <a:rPr lang="en-US"/>
            </a:br>
            <a:br>
              <a:rPr lang="en-US"/>
            </a:br>
            <a:br>
              <a:rPr lang="en-US"/>
            </a:br>
            <a:br>
              <a:rPr lang="en-US"/>
            </a:br>
            <a:br>
              <a:rPr lang="en-US"/>
            </a:br>
            <a:br>
              <a:rPr lang="en-US"/>
            </a:br>
            <a:br>
              <a:rPr lang="en-US"/>
            </a:br>
            <a:endParaRPr lang="en-US"/>
          </a:p>
        </p:txBody>
      </p:sp>
      <p:pic>
        <p:nvPicPr>
          <p:cNvPr id="4" name="Picture 3" descr="A child sitting on a bench&#10;&#10;AI-generated content may be incorrect.">
            <a:extLst>
              <a:ext uri="{FF2B5EF4-FFF2-40B4-BE49-F238E27FC236}">
                <a16:creationId xmlns:a16="http://schemas.microsoft.com/office/drawing/2014/main" id="{4EBBA7BB-D5D6-7369-17BA-2382D960761A}"/>
              </a:ext>
            </a:extLst>
          </p:cNvPr>
          <p:cNvPicPr>
            <a:picLocks noChangeAspect="1"/>
          </p:cNvPicPr>
          <p:nvPr/>
        </p:nvPicPr>
        <p:blipFill>
          <a:blip r:embed="rId3"/>
          <a:stretch>
            <a:fillRect/>
          </a:stretch>
        </p:blipFill>
        <p:spPr>
          <a:xfrm>
            <a:off x="7450966" y="0"/>
            <a:ext cx="4738618" cy="6858000"/>
          </a:xfrm>
          <a:prstGeom prst="rect">
            <a:avLst/>
          </a:prstGeom>
        </p:spPr>
      </p:pic>
      <p:sp>
        <p:nvSpPr>
          <p:cNvPr id="5" name="TextBox 4">
            <a:extLst>
              <a:ext uri="{FF2B5EF4-FFF2-40B4-BE49-F238E27FC236}">
                <a16:creationId xmlns:a16="http://schemas.microsoft.com/office/drawing/2014/main" id="{6C375A4E-4A04-5196-1CE1-167CE0FA613D}"/>
              </a:ext>
            </a:extLst>
          </p:cNvPr>
          <p:cNvSpPr txBox="1"/>
          <p:nvPr/>
        </p:nvSpPr>
        <p:spPr>
          <a:xfrm>
            <a:off x="7562850" y="361950"/>
            <a:ext cx="274320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FF0000"/>
                </a:solidFill>
                <a:latin typeface="Aptos Display"/>
              </a:rPr>
              <a:t>Peter </a:t>
            </a:r>
            <a:r>
              <a:rPr lang="en-US" sz="4400">
                <a:latin typeface="Aptos Display"/>
              </a:rPr>
              <a:t>​</a:t>
            </a:r>
            <a:br>
              <a:rPr lang="en-US" sz="4400">
                <a:latin typeface="Aptos Display"/>
              </a:rPr>
            </a:br>
            <a:r>
              <a:rPr lang="en-US" sz="4400" b="1">
                <a:solidFill>
                  <a:srgbClr val="FF0000"/>
                </a:solidFill>
                <a:latin typeface="Aptos Display"/>
              </a:rPr>
              <a:t>Slade</a:t>
            </a:r>
            <a:r>
              <a:rPr lang="en-US" sz="4400">
                <a:latin typeface="Aptos Display"/>
              </a:rPr>
              <a:t>​ </a:t>
            </a:r>
            <a:r>
              <a:rPr lang="en-US" sz="4400">
                <a:solidFill>
                  <a:srgbClr val="FF0000"/>
                </a:solidFill>
                <a:latin typeface="Aptos Display"/>
              </a:rPr>
              <a:t>….</a:t>
            </a:r>
            <a:endParaRPr lang="en-US">
              <a:solidFill>
                <a:srgbClr val="FF0000"/>
              </a:solidFill>
            </a:endParaRPr>
          </a:p>
        </p:txBody>
      </p:sp>
      <p:sp>
        <p:nvSpPr>
          <p:cNvPr id="6" name="TextBox 5">
            <a:extLst>
              <a:ext uri="{FF2B5EF4-FFF2-40B4-BE49-F238E27FC236}">
                <a16:creationId xmlns:a16="http://schemas.microsoft.com/office/drawing/2014/main" id="{42D7B15D-40C1-38B2-067E-8124203AA918}"/>
              </a:ext>
            </a:extLst>
          </p:cNvPr>
          <p:cNvSpPr txBox="1"/>
          <p:nvPr/>
        </p:nvSpPr>
        <p:spPr>
          <a:xfrm>
            <a:off x="7561385" y="3905249"/>
            <a:ext cx="419100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0000"/>
                </a:solidFill>
              </a:rPr>
              <a:t>Actor, Teacher, Therapist.</a:t>
            </a:r>
          </a:p>
          <a:p>
            <a:r>
              <a:rPr lang="en-US" sz="3200" b="1">
                <a:solidFill>
                  <a:srgbClr val="FF0000"/>
                </a:solidFill>
              </a:rPr>
              <a:t>The First </a:t>
            </a:r>
            <a:r>
              <a:rPr lang="en-US" sz="3200" b="1" err="1">
                <a:solidFill>
                  <a:srgbClr val="FF0000"/>
                </a:solidFill>
              </a:rPr>
              <a:t>Dramatherapist</a:t>
            </a:r>
            <a:endParaRPr lang="en-US" sz="3200" b="1">
              <a:solidFill>
                <a:srgbClr val="FF0000"/>
              </a:solidFill>
            </a:endParaRPr>
          </a:p>
        </p:txBody>
      </p:sp>
      <p:sp>
        <p:nvSpPr>
          <p:cNvPr id="7" name="TextBox 6">
            <a:extLst>
              <a:ext uri="{FF2B5EF4-FFF2-40B4-BE49-F238E27FC236}">
                <a16:creationId xmlns:a16="http://schemas.microsoft.com/office/drawing/2014/main" id="{7C29EA39-9244-910E-D15E-25FF639068A3}"/>
              </a:ext>
            </a:extLst>
          </p:cNvPr>
          <p:cNvSpPr txBox="1"/>
          <p:nvPr/>
        </p:nvSpPr>
        <p:spPr>
          <a:xfrm>
            <a:off x="8734425" y="6486525"/>
            <a:ext cx="2705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0000"/>
                </a:solidFill>
              </a:rPr>
              <a:t>CLIVE HOLMWOOD</a:t>
            </a:r>
          </a:p>
        </p:txBody>
      </p:sp>
      <p:sp>
        <p:nvSpPr>
          <p:cNvPr id="8" name="TextBox 7">
            <a:extLst>
              <a:ext uri="{FF2B5EF4-FFF2-40B4-BE49-F238E27FC236}">
                <a16:creationId xmlns:a16="http://schemas.microsoft.com/office/drawing/2014/main" id="{177A55B5-9425-C7B7-4A83-CB9980FDC8DF}"/>
              </a:ext>
            </a:extLst>
          </p:cNvPr>
          <p:cNvSpPr txBox="1"/>
          <p:nvPr/>
        </p:nvSpPr>
        <p:spPr>
          <a:xfrm>
            <a:off x="2818912" y="1226283"/>
            <a:ext cx="430530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FF0000"/>
                </a:solidFill>
              </a:rPr>
              <a:t>COMING IN 2026</a:t>
            </a:r>
            <a:endParaRPr lang="en-US"/>
          </a:p>
          <a:p>
            <a:pPr algn="ctr"/>
            <a:endParaRPr lang="en-US" sz="2800" b="1">
              <a:solidFill>
                <a:srgbClr val="FF0000"/>
              </a:solidFill>
            </a:endParaRPr>
          </a:p>
          <a:p>
            <a:pPr algn="ctr"/>
            <a:r>
              <a:rPr lang="en-US" sz="2800" b="1">
                <a:solidFill>
                  <a:srgbClr val="FF0000"/>
                </a:solidFill>
              </a:rPr>
              <a:t>With Intellect Books</a:t>
            </a:r>
          </a:p>
          <a:p>
            <a:pPr algn="ctr"/>
            <a:endParaRPr lang="en-US" sz="2800" b="1">
              <a:solidFill>
                <a:srgbClr val="FF0000"/>
              </a:solidFill>
            </a:endParaRPr>
          </a:p>
          <a:p>
            <a:pPr algn="ctr"/>
            <a:r>
              <a:rPr lang="en-US" sz="2800" b="1">
                <a:solidFill>
                  <a:srgbClr val="FF0000"/>
                </a:solidFill>
              </a:rPr>
              <a:t>The first biography on the life work and influence of Peter Slade one of the UK's founding drama educationalist and </a:t>
            </a:r>
            <a:r>
              <a:rPr lang="en-US" sz="2800" b="1" err="1">
                <a:solidFill>
                  <a:srgbClr val="FF0000"/>
                </a:solidFill>
              </a:rPr>
              <a:t>dramatherapists</a:t>
            </a:r>
            <a:r>
              <a:rPr lang="en-US" sz="2800" b="1">
                <a:solidFill>
                  <a:srgbClr val="FF0000"/>
                </a:solidFill>
              </a:rPr>
              <a:t>.</a:t>
            </a:r>
          </a:p>
        </p:txBody>
      </p:sp>
    </p:spTree>
    <p:extLst>
      <p:ext uri="{BB962C8B-B14F-4D97-AF65-F5344CB8AC3E}">
        <p14:creationId xmlns:p14="http://schemas.microsoft.com/office/powerpoint/2010/main" val="10948929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411</Words>
  <Application>Microsoft Office PowerPoint</Application>
  <PresentationFormat>Widescreen</PresentationFormat>
  <Paragraphs>46</Paragraphs>
  <Slides>9</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Aptos</vt:lpstr>
      <vt:lpstr>Aptos Display</vt:lpstr>
      <vt:lpstr>Arial</vt:lpstr>
      <vt:lpstr>Calibri</vt:lpstr>
      <vt:lpstr>Calibri Light</vt:lpstr>
      <vt:lpstr>office theme</vt:lpstr>
      <vt:lpstr>Office Theme</vt:lpstr>
      <vt:lpstr>Dramatherapy in the UK</vt:lpstr>
      <vt:lpstr>Peter Slade Early History</vt:lpstr>
      <vt:lpstr> 1954  Slade Publishes 'Child Drama'</vt:lpstr>
      <vt:lpstr>Slade’ s books ……</vt:lpstr>
      <vt:lpstr>Marian Lindkvist</vt:lpstr>
      <vt:lpstr>    Jennings Responsible for first books was heavily influenced by Slade's first book…. </vt:lpstr>
      <vt:lpstr>PowerPoint Presentation</vt:lpstr>
      <vt:lpstr>    Sue Jennings – My friend and colleague</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Clive Holmwood</cp:lastModifiedBy>
  <cp:revision>112</cp:revision>
  <dcterms:created xsi:type="dcterms:W3CDTF">2013-07-15T20:26:40Z</dcterms:created>
  <dcterms:modified xsi:type="dcterms:W3CDTF">2025-04-17T10:51:05Z</dcterms:modified>
</cp:coreProperties>
</file>