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2" r:id="rId1"/>
  </p:sldMasterIdLst>
  <p:notesMasterIdLst>
    <p:notesMasterId r:id="rId14"/>
  </p:notesMasterIdLst>
  <p:sldIdLst>
    <p:sldId id="256" r:id="rId2"/>
    <p:sldId id="257" r:id="rId3"/>
    <p:sldId id="269" r:id="rId4"/>
    <p:sldId id="258" r:id="rId5"/>
    <p:sldId id="267" r:id="rId6"/>
    <p:sldId id="266" r:id="rId7"/>
    <p:sldId id="263" r:id="rId8"/>
    <p:sldId id="268" r:id="rId9"/>
    <p:sldId id="270" r:id="rId10"/>
    <p:sldId id="265" r:id="rId11"/>
    <p:sldId id="260" r:id="rId12"/>
    <p:sldId id="264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4A291A-D3AE-4F5D-A5BF-5EF43FDD419C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A78C71-3651-439A-A60D-F76D9FC32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A9B52C-B50D-4902-BD4F-C4C698888FF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7B4D-E5A4-4248-886E-35A011463581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917B38-3B41-46AA-ADBE-A8FA20BA5DB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947C85-1438-40A4-88C5-7A3CABDEB5E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6ECB7B-0C2E-46EB-BC7F-4AA7712B20E5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F5278-C92D-4725-8B2F-133A84015A8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877AEE-06DF-41B6-BD98-2FC0D6515E5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2C439F-69D9-4F32-8C74-CDF5F8DE078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5A9E9-2B28-4767-A4D2-A54F5189D3A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/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EEEC6-75D6-477E-981D-7F5476E3263E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F9B6-D0F1-4F92-887B-D8D505903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611E-83AA-441D-9873-B3CA20F47872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15BD-63E3-45F5-BBDB-F1883E553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86E7-8881-46B4-96E1-6F282DD8FC08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F9DB-1F6A-4822-BEAC-729612643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089A-3EC1-4992-973D-6282E3BD086C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3460F-53F5-445B-B98A-F7FBF1745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BE7E-CD9A-4FB2-ADE4-C16D3666730E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BB979-4625-4255-81B7-94AFE9438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801E-5284-4148-ABA1-1FFD07BEB66C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ED80-CC44-4BC0-A7D7-E0F2BEB98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99EA-9C4F-4DCC-88F3-57BE950C6AC2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6DDE9-3A6A-4FFD-B49D-692B4FAF4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8FD8-2A63-45BD-BADC-19625672362D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C932A-AFBE-4B1E-832F-FA40C04C3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E388-BE04-4CC1-A6D8-FF30BB2E8B94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63D7E-4CA3-4021-BB76-8B8632CBC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FA4CB-BB46-48CC-8706-E92BAA03B317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176AD-C298-4367-BDDF-53F6FAF8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755C0-351E-48AC-A9DA-438757AFCB05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AA7E-535E-4DC4-AC7D-5484123AF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A15C-6F1A-49B8-BB53-7121E4AB72F4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AE338-7818-4EF0-8881-1182B4FF9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B0EC-E5CB-46F1-9025-25829C6DE6AB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9917-7542-4487-8DA6-A85ADBB58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A6A1-E74A-454F-B772-833490580856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4B9E1-8BDC-4CED-9D21-93E9C024F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005F-0E4F-4582-A5EF-03D7128D56E7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EADE-6994-4009-9BEB-4D88EA8E6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2D48C-E84E-419F-A039-6E25D6CE8814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B16E-9289-4A8D-8760-EE058415C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AEC1-31DD-4348-851D-FB69F8978C79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FC77-59F2-4B8B-984B-85AAC74DD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1F2F44CA-686F-4F32-8B25-848EAB912CA2}" type="datetimeFigureOut">
              <a:rPr lang="en-US"/>
              <a:pPr>
                <a:defRPr/>
              </a:pPr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2C11D19-994A-4C26-96E6-184D4149E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09" r:id="rId7"/>
    <p:sldLayoutId id="2147483916" r:id="rId8"/>
    <p:sldLayoutId id="2147483908" r:id="rId9"/>
    <p:sldLayoutId id="2147483907" r:id="rId10"/>
    <p:sldLayoutId id="2147483917" r:id="rId11"/>
    <p:sldLayoutId id="2147483918" r:id="rId12"/>
    <p:sldLayoutId id="2147483906" r:id="rId13"/>
    <p:sldLayoutId id="2147483919" r:id="rId14"/>
    <p:sldLayoutId id="2147483920" r:id="rId15"/>
    <p:sldLayoutId id="2147483921" r:id="rId16"/>
    <p:sldLayoutId id="2147483922" r:id="rId17"/>
  </p:sldLayoutIdLst>
  <p:transition spd="slow">
    <p:push dir="u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2692400" y="1525588"/>
            <a:ext cx="6815138" cy="2068512"/>
          </a:xfrm>
        </p:spPr>
        <p:txBody>
          <a:bodyPr/>
          <a:lstStyle/>
          <a:p>
            <a:pPr eaLnBrk="1" hangingPunct="1"/>
            <a:r>
              <a:rPr lang="en-GB" sz="3000" smtClean="0">
                <a:ln>
                  <a:noFill/>
                </a:ln>
              </a:rPr>
              <a:t>Friends and Feelings: The Appropriation of Facebook by Irish Radio Stations to Enhance Audience Engagement Through Affective Media Experiences</a:t>
            </a:r>
            <a:endParaRPr lang="en-IE" sz="3000" smtClean="0">
              <a:ln>
                <a:noFill/>
              </a:ln>
            </a:endParaRPr>
          </a:p>
        </p:txBody>
      </p:sp>
      <p:sp>
        <p:nvSpPr>
          <p:cNvPr id="20482" name="Subtitle 2"/>
          <p:cNvSpPr>
            <a:spLocks noGrp="1"/>
          </p:cNvSpPr>
          <p:nvPr>
            <p:ph type="subTitle" idx="1"/>
          </p:nvPr>
        </p:nvSpPr>
        <p:spPr>
          <a:xfrm>
            <a:off x="2692400" y="3859213"/>
            <a:ext cx="6815138" cy="1254125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Calibri" pitchFamily="34" charset="0"/>
                <a:cs typeface="Arial" charset="0"/>
              </a:rPr>
              <a:t>Daithi McMahon</a:t>
            </a:r>
          </a:p>
          <a:p>
            <a:pPr eaLnBrk="1" hangingPunct="1"/>
            <a:r>
              <a:rPr lang="en-US" sz="2000" smtClean="0">
                <a:latin typeface="Calibri" pitchFamily="34" charset="0"/>
                <a:cs typeface="Arial" charset="0"/>
              </a:rPr>
              <a:t>University of Derby</a:t>
            </a:r>
          </a:p>
          <a:p>
            <a:pPr eaLnBrk="1" hangingPunct="1"/>
            <a:r>
              <a:rPr lang="en-US" sz="2000" smtClean="0">
                <a:latin typeface="Calibri" pitchFamily="34" charset="0"/>
                <a:cs typeface="Arial" charset="0"/>
              </a:rPr>
              <a:t>d.mcmahon@derby.ac.uk : @daithimcmahon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6"/>
          <p:cNvSpPr>
            <a:spLocks noGrp="1"/>
          </p:cNvSpPr>
          <p:nvPr>
            <p:ph type="title"/>
          </p:nvPr>
        </p:nvSpPr>
        <p:spPr>
          <a:xfrm>
            <a:off x="1293813" y="1257300"/>
            <a:ext cx="3365500" cy="1343025"/>
          </a:xfrm>
        </p:spPr>
        <p:txBody>
          <a:bodyPr/>
          <a:lstStyle/>
          <a:p>
            <a:pPr eaLnBrk="1" hangingPunct="1"/>
            <a:r>
              <a:rPr lang="en-GB" sz="3600" b="1" smtClean="0">
                <a:ln>
                  <a:noFill/>
                </a:ln>
              </a:rPr>
              <a:t>Audience Reach 2008-2014​</a:t>
            </a:r>
            <a:endParaRPr lang="en-US" sz="3600" b="1" smtClean="0">
              <a:ln>
                <a:noFill/>
              </a:ln>
            </a:endParaRPr>
          </a:p>
        </p:txBody>
      </p:sp>
      <p:pic>
        <p:nvPicPr>
          <p:cNvPr id="6" name="Content Placeholder 5" descr="Audience Reach Char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9825" y="1238250"/>
            <a:ext cx="6094413" cy="4552950"/>
          </a:xfrm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843" name="Text Placeholder 7"/>
          <p:cNvSpPr>
            <a:spLocks noGrp="1"/>
          </p:cNvSpPr>
          <p:nvPr>
            <p:ph type="body" sz="half" idx="2"/>
          </p:nvPr>
        </p:nvSpPr>
        <p:spPr>
          <a:xfrm>
            <a:off x="893763" y="2924175"/>
            <a:ext cx="3689350" cy="2962275"/>
          </a:xfrm>
        </p:spPr>
        <p:txBody>
          <a:bodyPr/>
          <a:lstStyle/>
          <a:p>
            <a:pPr marL="285750" indent="-285750" algn="l">
              <a:buFont typeface="Arial" charset="0"/>
              <a:buChar char="•"/>
            </a:pPr>
            <a:r>
              <a:rPr lang="en-GB" sz="2000" b="1" smtClean="0"/>
              <a:t>iRadio NE 11% gain​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2000" b="1" smtClean="0"/>
              <a:t>Beat 5% gain​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2000" b="1" smtClean="0"/>
              <a:t>iRadio NW 4% gain ​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2000" b="1" smtClean="0"/>
              <a:t>Spin SW 2% gain​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2000" b="1" smtClean="0"/>
              <a:t>RTE 2fm 6% loss​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2000" b="1" smtClean="0"/>
              <a:t>Market Share Followed Same Pattern</a:t>
            </a:r>
            <a:endParaRPr lang="en-US" sz="2000" b="1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000125"/>
          </a:xfrm>
        </p:spPr>
        <p:txBody>
          <a:bodyPr/>
          <a:lstStyle/>
          <a:p>
            <a:pPr eaLnBrk="1" hangingPunct="1"/>
            <a:r>
              <a:rPr lang="en-US" smtClean="0">
                <a:ln>
                  <a:noFill/>
                </a:ln>
              </a:rPr>
              <a:t>Conclusions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295400" y="2359025"/>
            <a:ext cx="9601200" cy="3516313"/>
          </a:xfrm>
        </p:spPr>
        <p:txBody>
          <a:bodyPr/>
          <a:lstStyle/>
          <a:p>
            <a:r>
              <a:rPr lang="en-GB" smtClean="0"/>
              <a:t>Radio’s integration of Facebook has made it more engaging for audiences​</a:t>
            </a:r>
          </a:p>
          <a:p>
            <a:r>
              <a:rPr lang="en-IE" smtClean="0"/>
              <a:t>Facebook and other SNSs key to radio’s future </a:t>
            </a:r>
            <a:r>
              <a:rPr lang="en-GB" smtClean="0"/>
              <a:t>​</a:t>
            </a:r>
          </a:p>
          <a:p>
            <a:r>
              <a:rPr lang="en-GB" smtClean="0"/>
              <a:t>Future of Advertising Spend is Digital​</a:t>
            </a:r>
          </a:p>
          <a:p>
            <a:r>
              <a:rPr lang="en-IE" smtClean="0"/>
              <a:t>Affect and emotion are effective at engaging audiences</a:t>
            </a:r>
            <a:endParaRPr lang="en-GB" smtClean="0"/>
          </a:p>
          <a:p>
            <a:r>
              <a:rPr lang="en-GB" smtClean="0"/>
              <a:t>Must match content to stations audience​ (age, location, special interest etc.)</a:t>
            </a:r>
          </a:p>
          <a:p>
            <a:r>
              <a:rPr lang="en-GB" smtClean="0"/>
              <a:t>Music and entertainment stations are driving change in radio​ engagement</a:t>
            </a:r>
          </a:p>
          <a:p>
            <a:endParaRPr lang="en-US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pPr eaLnBrk="1" hangingPunct="1"/>
            <a:r>
              <a:rPr lang="en-US" sz="6000" smtClean="0">
                <a:ln>
                  <a:noFill/>
                </a:ln>
              </a:rPr>
              <a:t>Thank You</a:t>
            </a:r>
          </a:p>
        </p:txBody>
      </p:sp>
      <p:sp>
        <p:nvSpPr>
          <p:cNvPr id="39938" name="Subtitle 2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Calibri" pitchFamily="34" charset="0"/>
                <a:cs typeface="Arial" charset="0"/>
              </a:rPr>
              <a:t>Daithi McMahon</a:t>
            </a:r>
          </a:p>
          <a:p>
            <a:pPr eaLnBrk="1" hangingPunct="1"/>
            <a:r>
              <a:rPr lang="en-US" sz="2000" smtClean="0">
                <a:latin typeface="Calibri" pitchFamily="34" charset="0"/>
                <a:cs typeface="Arial" charset="0"/>
              </a:rPr>
              <a:t>University of Derby</a:t>
            </a:r>
          </a:p>
          <a:p>
            <a:pPr eaLnBrk="1" hangingPunct="1"/>
            <a:r>
              <a:rPr lang="en-US" sz="2000" smtClean="0">
                <a:latin typeface="Calibri" pitchFamily="34" charset="0"/>
                <a:cs typeface="Arial" charset="0"/>
              </a:rPr>
              <a:t>d.mcmahon@derby.ac.uk : @daithimcmahon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295400" y="1095375"/>
            <a:ext cx="9601200" cy="1127125"/>
          </a:xfrm>
        </p:spPr>
        <p:txBody>
          <a:bodyPr/>
          <a:lstStyle/>
          <a:p>
            <a:pPr eaLnBrk="1" hangingPunct="1"/>
            <a:r>
              <a:rPr lang="en-IE" smtClean="0">
                <a:ln>
                  <a:noFill/>
                </a:ln>
              </a:rPr>
              <a:t>Irish Radio/Media in Context</a:t>
            </a:r>
            <a:endParaRPr lang="fr-FR" smtClean="0">
              <a:ln>
                <a:noFill/>
              </a:ln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3525837"/>
          </a:xfrm>
        </p:spPr>
        <p:txBody>
          <a:bodyPr/>
          <a:lstStyle/>
          <a:p>
            <a:r>
              <a:rPr lang="en-GB" b="1" smtClean="0"/>
              <a:t>83% of Irish Adults Listen Daily (↓ 4%)​ Ipsos/MRBI</a:t>
            </a:r>
          </a:p>
          <a:p>
            <a:r>
              <a:rPr lang="en-GB" b="1" smtClean="0"/>
              <a:t>Popular SNSs: Facebook (62%), Twitter (30%), LinkedIn (26%)​</a:t>
            </a:r>
          </a:p>
          <a:p>
            <a:r>
              <a:rPr lang="en-GB" b="1" smtClean="0"/>
              <a:t>Consumers Multi-Tasking/Multi-Screening  ​</a:t>
            </a:r>
          </a:p>
          <a:p>
            <a:r>
              <a:rPr lang="en-GB" b="1" smtClean="0"/>
              <a:t>Audience Participation a Key Element of Radio Programming​</a:t>
            </a:r>
          </a:p>
          <a:p>
            <a:r>
              <a:rPr lang="en-GB" b="1" smtClean="0"/>
              <a:t>Irish Public Texting Less - Using Social Media More​</a:t>
            </a:r>
          </a:p>
          <a:p>
            <a:r>
              <a:rPr lang="en-GB" b="1" smtClean="0"/>
              <a:t>Advertising Spend is Migrating to Digital Online Platforms</a:t>
            </a:r>
            <a:endParaRPr lang="en-US" b="1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1295400" y="982663"/>
            <a:ext cx="9601200" cy="990600"/>
          </a:xfrm>
        </p:spPr>
        <p:txBody>
          <a:bodyPr/>
          <a:lstStyle/>
          <a:p>
            <a:r>
              <a:rPr lang="en-IE" smtClean="0">
                <a:ln>
                  <a:noFill/>
                </a:ln>
              </a:rPr>
              <a:t>Theoretical Background</a:t>
            </a:r>
            <a:endParaRPr lang="en-GB" smtClean="0">
              <a:ln>
                <a:noFill/>
              </a:ln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1295400" y="2320925"/>
            <a:ext cx="9601200" cy="3554413"/>
          </a:xfrm>
        </p:spPr>
        <p:txBody>
          <a:bodyPr/>
          <a:lstStyle/>
          <a:p>
            <a:r>
              <a:rPr lang="en-IE" smtClean="0"/>
              <a:t>Active audience in convergence culture (Jenkins 2006) ‘people formerly known as the audience’ (Rosen 2008)</a:t>
            </a:r>
          </a:p>
          <a:p>
            <a:r>
              <a:rPr lang="en-IE" smtClean="0"/>
              <a:t>Commodification of Affect in the knowledge/information economy (Smythe 1981, Fuchs 2010, 2015) Marxian labour theory</a:t>
            </a:r>
            <a:endParaRPr lang="en-GB" smtClean="0"/>
          </a:p>
          <a:p>
            <a:r>
              <a:rPr lang="en-IE" smtClean="0"/>
              <a:t>Forms of capital (Bourdieu 1984), bonding, bridging capital (Putnam 2000) strong, weak ties (Granovetter 1973) </a:t>
            </a:r>
          </a:p>
          <a:p>
            <a:r>
              <a:rPr lang="en-IE" smtClean="0"/>
              <a:t>Affective Communication and Spreadable Media (Jenkins et al. 2013), Millennial theory (Strauss &amp; Howe 1991)</a:t>
            </a:r>
          </a:p>
          <a:p>
            <a:endParaRPr lang="en-IE" smtClean="0"/>
          </a:p>
          <a:p>
            <a:endParaRPr lang="en-IE" smtClean="0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052512"/>
          </a:xfrm>
        </p:spPr>
        <p:txBody>
          <a:bodyPr/>
          <a:lstStyle/>
          <a:p>
            <a:pPr eaLnBrk="1" hangingPunct="1"/>
            <a:r>
              <a:rPr lang="en-US" smtClean="0">
                <a:ln>
                  <a:noFill/>
                </a:ln>
              </a:rPr>
              <a:t>Methodology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295400" y="2390775"/>
            <a:ext cx="9601200" cy="3484563"/>
          </a:xfrm>
        </p:spPr>
        <p:txBody>
          <a:bodyPr/>
          <a:lstStyle/>
          <a:p>
            <a:r>
              <a:rPr lang="en-GB" sz="2800" smtClean="0"/>
              <a:t>Interviews with radio professionals - local, regional &amp; national​ stations</a:t>
            </a:r>
          </a:p>
          <a:p>
            <a:r>
              <a:rPr lang="en-GB" sz="2800" smtClean="0"/>
              <a:t>Online Audience Survey​ N=419</a:t>
            </a:r>
          </a:p>
          <a:p>
            <a:r>
              <a:rPr lang="en-GB" sz="2800" smtClean="0"/>
              <a:t>Textual Analysis of radio station Facebook pages </a:t>
            </a:r>
          </a:p>
          <a:p>
            <a:r>
              <a:rPr lang="en-GB" sz="2800" smtClean="0"/>
              <a:t>Direct Observation of producers ​</a:t>
            </a:r>
            <a:endParaRPr lang="en-US" sz="28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n>
                  <a:noFill/>
                </a:ln>
              </a:rPr>
              <a:t>Networked Audience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mtClean="0"/>
              <a:t>Embracing convergence culture and spreadable media ​</a:t>
            </a:r>
          </a:p>
          <a:p>
            <a:r>
              <a:rPr lang="en-IE" smtClean="0"/>
              <a:t>Seeking information, entertainment, discussion and goodies on Facebook</a:t>
            </a:r>
          </a:p>
          <a:p>
            <a:r>
              <a:rPr lang="en-IE" smtClean="0"/>
              <a:t>Some users want increased involvement ​in radio output – contribute content to station </a:t>
            </a:r>
          </a:p>
          <a:p>
            <a:r>
              <a:rPr lang="en-IE" smtClean="0"/>
              <a:t>Users respond to affective content and share with members of their social network which builds their social capital, affinity to station</a:t>
            </a:r>
          </a:p>
          <a:p>
            <a:r>
              <a:rPr lang="en-IE" smtClean="0"/>
              <a:t>Majority of users are lurkers, low interactivity levels, do not engage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n>
                  <a:noFill/>
                </a:ln>
              </a:rPr>
              <a:t>Commodification of Affect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smtClean="0"/>
              <a:t>Youth stations have identified the strength of emotion in audience engagement - likes, emoji reactions, shares, comments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Curate Facebook content from numerous sources, incl. audience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Use Facebook content to affect audience emotionally which promotes engagement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Strategic goal: accumulation of social capital = economic capital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Difficult to form tangible link to revenue growth</a:t>
            </a:r>
          </a:p>
          <a:p>
            <a:pPr eaLnBrk="1" hangingPunct="1">
              <a:lnSpc>
                <a:spcPct val="80000"/>
              </a:lnSpc>
            </a:pPr>
            <a:endParaRPr lang="en-US" sz="2700" smtClean="0"/>
          </a:p>
          <a:p>
            <a:pPr eaLnBrk="1" hangingPunct="1">
              <a:lnSpc>
                <a:spcPct val="80000"/>
              </a:lnSpc>
            </a:pPr>
            <a:endParaRPr lang="en-US" sz="27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ln>
                  <a:noFill/>
                </a:ln>
              </a:rPr>
              <a:t>Affective </a:t>
            </a:r>
            <a:r>
              <a:rPr lang="en-GB" smtClean="0">
                <a:ln>
                  <a:noFill/>
                </a:ln>
              </a:rPr>
              <a:t>Experiences</a:t>
            </a:r>
            <a:r>
              <a:rPr lang="fr-FR" smtClean="0">
                <a:ln>
                  <a:noFill/>
                </a:ln>
              </a:rPr>
              <a:t> on Facebook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1746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IE" smtClean="0"/>
              <a:t>Facebook uses Nostalgia to engage users - photos from past</a:t>
            </a:r>
          </a:p>
          <a:p>
            <a:r>
              <a:rPr lang="en-IE" smtClean="0"/>
              <a:t>Beat target audience is largely Millennials (born 1982-2002)</a:t>
            </a:r>
          </a:p>
          <a:p>
            <a:r>
              <a:rPr lang="en-IE" smtClean="0"/>
              <a:t>Beat use memories from youth to create affective experience</a:t>
            </a:r>
          </a:p>
          <a:p>
            <a:r>
              <a:rPr lang="en-IE" smtClean="0"/>
              <a:t>Highest reaction to affective content, share with friends of age cohort</a:t>
            </a:r>
          </a:p>
          <a:p>
            <a:r>
              <a:rPr lang="en-IE" smtClean="0"/>
              <a:t>Emotional impact on audience helps build an affinity with a radio station, sense of shared feelings</a:t>
            </a:r>
            <a:endParaRPr lang="en-GB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 idx="4294967295"/>
          </p:nvPr>
        </p:nvSpPr>
        <p:spPr>
          <a:xfrm>
            <a:off x="1295400" y="982663"/>
            <a:ext cx="9601200" cy="969962"/>
          </a:xfrm>
        </p:spPr>
        <p:txBody>
          <a:bodyPr/>
          <a:lstStyle/>
          <a:p>
            <a:r>
              <a:rPr lang="en-IE" smtClean="0">
                <a:ln>
                  <a:noFill/>
                </a:ln>
              </a:rPr>
              <a:t>Examples of Affective Posts</a:t>
            </a:r>
            <a:endParaRPr lang="en-GB" smtClean="0">
              <a:ln>
                <a:noFill/>
              </a:ln>
            </a:endParaRPr>
          </a:p>
        </p:txBody>
      </p:sp>
      <p:pic>
        <p:nvPicPr>
          <p:cNvPr id="33794" name="Picture 7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87525" y="2168525"/>
            <a:ext cx="3557588" cy="3706813"/>
          </a:xfrm>
        </p:spPr>
      </p:pic>
      <p:pic>
        <p:nvPicPr>
          <p:cNvPr id="33795" name="Picture 8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538913" y="2179638"/>
            <a:ext cx="3760787" cy="3695700"/>
          </a:xfrm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IE" smtClean="0">
                <a:ln>
                  <a:noFill/>
                </a:ln>
              </a:rPr>
              <a:t>Affective = Effective?</a:t>
            </a:r>
            <a:endParaRPr lang="en-GB" smtClean="0">
              <a:ln>
                <a:noFill/>
              </a:ln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IE" smtClean="0"/>
              <a:t>Does increased social capital equal increased economic capital? </a:t>
            </a:r>
          </a:p>
          <a:p>
            <a:r>
              <a:rPr lang="en-IE" smtClean="0"/>
              <a:t>Increased listenership? </a:t>
            </a:r>
          </a:p>
          <a:p>
            <a:r>
              <a:rPr lang="en-IE" smtClean="0"/>
              <a:t>Stations try and build bridging, social, cultural and reputational capital among networked audience</a:t>
            </a:r>
          </a:p>
          <a:p>
            <a:r>
              <a:rPr lang="en-IE" smtClean="0"/>
              <a:t>Stay ahead of the competition incl PSB</a:t>
            </a:r>
          </a:p>
          <a:p>
            <a:endParaRPr lang="en-GB" smtClean="0"/>
          </a:p>
        </p:txBody>
      </p:sp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1519</TotalTime>
  <Words>463</Words>
  <Application>Microsoft Office PowerPoint</Application>
  <PresentationFormat>Custom</PresentationFormat>
  <Paragraphs>72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14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Garamond</vt:lpstr>
      <vt:lpstr>Calibri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Friends and Feelings: The Appropriation of Facebook by Irish Radio Stations to Enhance Audience Engagement Through Affective Media Experiences</vt:lpstr>
      <vt:lpstr>Irish Radio/Media in Context</vt:lpstr>
      <vt:lpstr>Theoretical Background</vt:lpstr>
      <vt:lpstr>Methodology</vt:lpstr>
      <vt:lpstr>Networked Audience</vt:lpstr>
      <vt:lpstr>Commodification of Affect</vt:lpstr>
      <vt:lpstr>Affective Experiences on Facebook</vt:lpstr>
      <vt:lpstr>Examples of Affective Posts</vt:lpstr>
      <vt:lpstr>Affective = Effective?</vt:lpstr>
      <vt:lpstr>Audience Reach 2008-2014​</vt:lpstr>
      <vt:lpstr>Conclusions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24</cp:revision>
  <dcterms:created xsi:type="dcterms:W3CDTF">2014-09-12T17:26:41Z</dcterms:created>
  <dcterms:modified xsi:type="dcterms:W3CDTF">2016-05-03T20:58:30Z</dcterms:modified>
</cp:coreProperties>
</file>