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1"/>
  </p:notesMasterIdLst>
  <p:sldIdLst>
    <p:sldId id="256" r:id="rId2"/>
    <p:sldId id="260" r:id="rId3"/>
    <p:sldId id="281" r:id="rId4"/>
    <p:sldId id="282" r:id="rId5"/>
    <p:sldId id="279" r:id="rId6"/>
    <p:sldId id="278" r:id="rId7"/>
    <p:sldId id="277" r:id="rId8"/>
    <p:sldId id="283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6B6B"/>
    <a:srgbClr val="004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5D353E67-F394-4929-BE27-C840FB8538D7}"/>
    <pc:docChg chg="undo custSel modSld">
      <pc:chgData name="Alice Marshall" userId="3c704dea-7278-48d8-af25-1aaf7d830bdf" providerId="ADAL" clId="{5D353E67-F394-4929-BE27-C840FB8538D7}" dt="2024-09-13T09:03:12.059" v="53" actId="1076"/>
      <pc:docMkLst>
        <pc:docMk/>
      </pc:docMkLst>
      <pc:sldChg chg="addSp modSp mod">
        <pc:chgData name="Alice Marshall" userId="3c704dea-7278-48d8-af25-1aaf7d830bdf" providerId="ADAL" clId="{5D353E67-F394-4929-BE27-C840FB8538D7}" dt="2024-09-13T09:03:12.059" v="53" actId="1076"/>
        <pc:sldMkLst>
          <pc:docMk/>
          <pc:sldMk cId="3906791613" sldId="280"/>
        </pc:sldMkLst>
        <pc:spChg chg="mod">
          <ac:chgData name="Alice Marshall" userId="3c704dea-7278-48d8-af25-1aaf7d830bdf" providerId="ADAL" clId="{5D353E67-F394-4929-BE27-C840FB8538D7}" dt="2024-09-13T09:02:50.620" v="50" actId="207"/>
          <ac:spMkLst>
            <pc:docMk/>
            <pc:sldMk cId="3906791613" sldId="280"/>
            <ac:spMk id="6" creationId="{B6045840-7107-B382-5EFC-A743A98AFFE5}"/>
          </ac:spMkLst>
        </pc:spChg>
        <pc:spChg chg="add mod ord">
          <ac:chgData name="Alice Marshall" userId="3c704dea-7278-48d8-af25-1aaf7d830bdf" providerId="ADAL" clId="{5D353E67-F394-4929-BE27-C840FB8538D7}" dt="2024-09-13T09:03:12.059" v="53" actId="1076"/>
          <ac:spMkLst>
            <pc:docMk/>
            <pc:sldMk cId="3906791613" sldId="280"/>
            <ac:spMk id="7" creationId="{093A19A3-1C3F-372E-6D5A-E0C56B37C3F4}"/>
          </ac:spMkLst>
        </pc:spChg>
        <pc:picChg chg="mod">
          <ac:chgData name="Alice Marshall" userId="3c704dea-7278-48d8-af25-1aaf7d830bdf" providerId="ADAL" clId="{5D353E67-F394-4929-BE27-C840FB8538D7}" dt="2024-09-13T09:01:16.022" v="1" actId="1076"/>
          <ac:picMkLst>
            <pc:docMk/>
            <pc:sldMk cId="3906791613" sldId="280"/>
            <ac:picMk id="4" creationId="{238F78D8-6800-99A8-0858-81BBEC2E6D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1C0F1-FBDB-4CFC-8A5B-CD1BFD136FF0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968BB-946C-4780-80C0-FCE94901AE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0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68BB-946C-4780-80C0-FCE94901AE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24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13,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0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13,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0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8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6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Friday, September 13,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13,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89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freepngimg.com/png/60378-turquoise-color-paint-stroke-brush-tea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60378-turquoise-color-paint-stroke-brush-tea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image of chess pawns">
            <a:extLst>
              <a:ext uri="{FF2B5EF4-FFF2-40B4-BE49-F238E27FC236}">
                <a16:creationId xmlns:a16="http://schemas.microsoft.com/office/drawing/2014/main" id="{238F78D8-6800-99A8-0858-81BBEC2E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0A6D1-580B-ABB5-4244-9226694B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101" y="894969"/>
            <a:ext cx="5430100" cy="2954655"/>
          </a:xfrm>
        </p:spPr>
        <p:txBody>
          <a:bodyPr>
            <a:normAutofit fontScale="90000"/>
          </a:bodyPr>
          <a:lstStyle/>
          <a:p>
            <a:r>
              <a:rPr lang="en-GB" sz="5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 Creative Parents in a Hybrid World</a:t>
            </a:r>
            <a:br>
              <a:rPr lang="en-GB" sz="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71CEF-81D5-E4CD-3F7C-4BF361EF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293303"/>
          </a:xfrm>
        </p:spPr>
        <p:txBody>
          <a:bodyPr>
            <a:normAutofit/>
          </a:bodyPr>
          <a:lstStyle/>
          <a:p>
            <a:r>
              <a:rPr lang="en-GB" dirty="0"/>
              <a:t>Alice Marshall (Vale)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8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DA7D3BE-3C66-5610-A69C-BF4FA3862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-2" b="10031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283A3BA-3594-E24F-BC1F-B6DBB33D0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r="-1" b="-1"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341DA516-29E1-0434-69B2-2EB61AA97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06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B0AE202-AC88-29CE-C849-9A1B31F7A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20E58BB4-E76F-5F3E-DC07-1A8417D9D0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409"/>
          <a:stretch/>
        </p:blipFill>
        <p:spPr>
          <a:xfrm>
            <a:off x="-12688" y="109465"/>
            <a:ext cx="6896088" cy="1401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C9199-EBD7-E539-4175-0E5C53D867F3}"/>
              </a:ext>
            </a:extLst>
          </p:cNvPr>
          <p:cNvSpPr txBox="1"/>
          <p:nvPr/>
        </p:nvSpPr>
        <p:spPr>
          <a:xfrm>
            <a:off x="114299" y="533400"/>
            <a:ext cx="608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Crossroads of Creative Parenthood</a:t>
            </a:r>
          </a:p>
        </p:txBody>
      </p:sp>
    </p:spTree>
    <p:extLst>
      <p:ext uri="{BB962C8B-B14F-4D97-AF65-F5344CB8AC3E}">
        <p14:creationId xmlns:p14="http://schemas.microsoft.com/office/powerpoint/2010/main" val="56806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C0C86758-7D47-7988-53A6-E1B650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09"/>
          <a:stretch/>
        </p:blipFill>
        <p:spPr>
          <a:xfrm>
            <a:off x="-12688" y="109465"/>
            <a:ext cx="5841988" cy="140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6AF0C-F0B6-9957-B639-4EAE4B4C45C3}"/>
              </a:ext>
            </a:extLst>
          </p:cNvPr>
          <p:cNvSpPr txBox="1"/>
          <p:nvPr/>
        </p:nvSpPr>
        <p:spPr>
          <a:xfrm>
            <a:off x="76200" y="5461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The Hybrid Landscape of the UK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6D74D-BA2B-05D7-E3B7-06950901F9FD}"/>
              </a:ext>
            </a:extLst>
          </p:cNvPr>
          <p:cNvSpPr txBox="1"/>
          <p:nvPr/>
        </p:nvSpPr>
        <p:spPr>
          <a:xfrm>
            <a:off x="180974" y="2230404"/>
            <a:ext cx="66897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Extensive UK research shows a lasting shift to flexible work, accelerated by the pandemic, with nearly half the workforce working from home at its peak.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The move to hybrid working has improved work-life balance and required operational changes, with public sector entities more readily adopting flexible arrangements than private ones.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Despite greater employer adoption of hybrid models, unmet demand for flexible work remains, with legislative reforms aiming to enhance flexibility and meet workforce expectations.</a:t>
            </a:r>
          </a:p>
        </p:txBody>
      </p:sp>
      <p:pic>
        <p:nvPicPr>
          <p:cNvPr id="4098" name="Picture 2" descr="Putting employees first with a new blend of hybrid working | The Team">
            <a:extLst>
              <a:ext uri="{FF2B5EF4-FFF2-40B4-BE49-F238E27FC236}">
                <a16:creationId xmlns:a16="http://schemas.microsoft.com/office/drawing/2014/main" id="{3F3E0F6E-BDD0-2675-5D09-E9AE31E34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r="23876"/>
          <a:stretch/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1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church - 3 Persistent Myths About Hybrid Work">
            <a:extLst>
              <a:ext uri="{FF2B5EF4-FFF2-40B4-BE49-F238E27FC236}">
                <a16:creationId xmlns:a16="http://schemas.microsoft.com/office/drawing/2014/main" id="{F8DADD7B-D71D-605A-E390-FBF393C0C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21936"/>
          <a:stretch/>
        </p:blipFill>
        <p:spPr bwMode="auto">
          <a:xfrm>
            <a:off x="7226300" y="0"/>
            <a:ext cx="4965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C0C86758-7D47-7988-53A6-E1B650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8610588" cy="140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6AF0C-F0B6-9957-B639-4EAE4B4C45C3}"/>
              </a:ext>
            </a:extLst>
          </p:cNvPr>
          <p:cNvSpPr txBox="1"/>
          <p:nvPr/>
        </p:nvSpPr>
        <p:spPr>
          <a:xfrm>
            <a:off x="76200" y="54610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The Creative Industries Hybrid Landscape of the UK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668FB-8B12-9AB7-3606-2A5845FA9E03}"/>
              </a:ext>
            </a:extLst>
          </p:cNvPr>
          <p:cNvSpPr txBox="1"/>
          <p:nvPr/>
        </p:nvSpPr>
        <p:spPr>
          <a:xfrm>
            <a:off x="269875" y="2366139"/>
            <a:ext cx="62198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Research shows hybrid working has driven significant growth in the UK creative industries, despite a 25% GVA drop during the pandemic.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Hybrid working enhances creativity and global collaboration but presents challenges, especially for creative parents juggling fluid schedules and caregiving.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Ongoing adaptation and research are crucial to fully harness the benefits of hybrid working in the creative sector.</a:t>
            </a:r>
          </a:p>
        </p:txBody>
      </p:sp>
    </p:spTree>
    <p:extLst>
      <p:ext uri="{BB962C8B-B14F-4D97-AF65-F5344CB8AC3E}">
        <p14:creationId xmlns:p14="http://schemas.microsoft.com/office/powerpoint/2010/main" val="219026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86939AF7-26AB-8D6E-A6BC-939B95EA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10" name="Picture 9" descr="A group of women sitting at tables&#10;&#10;Description automatically generated">
            <a:extLst>
              <a:ext uri="{FF2B5EF4-FFF2-40B4-BE49-F238E27FC236}">
                <a16:creationId xmlns:a16="http://schemas.microsoft.com/office/drawing/2014/main" id="{0DCBB6A6-912D-0C1E-8134-4EB531CE6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1103" r="2" b="39833"/>
          <a:stretch/>
        </p:blipFill>
        <p:spPr>
          <a:xfrm>
            <a:off x="0" y="4137805"/>
            <a:ext cx="6696056" cy="272018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women holding a baby&#10;&#10;Description automatically generated">
            <a:extLst>
              <a:ext uri="{FF2B5EF4-FFF2-40B4-BE49-F238E27FC236}">
                <a16:creationId xmlns:a16="http://schemas.microsoft.com/office/drawing/2014/main" id="{A3385003-DF69-66CA-55DE-02029054A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r="35761" b="1"/>
          <a:stretch/>
        </p:blipFill>
        <p:spPr>
          <a:xfrm>
            <a:off x="4513" y="-10"/>
            <a:ext cx="4444096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a room with chairs&#10;&#10;Description automatically generated">
            <a:extLst>
              <a:ext uri="{FF2B5EF4-FFF2-40B4-BE49-F238E27FC236}">
                <a16:creationId xmlns:a16="http://schemas.microsoft.com/office/drawing/2014/main" id="{30A08D15-978E-E1B1-091B-B130FC624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8838" b="-2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logo of a baby&#10;&#10;Description automatically generated">
            <a:extLst>
              <a:ext uri="{FF2B5EF4-FFF2-40B4-BE49-F238E27FC236}">
                <a16:creationId xmlns:a16="http://schemas.microsoft.com/office/drawing/2014/main" id="{3439C6A3-E93A-4A2B-8724-62125AAB6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person and person sitting on the floor&#10;&#10;Description automatically generated">
            <a:extLst>
              <a:ext uri="{FF2B5EF4-FFF2-40B4-BE49-F238E27FC236}">
                <a16:creationId xmlns:a16="http://schemas.microsoft.com/office/drawing/2014/main" id="{A3F973C9-9FF8-7191-A560-D3D1FA0491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870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A4ABE-F98F-8500-61F2-BD7A1F47AC66}"/>
              </a:ext>
            </a:extLst>
          </p:cNvPr>
          <p:cNvGrpSpPr/>
          <p:nvPr/>
        </p:nvGrpSpPr>
        <p:grpSpPr>
          <a:xfrm>
            <a:off x="3452452" y="5430133"/>
            <a:ext cx="5788824" cy="970129"/>
            <a:chOff x="3549729" y="5430133"/>
            <a:chExt cx="5262292" cy="97012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4CB4098-777A-CA50-8456-8ADB22819D7A}"/>
                </a:ext>
              </a:extLst>
            </p:cNvPr>
            <p:cNvSpPr/>
            <p:nvPr/>
          </p:nvSpPr>
          <p:spPr>
            <a:xfrm>
              <a:off x="354972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Fluid Schedules</a:t>
              </a:r>
              <a:endParaRPr lang="en-US" sz="1900" kern="12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E0B0047-79BD-21DC-CA96-88414C0D0270}"/>
                </a:ext>
              </a:extLst>
            </p:cNvPr>
            <p:cNvSpPr/>
            <p:nvPr/>
          </p:nvSpPr>
          <p:spPr>
            <a:xfrm>
              <a:off x="5416994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Virtual &amp; Physical Spaces</a:t>
              </a:r>
              <a:endParaRPr lang="en-US" sz="1900" kern="12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E7C4A02-56D0-056B-9A14-2D50A7CC79CA}"/>
                </a:ext>
              </a:extLst>
            </p:cNvPr>
            <p:cNvSpPr/>
            <p:nvPr/>
          </p:nvSpPr>
          <p:spPr>
            <a:xfrm>
              <a:off x="728425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Remote Collaboration</a:t>
              </a:r>
              <a:endParaRPr lang="en-US" sz="1900" kern="1200" dirty="0"/>
            </a:p>
          </p:txBody>
        </p:sp>
      </p:grpSp>
      <p:pic>
        <p:nvPicPr>
          <p:cNvPr id="8" name="Picture 7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6DA965BE-9C97-B24E-1F52-234A3753C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5256632" cy="1401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19A70-BE42-46C9-9174-D8DB443FD799}"/>
              </a:ext>
            </a:extLst>
          </p:cNvPr>
          <p:cNvSpPr txBox="1"/>
          <p:nvPr/>
        </p:nvSpPr>
        <p:spPr>
          <a:xfrm>
            <a:off x="203200" y="533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Gust of Opening Doors</a:t>
            </a:r>
          </a:p>
        </p:txBody>
      </p:sp>
    </p:spTree>
    <p:extLst>
      <p:ext uri="{BB962C8B-B14F-4D97-AF65-F5344CB8AC3E}">
        <p14:creationId xmlns:p14="http://schemas.microsoft.com/office/powerpoint/2010/main" val="168350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16BA85-66B3-C935-AF82-EC454AC76A11}"/>
              </a:ext>
            </a:extLst>
          </p:cNvPr>
          <p:cNvGrpSpPr/>
          <p:nvPr/>
        </p:nvGrpSpPr>
        <p:grpSpPr>
          <a:xfrm>
            <a:off x="3549729" y="5430133"/>
            <a:ext cx="5262292" cy="970129"/>
            <a:chOff x="3549729" y="5430133"/>
            <a:chExt cx="5262292" cy="9701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A162BF-BE69-2DC3-C2C2-D881BC2B3A7E}"/>
                </a:ext>
              </a:extLst>
            </p:cNvPr>
            <p:cNvSpPr/>
            <p:nvPr/>
          </p:nvSpPr>
          <p:spPr>
            <a:xfrm>
              <a:off x="354972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Time Management</a:t>
              </a:r>
              <a:endParaRPr lang="en-US" sz="19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0DC59A8-9D9C-8860-76A5-515469FC52A2}"/>
                </a:ext>
              </a:extLst>
            </p:cNvPr>
            <p:cNvSpPr/>
            <p:nvPr/>
          </p:nvSpPr>
          <p:spPr>
            <a:xfrm>
              <a:off x="5416994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Blurring Boundaries</a:t>
              </a:r>
              <a:endParaRPr lang="en-US" sz="19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118D949-86C1-0174-8D0C-D8A33120AFE1}"/>
                </a:ext>
              </a:extLst>
            </p:cNvPr>
            <p:cNvSpPr/>
            <p:nvPr/>
          </p:nvSpPr>
          <p:spPr>
            <a:xfrm>
              <a:off x="728425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Spontaneity</a:t>
              </a:r>
              <a:endParaRPr lang="en-US" sz="1900" kern="1200"/>
            </a:p>
          </p:txBody>
        </p:sp>
      </p:grpSp>
      <p:pic>
        <p:nvPicPr>
          <p:cNvPr id="12" name="Picture 1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312A755B-4394-C705-14D3-B0358EB72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5256632" cy="14018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40187B-1B6D-A349-99C9-1F1FB255EB14}"/>
              </a:ext>
            </a:extLst>
          </p:cNvPr>
          <p:cNvSpPr txBox="1"/>
          <p:nvPr/>
        </p:nvSpPr>
        <p:spPr>
          <a:xfrm>
            <a:off x="114300" y="533400"/>
            <a:ext cx="443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Gentle Closing of Doors</a:t>
            </a:r>
          </a:p>
        </p:txBody>
      </p:sp>
    </p:spTree>
    <p:extLst>
      <p:ext uri="{BB962C8B-B14F-4D97-AF65-F5344CB8AC3E}">
        <p14:creationId xmlns:p14="http://schemas.microsoft.com/office/powerpoint/2010/main" val="148677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of people illustration">
            <a:extLst>
              <a:ext uri="{FF2B5EF4-FFF2-40B4-BE49-F238E27FC236}">
                <a16:creationId xmlns:a16="http://schemas.microsoft.com/office/drawing/2014/main" id="{9BD4B5BE-C69B-210A-5AE0-D7F80018E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"/>
            <a:ext cx="12192000" cy="6852019"/>
          </a:xfrm>
          <a:prstGeom prst="rect">
            <a:avLst/>
          </a:prstGeom>
        </p:spPr>
      </p:pic>
      <p:pic>
        <p:nvPicPr>
          <p:cNvPr id="4" name="Picture 3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4A980016-A65F-56F3-29EA-6D9F93409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11201388" cy="140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7CAC6-4088-8F6C-95AF-DEA802A85541}"/>
              </a:ext>
            </a:extLst>
          </p:cNvPr>
          <p:cNvSpPr txBox="1"/>
          <p:nvPr/>
        </p:nvSpPr>
        <p:spPr>
          <a:xfrm>
            <a:off x="114300" y="558800"/>
            <a:ext cx="1049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Embracing Hybrid Working: A Creative Parent's Perspective</a:t>
            </a:r>
          </a:p>
        </p:txBody>
      </p:sp>
    </p:spTree>
    <p:extLst>
      <p:ext uri="{BB962C8B-B14F-4D97-AF65-F5344CB8AC3E}">
        <p14:creationId xmlns:p14="http://schemas.microsoft.com/office/powerpoint/2010/main" val="277007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image of chess pawns">
            <a:extLst>
              <a:ext uri="{FF2B5EF4-FFF2-40B4-BE49-F238E27FC236}">
                <a16:creationId xmlns:a16="http://schemas.microsoft.com/office/drawing/2014/main" id="{238F78D8-6800-99A8-0858-81BBEC2E6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0A6D1-580B-ABB5-4244-9226694B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101" y="894969"/>
            <a:ext cx="5430100" cy="2954655"/>
          </a:xfrm>
        </p:spPr>
        <p:txBody>
          <a:bodyPr>
            <a:normAutofit/>
          </a:bodyPr>
          <a:lstStyle/>
          <a:p>
            <a: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a.e.a.marshall@derby.ac.uk</a:t>
            </a:r>
            <a:b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600" i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@aeamarshall</a:t>
            </a:r>
            <a:r>
              <a:rPr lang="en-GB" sz="1600" i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| </a:t>
            </a:r>
            <a:r>
              <a:rPr lang="en-GB" sz="1600" i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@the_creative_parent | @adairetodance</a:t>
            </a:r>
            <a:br>
              <a:rPr lang="en-GB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71CEF-81D5-E4CD-3F7C-4BF361EF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293303"/>
          </a:xfrm>
        </p:spPr>
        <p:txBody>
          <a:bodyPr>
            <a:normAutofit/>
          </a:bodyPr>
          <a:lstStyle/>
          <a:p>
            <a:r>
              <a:rPr lang="en-GB"/>
              <a:t>Alice Marshall (Vale)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3A19A3-1C3F-372E-6D5A-E0C56B37C3F4}"/>
              </a:ext>
            </a:extLst>
          </p:cNvPr>
          <p:cNvSpPr/>
          <p:nvPr/>
        </p:nvSpPr>
        <p:spPr>
          <a:xfrm>
            <a:off x="-1" y="3782501"/>
            <a:ext cx="5297864" cy="3075489"/>
          </a:xfrm>
          <a:prstGeom prst="rect">
            <a:avLst/>
          </a:prstGeom>
          <a:solidFill>
            <a:srgbClr val="5D6B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45840-7107-B382-5EFC-A743A98AFFE5}"/>
              </a:ext>
            </a:extLst>
          </p:cNvPr>
          <p:cNvSpPr txBox="1"/>
          <p:nvPr/>
        </p:nvSpPr>
        <p:spPr>
          <a:xfrm>
            <a:off x="111288" y="3782511"/>
            <a:ext cx="5186576" cy="3051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600" b="1" dirty="0"/>
              <a:t>Bibliography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Alexandra </a:t>
            </a:r>
            <a:r>
              <a:rPr lang="en-GB" sz="600" dirty="0" err="1"/>
              <a:t>Manske</a:t>
            </a:r>
            <a:r>
              <a:rPr lang="en-GB" sz="600" dirty="0"/>
              <a:t>, “</a:t>
            </a:r>
            <a:r>
              <a:rPr lang="en-GB" sz="600" dirty="0" err="1"/>
              <a:t>Zwischen</a:t>
            </a:r>
            <a:r>
              <a:rPr lang="en-GB" sz="600" dirty="0"/>
              <a:t> Den </a:t>
            </a:r>
            <a:r>
              <a:rPr lang="en-GB" sz="600" dirty="0" err="1"/>
              <a:t>Welten</a:t>
            </a:r>
            <a:r>
              <a:rPr lang="en-GB" sz="600" dirty="0"/>
              <a:t>: </a:t>
            </a:r>
            <a:r>
              <a:rPr lang="en-GB" sz="600" dirty="0" err="1"/>
              <a:t>Hybride</a:t>
            </a:r>
            <a:r>
              <a:rPr lang="en-GB" sz="600" dirty="0"/>
              <a:t> </a:t>
            </a:r>
            <a:r>
              <a:rPr lang="en-GB" sz="600" dirty="0" err="1"/>
              <a:t>Arbeitsverhaeltnisse</a:t>
            </a:r>
            <a:r>
              <a:rPr lang="en-GB" sz="600" dirty="0"/>
              <a:t> in Den </a:t>
            </a:r>
            <a:r>
              <a:rPr lang="en-GB" sz="600" dirty="0" err="1"/>
              <a:t>Kulturberufen</a:t>
            </a:r>
            <a:r>
              <a:rPr lang="en-GB" sz="600" dirty="0"/>
              <a:t> (Between Worlds: Hybrid Employment in the Cultural Industries),” </a:t>
            </a:r>
            <a:r>
              <a:rPr lang="en-GB" sz="600" dirty="0" err="1"/>
              <a:t>Industrielle</a:t>
            </a:r>
            <a:r>
              <a:rPr lang="en-GB" sz="600" dirty="0"/>
              <a:t> </a:t>
            </a:r>
            <a:r>
              <a:rPr lang="en-GB" sz="600" dirty="0" err="1"/>
              <a:t>Beziehungen</a:t>
            </a:r>
            <a:r>
              <a:rPr lang="en-GB" sz="600" dirty="0"/>
              <a:t> </a:t>
            </a:r>
            <a:r>
              <a:rPr lang="en-GB" sz="600" dirty="0" err="1"/>
              <a:t>Zeitschrift</a:t>
            </a:r>
            <a:r>
              <a:rPr lang="en-GB" sz="600" dirty="0"/>
              <a:t> Für Arbeit Organisation Und Management 23, no. 4 (January 1, 2016): 498–516, https://econpapers.repec.org/article/raiindbez/doi_3a10.1688_2findb-2016-04-manske.htm.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Alexandra </a:t>
            </a:r>
            <a:r>
              <a:rPr lang="en-GB" sz="600" dirty="0" err="1"/>
              <a:t>Manske</a:t>
            </a:r>
            <a:r>
              <a:rPr lang="en-GB" sz="600" dirty="0"/>
              <a:t>, “</a:t>
            </a:r>
            <a:r>
              <a:rPr lang="en-GB" sz="600" dirty="0" err="1"/>
              <a:t>Zwischen</a:t>
            </a:r>
            <a:r>
              <a:rPr lang="en-GB" sz="600" dirty="0"/>
              <a:t> Den </a:t>
            </a:r>
            <a:r>
              <a:rPr lang="en-GB" sz="600" dirty="0" err="1"/>
              <a:t>Welten</a:t>
            </a:r>
            <a:r>
              <a:rPr lang="en-GB" sz="600" dirty="0"/>
              <a:t>: </a:t>
            </a:r>
            <a:r>
              <a:rPr lang="en-GB" sz="600" dirty="0" err="1"/>
              <a:t>Hybride</a:t>
            </a:r>
            <a:r>
              <a:rPr lang="en-GB" sz="600" dirty="0"/>
              <a:t> </a:t>
            </a:r>
            <a:r>
              <a:rPr lang="en-GB" sz="600" dirty="0" err="1"/>
              <a:t>Arbeitsverhaeltnisse</a:t>
            </a:r>
            <a:r>
              <a:rPr lang="en-GB" sz="600" dirty="0"/>
              <a:t> in Den </a:t>
            </a:r>
            <a:r>
              <a:rPr lang="en-GB" sz="600" dirty="0" err="1"/>
              <a:t>Kulturberufen</a:t>
            </a:r>
            <a:r>
              <a:rPr lang="en-GB" sz="600" dirty="0"/>
              <a:t> (Between Worlds: Hybrid Employment in the Cultural Industries),” </a:t>
            </a:r>
            <a:r>
              <a:rPr lang="en-GB" sz="600" dirty="0" err="1"/>
              <a:t>Industrielle</a:t>
            </a:r>
            <a:r>
              <a:rPr lang="en-GB" sz="600" dirty="0"/>
              <a:t> </a:t>
            </a:r>
            <a:r>
              <a:rPr lang="en-GB" sz="600" dirty="0" err="1"/>
              <a:t>Beziehungen</a:t>
            </a:r>
            <a:r>
              <a:rPr lang="en-GB" sz="600" dirty="0"/>
              <a:t> </a:t>
            </a:r>
            <a:r>
              <a:rPr lang="en-GB" sz="600" dirty="0" err="1"/>
              <a:t>Zeitschrift</a:t>
            </a:r>
            <a:r>
              <a:rPr lang="en-GB" sz="600" dirty="0"/>
              <a:t> Für Arbeit Organisation Und Management 23, no. 4 (January 1, 2016): 498–516, https://econpapers.repec.org/article/raiindbez/doi_3a10.1688_2findb-2016-04-manske.htm.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Sean Nixon and Ben Crewe. “Pleasure at Work? Gender, Consumption and Work‐based Identities in the Creative Industries.” Consumption Markets &amp; Culture 7 (2004): 129 - 147.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Sean Nixon and Ben Crewe. “Pleasure at Work? Gender, Consumption and Work‐based Identities in the Creative Industries.” Consumption Markets &amp; Culture 7 (2004): 129 - 147.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Richard Summerfield. “Hybrid working can help recruit and retain talent, upskill leaders and boost team working, suggests a case study from an international professional services firm.” Strategic HR Review (2022): n. </a:t>
            </a:r>
            <a:r>
              <a:rPr lang="en-GB" sz="600" dirty="0" err="1"/>
              <a:t>pag</a:t>
            </a:r>
            <a:r>
              <a:rPr lang="en-GB" sz="600" dirty="0"/>
              <a:t>.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Richard Summerfield. “Hybrid working can help recruit and retain talent, upskill leaders and boost team working, suggests a case study from an international professional services firm.” Strategic HR Review (2022): n. </a:t>
            </a:r>
            <a:r>
              <a:rPr lang="en-GB" sz="600" dirty="0" err="1"/>
              <a:t>pag</a:t>
            </a:r>
            <a:r>
              <a:rPr lang="en-GB" sz="600" dirty="0"/>
              <a:t>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“The Impact of Remote and Hybrid Working on Workers and Organisations,” UK Parliament, October 17, 2022, accessed August 13, 2024, https://post.parliament.uk/research-briefings/post-pb-0049/.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“The Impact of Remote and Hybrid Working on Workers and Organisations,” UK Parliament, October 17, 2022, accessed August 13, 2024, https://post.parliament.uk/research-briefings/post-pb-0049/.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“CIPD | Flexible and Hybrid Working Practices in 2023,” CIPD, n.d., accessed August 13, 2024,https://www.cipd.org/uk/knowledge/reports/flexible-hybrid-working-2023/.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BBC News, “Hybrid Working Is Here to Stay, Say Managers,” February 18, 2022, accessed August 13, 2024, https://www.bbc.co.uk/news/business-60421056.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“The Impact of Remote and Hybrid Working on Workers and Organisations,” UK Parliament, October 17, 2022, accessed August 13, 2024, https://post.parliament.uk/research-briefings/post-pb-0049/.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“Creative UK: Annual Report 22-23,” n.d., accessed August 13, 2024, https://report.wearecreative.uk/annual-report-22-23.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“Written Evidence Submitted by the Creative Industries Federation (COV0075),” Parliament Committees, June 2020, accessed August 13, 2024, https://committees.parliament.uk/writtenevidence/7546/pdf/.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600" dirty="0"/>
              <a:t>“Creative Parents and Hybrid Working,” Padlet - Alice Marshall, May 2024, accessed August 13, 2024, https://padlet.com/a_e_a_marshall/creative-parents-and-hybrid-working-tfbhj8kzum72vfj6.</a:t>
            </a:r>
          </a:p>
        </p:txBody>
      </p:sp>
    </p:spTree>
    <p:extLst>
      <p:ext uri="{BB962C8B-B14F-4D97-AF65-F5344CB8AC3E}">
        <p14:creationId xmlns:p14="http://schemas.microsoft.com/office/powerpoint/2010/main" val="3906791613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RegularSeedLeftStep">
      <a:dk1>
        <a:srgbClr val="000000"/>
      </a:dk1>
      <a:lt1>
        <a:srgbClr val="FFFFFF"/>
      </a:lt1>
      <a:dk2>
        <a:srgbClr val="1B2F30"/>
      </a:dk2>
      <a:lt2>
        <a:srgbClr val="F0F0F3"/>
      </a:lt2>
      <a:accent1>
        <a:srgbClr val="9FA71E"/>
      </a:accent1>
      <a:accent2>
        <a:srgbClr val="D59117"/>
      </a:accent2>
      <a:accent3>
        <a:srgbClr val="E75429"/>
      </a:accent3>
      <a:accent4>
        <a:srgbClr val="D5173B"/>
      </a:accent4>
      <a:accent5>
        <a:srgbClr val="E7299C"/>
      </a:accent5>
      <a:accent6>
        <a:srgbClr val="D017D5"/>
      </a:accent6>
      <a:hlink>
        <a:srgbClr val="706ACD"/>
      </a:hlink>
      <a:folHlink>
        <a:srgbClr val="7F7F7F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824</Words>
  <Application>Microsoft Office PowerPoint</Application>
  <PresentationFormat>Widescreen</PresentationFormat>
  <Paragraphs>42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Söhne</vt:lpstr>
      <vt:lpstr>Source Sans Pro</vt:lpstr>
      <vt:lpstr>Source Sans Pro Light</vt:lpstr>
      <vt:lpstr>Wingdings</vt:lpstr>
      <vt:lpstr>ThinLineVTI</vt:lpstr>
      <vt:lpstr>UK Creative Parents in a Hybrid World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a.e.a.marshall@derby.ac.uk  @aeamarshall | @the_creative_parent | @adairetodance  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Unveiling the Neglected Wellbeing of UK Performing Artists:  Through the Gaze of Artist Parents</dc:title>
  <dc:creator>Alice Marshall</dc:creator>
  <cp:lastModifiedBy>Alice Marshall</cp:lastModifiedBy>
  <cp:revision>4</cp:revision>
  <dcterms:created xsi:type="dcterms:W3CDTF">2024-02-07T11:08:49Z</dcterms:created>
  <dcterms:modified xsi:type="dcterms:W3CDTF">2024-09-13T09:03:13Z</dcterms:modified>
</cp:coreProperties>
</file>