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67" r:id="rId6"/>
    <p:sldId id="266" r:id="rId7"/>
    <p:sldId id="271" r:id="rId8"/>
    <p:sldId id="263" r:id="rId9"/>
    <p:sldId id="268" r:id="rId10"/>
    <p:sldId id="270" r:id="rId11"/>
    <p:sldId id="260" r:id="rId12"/>
    <p:sldId id="264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2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CBC429-E726-455C-9CC4-7E3A672DA394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875719-CDA9-4E6B-A4E4-B669DED96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ABEDE-7C30-4FE5-A81B-AAC72B89A7F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9F6D9-9183-47D0-9A84-F5F72F159F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D5663-E23A-46CD-989C-ECB1DFC276D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A6131-9C81-4C75-9C8C-7FD9B920172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3FC17-7E7D-4A69-A102-81964B8FFBB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8E3B-272F-4B10-BD91-010887AF022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03E5D-7A30-4D3F-8A7A-2A4ABD6E807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39851-B0D3-4772-87D0-06ADB901AB9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3C46-70B7-47C0-B6C1-FD98DCA28DF8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23B5-C2F9-456E-B278-B44BD26D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0A04-6EF1-4302-8CEF-3C17BFF217B0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C4FA-0547-45E2-8A5B-E57F5F5A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7463-0254-405A-A2CB-FC49B1B6EC7C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1196-3CCD-4C27-AD78-7728FC36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90FC-A730-46AB-9A45-0BB4058427D5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8250-3426-4A7F-9493-111FEF29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F8FD-3741-4C42-A0FF-6707C107B762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2D2F-2DAE-4F2E-93EF-AA2AC978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0202-A445-49CC-A5A4-0389316B91D5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9532-F19D-4290-823A-65F8C02E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D2B-4981-4B29-8A7E-964F19678415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FFB4-8B2A-47D5-9151-A1BEE7CB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810F-19E0-4C11-9E18-ADCD4A2EEB81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9617-DED0-47CD-9692-2C9CA61C8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BD6C-9369-47A5-AF59-0058120E5B8E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DFDF-4CA3-466D-82F8-6E88EB47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73E-6045-43FF-A630-6E74A98F7348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8971-5AA5-4080-93ED-1A74AB09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0A61-3710-458C-A676-7F396264C242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582C-DEA1-4A79-964A-FA3BEDF00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6DAD-E9A7-410E-AB03-00116C6BEF9F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B5ED-7544-4C02-A6CC-C10B11E4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B49C-74CF-4F61-AEAB-A9A17A7B9B44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D774-D67A-4459-90B1-D790A205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3F30-3D54-464D-BB19-16BA320E0F1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FA8D-A3D7-4D7A-AEB9-CC8C1C335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267D-B188-4F87-A0F2-7D3A97839911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13B0-D4C6-49BB-BD34-DA331219E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FED9-C6BF-45A7-B75D-B317474737AC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8BD4-FD96-4B52-9A0D-2FF672E33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19"/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19"/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4C6C773-46BA-4F2D-B240-262C0D164546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6BA1F62-2D6C-4CE8-9717-DA86F462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08" r:id="rId7"/>
    <p:sldLayoutId id="2147483907" r:id="rId8"/>
    <p:sldLayoutId id="2147483906" r:id="rId9"/>
    <p:sldLayoutId id="2147483915" r:id="rId10"/>
    <p:sldLayoutId id="2147483916" r:id="rId11"/>
    <p:sldLayoutId id="2147483905" r:id="rId12"/>
    <p:sldLayoutId id="2147483917" r:id="rId13"/>
    <p:sldLayoutId id="2147483918" r:id="rId14"/>
    <p:sldLayoutId id="2147483919" r:id="rId15"/>
    <p:sldLayoutId id="2147483920" r:id="rId16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525588"/>
            <a:ext cx="6815138" cy="2068512"/>
          </a:xfrm>
        </p:spPr>
        <p:txBody>
          <a:bodyPr/>
          <a:lstStyle/>
          <a:p>
            <a:pPr eaLnBrk="1" hangingPunct="1"/>
            <a:r>
              <a:rPr lang="en-GB" sz="3200" smtClean="0">
                <a:ln>
                  <a:noFill/>
                </a:ln>
              </a:rPr>
              <a:t>Opening up the debate: The phenomenon of transnational cultural public spheres on Irish radio station Facebook pages</a:t>
            </a:r>
            <a:endParaRPr lang="en-IE" sz="3200" smtClean="0">
              <a:ln>
                <a:noFill/>
              </a:ln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2692400" y="3859213"/>
            <a:ext cx="6815138" cy="1254125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Arial" charset="0"/>
              </a:rPr>
              <a:t>Daithi McMahon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University of Derby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d.mcmahon@derby.ac.uk : @daithimcmahon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smtClean="0">
                <a:ln>
                  <a:noFill/>
                </a:ln>
              </a:rPr>
              <a:t>Affective = Effective?</a:t>
            </a:r>
            <a:endParaRPr lang="en-GB" smtClean="0">
              <a:ln>
                <a:noFill/>
              </a:ln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Does increased social capital equal increased economic capital? </a:t>
            </a:r>
          </a:p>
          <a:p>
            <a:r>
              <a:rPr lang="en-IE" smtClean="0"/>
              <a:t>Increased listenership? </a:t>
            </a:r>
          </a:p>
          <a:p>
            <a:r>
              <a:rPr lang="en-IE" smtClean="0"/>
              <a:t>Stations try and build bridging, social, cultural and reputational capital among networked audience</a:t>
            </a:r>
          </a:p>
          <a:p>
            <a:r>
              <a:rPr lang="en-IE" smtClean="0"/>
              <a:t>Social media a key battleground for networked audiences</a:t>
            </a:r>
          </a:p>
          <a:p>
            <a:r>
              <a:rPr lang="en-IE" smtClean="0"/>
              <a:t>Stay ahead of the competition incl PSB</a:t>
            </a:r>
          </a:p>
          <a:p>
            <a:endParaRPr lang="en-GB" smtClean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000125"/>
          </a:xfrm>
        </p:spPr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Conclusions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295400" y="2359025"/>
            <a:ext cx="9601200" cy="3516313"/>
          </a:xfrm>
        </p:spPr>
        <p:txBody>
          <a:bodyPr/>
          <a:lstStyle/>
          <a:p>
            <a:r>
              <a:rPr lang="en-GB" smtClean="0"/>
              <a:t>Radio’s integration of Facebook has allowed it to further engage audiences​</a:t>
            </a:r>
          </a:p>
          <a:p>
            <a:r>
              <a:rPr lang="en-IE" smtClean="0"/>
              <a:t>Facebook/SNSs key to radio’s present and future </a:t>
            </a:r>
            <a:r>
              <a:rPr lang="en-GB" smtClean="0"/>
              <a:t>​success</a:t>
            </a:r>
          </a:p>
          <a:p>
            <a:r>
              <a:rPr lang="en-GB" smtClean="0"/>
              <a:t>Irish continue to emigrate​, maintain strong connections w home via SNS</a:t>
            </a:r>
          </a:p>
          <a:p>
            <a:r>
              <a:rPr lang="en-IE" smtClean="0"/>
              <a:t>Diaspora remain highly valuable to Radio Kerry </a:t>
            </a:r>
            <a:endParaRPr lang="en-GB" smtClean="0"/>
          </a:p>
          <a:p>
            <a:r>
              <a:rPr lang="en-IE" smtClean="0"/>
              <a:t>Affect, emotion through nostalgia are effective at engaging audiences</a:t>
            </a:r>
            <a:endParaRPr lang="en-GB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6000" smtClean="0">
                <a:ln>
                  <a:noFill/>
                </a:ln>
              </a:rPr>
              <a:t>Thank You</a:t>
            </a: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Daithi McMahon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University of Derby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d.mcmahon@derby.ac.uk : @daithimcmahon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295400" y="1095375"/>
            <a:ext cx="9601200" cy="1127125"/>
          </a:xfrm>
        </p:spPr>
        <p:txBody>
          <a:bodyPr/>
          <a:lstStyle/>
          <a:p>
            <a:pPr eaLnBrk="1" hangingPunct="1"/>
            <a:r>
              <a:rPr lang="en-IE" smtClean="0">
                <a:ln>
                  <a:noFill/>
                </a:ln>
              </a:rPr>
              <a:t>Irish Radio/Media in Context</a:t>
            </a:r>
            <a:endParaRPr lang="fr-FR" smtClean="0">
              <a:ln>
                <a:noFill/>
              </a:ln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525837"/>
          </a:xfrm>
        </p:spPr>
        <p:txBody>
          <a:bodyPr/>
          <a:lstStyle/>
          <a:p>
            <a:r>
              <a:rPr lang="en-GB" b="1" smtClean="0"/>
              <a:t>86% of Irish Adults Listen Daily (↓ 1%)​ Ipsos/MRBI</a:t>
            </a:r>
          </a:p>
          <a:p>
            <a:r>
              <a:rPr lang="en-GB" b="1" smtClean="0"/>
              <a:t>Popular SNSs: Facebook (64%), Twitter (29%), Google+ (27%)​</a:t>
            </a:r>
          </a:p>
          <a:p>
            <a:r>
              <a:rPr lang="en-GB" b="1" smtClean="0"/>
              <a:t>Consumers Multi-Tasking/Multi-Screening  ​</a:t>
            </a:r>
          </a:p>
          <a:p>
            <a:r>
              <a:rPr lang="en-GB" b="1" smtClean="0"/>
              <a:t>Audience SNS Participation/Engagement Key to Radio’s Future​</a:t>
            </a:r>
          </a:p>
          <a:p>
            <a:r>
              <a:rPr lang="en-GB" b="1" smtClean="0"/>
              <a:t>Irish Public Texting Less - Using Social Media More​</a:t>
            </a:r>
          </a:p>
          <a:p>
            <a:r>
              <a:rPr lang="en-GB" b="1" smtClean="0"/>
              <a:t>Advertising Spend is Migrating to Digital Online Platforms</a:t>
            </a:r>
            <a:endParaRPr lang="en-US" b="1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982663"/>
            <a:ext cx="9601200" cy="990600"/>
          </a:xfrm>
        </p:spPr>
        <p:txBody>
          <a:bodyPr/>
          <a:lstStyle/>
          <a:p>
            <a:r>
              <a:rPr lang="en-IE" smtClean="0">
                <a:ln>
                  <a:noFill/>
                </a:ln>
              </a:rPr>
              <a:t>Theoretical Background</a:t>
            </a:r>
            <a:endParaRPr lang="en-GB" smtClean="0">
              <a:ln>
                <a:noFill/>
              </a:ln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1295400" y="2320925"/>
            <a:ext cx="9601200" cy="3554413"/>
          </a:xfrm>
        </p:spPr>
        <p:txBody>
          <a:bodyPr/>
          <a:lstStyle/>
          <a:p>
            <a:r>
              <a:rPr lang="en-IE" smtClean="0"/>
              <a:t>Public Sphere (Habermas 1989) &amp; Cultural Public Sphere (McGuigan 2005)</a:t>
            </a:r>
          </a:p>
          <a:p>
            <a:r>
              <a:rPr lang="en-IE" smtClean="0"/>
              <a:t>Active audience in convergence culture (Jenkins 2006) ‘people formerly known as the audience’ (Rosen 2008) networked publics (Ito 2008)</a:t>
            </a:r>
          </a:p>
          <a:p>
            <a:r>
              <a:rPr lang="en-IE" smtClean="0"/>
              <a:t>Commodification of Affect in the knowledge/information economy (Smythe 1981, Fuchs 2010, 2015) Marxian labour theory</a:t>
            </a:r>
            <a:endParaRPr lang="en-GB" smtClean="0"/>
          </a:p>
          <a:p>
            <a:r>
              <a:rPr lang="en-IE" smtClean="0"/>
              <a:t>Affective Communication and Spreadable Media (Jenkins et al. 2013)</a:t>
            </a:r>
          </a:p>
          <a:p>
            <a:endParaRPr lang="en-IE" smtClean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052512"/>
          </a:xfrm>
        </p:spPr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Methodology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295400" y="2390775"/>
            <a:ext cx="9601200" cy="3484563"/>
          </a:xfrm>
        </p:spPr>
        <p:txBody>
          <a:bodyPr/>
          <a:lstStyle/>
          <a:p>
            <a:r>
              <a:rPr lang="en-GB" sz="2800" smtClean="0"/>
              <a:t>Interviews with radio professionals - local, regional &amp; national​ stations</a:t>
            </a:r>
          </a:p>
          <a:p>
            <a:r>
              <a:rPr lang="en-GB" sz="2800" smtClean="0"/>
              <a:t>Online Audience Survey​ N=419, one in-depth interview</a:t>
            </a:r>
          </a:p>
          <a:p>
            <a:r>
              <a:rPr lang="en-GB" sz="2800" smtClean="0"/>
              <a:t>Textual Analysis of radio station Facebook pages </a:t>
            </a:r>
          </a:p>
          <a:p>
            <a:r>
              <a:rPr lang="en-GB" sz="2800" smtClean="0"/>
              <a:t>Direct Observation of producers ​</a:t>
            </a:r>
            <a:endParaRPr lang="en-US" sz="28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Networked Audience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Embracing convergence culture and spreadable media ​</a:t>
            </a:r>
          </a:p>
          <a:p>
            <a:r>
              <a:rPr lang="en-IE" smtClean="0"/>
              <a:t>Seeking information, entertainment, discussion, engagement on Facebook</a:t>
            </a:r>
          </a:p>
          <a:p>
            <a:r>
              <a:rPr lang="en-IE" smtClean="0"/>
              <a:t>Some users want increased involvement ​in radio output – contribute content to station </a:t>
            </a:r>
          </a:p>
          <a:p>
            <a:r>
              <a:rPr lang="en-IE" smtClean="0"/>
              <a:t>Users respond to affective content and share with members of their social network which builds social capital, credibility and affinity to station</a:t>
            </a:r>
          </a:p>
          <a:p>
            <a:r>
              <a:rPr lang="en-IE" smtClean="0"/>
              <a:t>Majority of users are ‘lurkers’ with low interactivity levels - do not engage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Connecting with Diaspora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Irish diaspora are spread throughout the world (UK, USA, Oz)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35k emigrated in 2015 - 51k in 2013 (CSO 2015)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Use Facebook content to inform and affect audience emotionally which promotes engagement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Nostalgia a powerful affective tool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Strategic goal: increase engagement to promote revenue growth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Diaspora want to stay connected with ‘home’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dub-v-kerry1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3575" y="730250"/>
            <a:ext cx="4313238" cy="2865438"/>
          </a:xfrm>
        </p:spPr>
      </p:pic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994025"/>
            <a:ext cx="5886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3" descr="Gaelic-Caoimhe-Moh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3238" y="758825"/>
            <a:ext cx="4762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ln>
                  <a:noFill/>
                </a:ln>
              </a:rPr>
              <a:t>Affective </a:t>
            </a:r>
            <a:r>
              <a:rPr lang="en-GB" smtClean="0">
                <a:ln>
                  <a:noFill/>
                </a:ln>
              </a:rPr>
              <a:t>Content</a:t>
            </a:r>
            <a:r>
              <a:rPr lang="fr-FR" smtClean="0">
                <a:ln>
                  <a:noFill/>
                </a:ln>
              </a:rPr>
              <a:t> for Diaspora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0722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Diaspora have longing for ‘home’ – region specific i.e. county Kerry</a:t>
            </a:r>
          </a:p>
          <a:p>
            <a:r>
              <a:rPr lang="en-IE" smtClean="0"/>
              <a:t>Seek information and discussion of topics from ‘home’</a:t>
            </a:r>
          </a:p>
          <a:p>
            <a:r>
              <a:rPr lang="en-IE" smtClean="0"/>
              <a:t>Sport a very strong cultural theme – Gaelic football in Kerry</a:t>
            </a:r>
          </a:p>
          <a:p>
            <a:r>
              <a:rPr lang="en-IE" smtClean="0"/>
              <a:t>Highest reaction to affective content, share with social network</a:t>
            </a:r>
          </a:p>
          <a:p>
            <a:r>
              <a:rPr lang="en-IE" smtClean="0"/>
              <a:t>Emotional impact on audience helps connect them with home, build an affinity with a radio station, reaffirm their Irish identity </a:t>
            </a:r>
            <a:endParaRPr lang="en-GB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idx="4294967295"/>
          </p:nvPr>
        </p:nvSpPr>
        <p:spPr>
          <a:xfrm>
            <a:off x="1295400" y="982663"/>
            <a:ext cx="9601200" cy="969962"/>
          </a:xfrm>
        </p:spPr>
        <p:txBody>
          <a:bodyPr/>
          <a:lstStyle/>
          <a:p>
            <a:r>
              <a:rPr lang="en-IE" sz="4000" smtClean="0">
                <a:ln>
                  <a:noFill/>
                </a:ln>
              </a:rPr>
              <a:t>Examples of Facebook Posts</a:t>
            </a:r>
            <a:endParaRPr lang="en-GB" sz="4000" smtClean="0">
              <a:ln>
                <a:noFill/>
              </a:ln>
            </a:endParaRPr>
          </a:p>
        </p:txBody>
      </p:sp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2008188"/>
            <a:ext cx="39385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2032000"/>
            <a:ext cx="38227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825" y="1825625"/>
            <a:ext cx="407035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8380</TotalTime>
  <Words>434</Words>
  <Application>Microsoft Office PowerPoint</Application>
  <PresentationFormat>Custom</PresentationFormat>
  <Paragraphs>65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Garamond</vt:lpstr>
      <vt:lpstr>Calibri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Opening up the debate: The phenomenon of transnational cultural public spheres on Irish radio station Facebook pages</vt:lpstr>
      <vt:lpstr>Irish Radio/Media in Context</vt:lpstr>
      <vt:lpstr>Theoretical Background</vt:lpstr>
      <vt:lpstr>Methodology</vt:lpstr>
      <vt:lpstr>Networked Audience</vt:lpstr>
      <vt:lpstr>Connecting with Diaspora</vt:lpstr>
      <vt:lpstr>Slide 7</vt:lpstr>
      <vt:lpstr>Affective Content for Diaspora</vt:lpstr>
      <vt:lpstr>Examples of Facebook Posts</vt:lpstr>
      <vt:lpstr>Affective = Effective?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28</cp:revision>
  <dcterms:created xsi:type="dcterms:W3CDTF">2014-09-12T17:26:41Z</dcterms:created>
  <dcterms:modified xsi:type="dcterms:W3CDTF">2016-07-05T12:46:44Z</dcterms:modified>
</cp:coreProperties>
</file>