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67" r:id="rId2"/>
    <p:sldId id="354" r:id="rId3"/>
    <p:sldId id="327" r:id="rId4"/>
    <p:sldId id="333" r:id="rId5"/>
    <p:sldId id="334" r:id="rId6"/>
    <p:sldId id="353" r:id="rId7"/>
    <p:sldId id="336" r:id="rId8"/>
    <p:sldId id="337" r:id="rId9"/>
    <p:sldId id="271" r:id="rId10"/>
    <p:sldId id="274" r:id="rId11"/>
    <p:sldId id="348" r:id="rId12"/>
    <p:sldId id="349" r:id="rId13"/>
    <p:sldId id="357" r:id="rId14"/>
    <p:sldId id="365" r:id="rId15"/>
    <p:sldId id="366" r:id="rId16"/>
    <p:sldId id="350" r:id="rId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9013"/>
    <a:srgbClr val="A179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7CF37-58AA-4047-B478-ED9BEA52E7EE}" v="12" dt="2025-05-16T07:42:50.19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85616"/>
  </p:normalViewPr>
  <p:slideViewPr>
    <p:cSldViewPr snapToGrid="0">
      <p:cViewPr varScale="1">
        <p:scale>
          <a:sx n="73" d="100"/>
          <a:sy n="73" d="100"/>
        </p:scale>
        <p:origin x="200" y="280"/>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Brown" userId="448a7dec-4b46-40d2-97ee-ccc76f9481e8" providerId="ADAL" clId="{80A7CF37-58AA-4047-B478-ED9BEA52E7EE}"/>
    <pc:docChg chg="undo custSel addSld delSld modSld">
      <pc:chgData name="Michael Brown" userId="448a7dec-4b46-40d2-97ee-ccc76f9481e8" providerId="ADAL" clId="{80A7CF37-58AA-4047-B478-ED9BEA52E7EE}" dt="2025-05-16T07:45:28.523" v="38" actId="1076"/>
      <pc:docMkLst>
        <pc:docMk/>
      </pc:docMkLst>
      <pc:sldChg chg="modSp del mod">
        <pc:chgData name="Michael Brown" userId="448a7dec-4b46-40d2-97ee-ccc76f9481e8" providerId="ADAL" clId="{80A7CF37-58AA-4047-B478-ED9BEA52E7EE}" dt="2025-05-16T07:42:54.703" v="36" actId="2696"/>
        <pc:sldMkLst>
          <pc:docMk/>
          <pc:sldMk cId="0" sldId="258"/>
        </pc:sldMkLst>
        <pc:spChg chg="mod">
          <ac:chgData name="Michael Brown" userId="448a7dec-4b46-40d2-97ee-ccc76f9481e8" providerId="ADAL" clId="{80A7CF37-58AA-4047-B478-ED9BEA52E7EE}" dt="2025-05-16T07:36:15.394" v="9" actId="20577"/>
          <ac:spMkLst>
            <pc:docMk/>
            <pc:sldMk cId="0" sldId="258"/>
            <ac:spMk id="8" creationId="{BF328237-948E-0BF5-84DC-E295FACEC346}"/>
          </ac:spMkLst>
        </pc:spChg>
      </pc:sldChg>
      <pc:sldChg chg="modAnim">
        <pc:chgData name="Michael Brown" userId="448a7dec-4b46-40d2-97ee-ccc76f9481e8" providerId="ADAL" clId="{80A7CF37-58AA-4047-B478-ED9BEA52E7EE}" dt="2025-05-16T07:33:59.373" v="0"/>
        <pc:sldMkLst>
          <pc:docMk/>
          <pc:sldMk cId="3215946164" sldId="274"/>
        </pc:sldMkLst>
      </pc:sldChg>
      <pc:sldChg chg="addSp modSp mod modAnim">
        <pc:chgData name="Michael Brown" userId="448a7dec-4b46-40d2-97ee-ccc76f9481e8" providerId="ADAL" clId="{80A7CF37-58AA-4047-B478-ED9BEA52E7EE}" dt="2025-05-16T07:45:28.523" v="38" actId="1076"/>
        <pc:sldMkLst>
          <pc:docMk/>
          <pc:sldMk cId="963748989" sldId="350"/>
        </pc:sldMkLst>
        <pc:picChg chg="add mod">
          <ac:chgData name="Michael Brown" userId="448a7dec-4b46-40d2-97ee-ccc76f9481e8" providerId="ADAL" clId="{80A7CF37-58AA-4047-B478-ED9BEA52E7EE}" dt="2025-05-16T07:45:28.523" v="38" actId="1076"/>
          <ac:picMkLst>
            <pc:docMk/>
            <pc:sldMk cId="963748989" sldId="350"/>
            <ac:picMk id="2" creationId="{AB194721-15E5-1E4E-2B20-499736E8068D}"/>
          </ac:picMkLst>
        </pc:picChg>
      </pc:sldChg>
      <pc:sldChg chg="modAnim">
        <pc:chgData name="Michael Brown" userId="448a7dec-4b46-40d2-97ee-ccc76f9481e8" providerId="ADAL" clId="{80A7CF37-58AA-4047-B478-ED9BEA52E7EE}" dt="2025-05-16T07:42:09.296" v="31"/>
        <pc:sldMkLst>
          <pc:docMk/>
          <pc:sldMk cId="1336568649" sldId="365"/>
        </pc:sldMkLst>
      </pc:sldChg>
      <pc:sldChg chg="addSp delSp modSp mod delAnim modAnim">
        <pc:chgData name="Michael Brown" userId="448a7dec-4b46-40d2-97ee-ccc76f9481e8" providerId="ADAL" clId="{80A7CF37-58AA-4047-B478-ED9BEA52E7EE}" dt="2025-05-16T07:41:54.531" v="30"/>
        <pc:sldMkLst>
          <pc:docMk/>
          <pc:sldMk cId="4269473086" sldId="366"/>
        </pc:sldMkLst>
        <pc:spChg chg="mod">
          <ac:chgData name="Michael Brown" userId="448a7dec-4b46-40d2-97ee-ccc76f9481e8" providerId="ADAL" clId="{80A7CF37-58AA-4047-B478-ED9BEA52E7EE}" dt="2025-05-16T07:39:38.770" v="25" actId="1038"/>
          <ac:spMkLst>
            <pc:docMk/>
            <pc:sldMk cId="4269473086" sldId="366"/>
            <ac:spMk id="20" creationId="{8893D3C1-98F3-7015-27C3-ED55F923E54F}"/>
          </ac:spMkLst>
        </pc:spChg>
        <pc:picChg chg="add del mod">
          <ac:chgData name="Michael Brown" userId="448a7dec-4b46-40d2-97ee-ccc76f9481e8" providerId="ADAL" clId="{80A7CF37-58AA-4047-B478-ED9BEA52E7EE}" dt="2025-05-16T07:35:16.133" v="5" actId="21"/>
          <ac:picMkLst>
            <pc:docMk/>
            <pc:sldMk cId="4269473086" sldId="366"/>
            <ac:picMk id="2" creationId="{CFEA071F-1A9B-C040-DC45-450E96A4C176}"/>
          </ac:picMkLst>
        </pc:picChg>
        <pc:picChg chg="mod">
          <ac:chgData name="Michael Brown" userId="448a7dec-4b46-40d2-97ee-ccc76f9481e8" providerId="ADAL" clId="{80A7CF37-58AA-4047-B478-ED9BEA52E7EE}" dt="2025-05-16T07:39:02.629" v="22" actId="1076"/>
          <ac:picMkLst>
            <pc:docMk/>
            <pc:sldMk cId="4269473086" sldId="366"/>
            <ac:picMk id="3" creationId="{C662D4AF-F33F-4B76-F50A-6588B483EA4A}"/>
          </ac:picMkLst>
        </pc:picChg>
      </pc:sldChg>
      <pc:sldChg chg="delSp modSp add del mod setBg">
        <pc:chgData name="Michael Brown" userId="448a7dec-4b46-40d2-97ee-ccc76f9481e8" providerId="ADAL" clId="{80A7CF37-58AA-4047-B478-ED9BEA52E7EE}" dt="2025-05-16T07:43:27.723" v="37" actId="478"/>
        <pc:sldMkLst>
          <pc:docMk/>
          <pc:sldMk cId="0" sldId="367"/>
        </pc:sldMkLst>
        <pc:spChg chg="del">
          <ac:chgData name="Michael Brown" userId="448a7dec-4b46-40d2-97ee-ccc76f9481e8" providerId="ADAL" clId="{80A7CF37-58AA-4047-B478-ED9BEA52E7EE}" dt="2025-05-16T07:43:27.723" v="37" actId="478"/>
          <ac:spMkLst>
            <pc:docMk/>
            <pc:sldMk cId="0" sldId="367"/>
            <ac:spMk id="8" creationId="{BF328237-948E-0BF5-84DC-E295FACEC346}"/>
          </ac:spMkLst>
        </pc:spChg>
        <pc:picChg chg="mod">
          <ac:chgData name="Michael Brown" userId="448a7dec-4b46-40d2-97ee-ccc76f9481e8" providerId="ADAL" clId="{80A7CF37-58AA-4047-B478-ED9BEA52E7EE}" dt="2025-05-16T07:42:43.304" v="34" actId="1076"/>
          <ac:picMkLst>
            <pc:docMk/>
            <pc:sldMk cId="0" sldId="367"/>
            <ac:picMk id="6" creationId="{40CB9C6D-D5EC-17FF-8D02-B6F12D099533}"/>
          </ac:picMkLst>
        </pc:picChg>
      </pc:sldChg>
      <pc:sldChg chg="add del">
        <pc:chgData name="Michael Brown" userId="448a7dec-4b46-40d2-97ee-ccc76f9481e8" providerId="ADAL" clId="{80A7CF37-58AA-4047-B478-ED9BEA52E7EE}" dt="2025-05-16T07:34:55.210" v="4" actId="2696"/>
        <pc:sldMkLst>
          <pc:docMk/>
          <pc:sldMk cId="220738663" sldId="367"/>
        </pc:sldMkLst>
      </pc:sldChg>
    </pc:docChg>
  </pc:docChgLst>
  <pc:docChgLst>
    <pc:chgData name="Michael Brown" userId="448a7dec-4b46-40d2-97ee-ccc76f9481e8" providerId="ADAL" clId="{41A03EEE-2230-0A46-AF22-60D6CAF4BFC4}"/>
    <pc:docChg chg="addSld delSld modSld">
      <pc:chgData name="Michael Brown" userId="448a7dec-4b46-40d2-97ee-ccc76f9481e8" providerId="ADAL" clId="{41A03EEE-2230-0A46-AF22-60D6CAF4BFC4}" dt="2025-05-06T14:51:10.598" v="2"/>
      <pc:docMkLst>
        <pc:docMk/>
      </pc:docMkLst>
      <pc:sldChg chg="del">
        <pc:chgData name="Michael Brown" userId="448a7dec-4b46-40d2-97ee-ccc76f9481e8" providerId="ADAL" clId="{41A03EEE-2230-0A46-AF22-60D6CAF4BFC4}" dt="2025-04-30T15:15:34.718" v="1" actId="2696"/>
        <pc:sldMkLst>
          <pc:docMk/>
          <pc:sldMk cId="3655468942" sldId="358"/>
        </pc:sldMkLst>
      </pc:sldChg>
      <pc:sldChg chg="add">
        <pc:chgData name="Michael Brown" userId="448a7dec-4b46-40d2-97ee-ccc76f9481e8" providerId="ADAL" clId="{41A03EEE-2230-0A46-AF22-60D6CAF4BFC4}" dt="2025-04-30T15:15:32.553" v="0"/>
        <pc:sldMkLst>
          <pc:docMk/>
          <pc:sldMk cId="1336568649" sldId="365"/>
        </pc:sldMkLst>
      </pc:sldChg>
      <pc:sldChg chg="add">
        <pc:chgData name="Michael Brown" userId="448a7dec-4b46-40d2-97ee-ccc76f9481e8" providerId="ADAL" clId="{41A03EEE-2230-0A46-AF22-60D6CAF4BFC4}" dt="2025-05-06T14:51:10.598" v="2"/>
        <pc:sldMkLst>
          <pc:docMk/>
          <pc:sldMk cId="4269473086" sldId="3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Black_Sabbath_(so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a:t>This presentation discusses the development of an installation that draws together influences from Avant-Garde composers and Death-Metal popular forms, into an immersive surround sound experience reflecting key narrative scenes from the original Dracula novel.</a:t>
            </a:r>
          </a:p>
          <a:p>
            <a:pPr marL="0" marR="0" lvl="0" indent="0" defTabSz="457200" eaLnBrk="1" fontAlgn="auto" latinLnBrk="0" hangingPunct="1">
              <a:lnSpc>
                <a:spcPct val="117999"/>
              </a:lnSpc>
              <a:spcBef>
                <a:spcPts val="0"/>
              </a:spcBef>
              <a:spcAft>
                <a:spcPts val="0"/>
              </a:spcAft>
              <a:buClrTx/>
              <a:buSzTx/>
              <a:buFontTx/>
              <a:buNone/>
              <a:tabLst/>
              <a:defRPr/>
            </a:pPr>
            <a:endParaRPr lang="en-GB" dirty="0"/>
          </a:p>
          <a:p>
            <a:pPr marL="0" marR="0" lvl="0" indent="0" defTabSz="457200" eaLnBrk="1" fontAlgn="auto" latinLnBrk="0" hangingPunct="1">
              <a:lnSpc>
                <a:spcPct val="117999"/>
              </a:lnSpc>
              <a:spcBef>
                <a:spcPts val="0"/>
              </a:spcBef>
              <a:spcAft>
                <a:spcPts val="0"/>
              </a:spcAft>
              <a:buClrTx/>
              <a:buSzTx/>
              <a:buFontTx/>
              <a:buNone/>
              <a:tabLst/>
              <a:defRPr/>
            </a:pPr>
            <a:r>
              <a:rPr lang="en-GB" dirty="0"/>
              <a:t>This work draws its sonic influence from several sources including techniques used in Horror Movies and Music inspired by horror themes…</a:t>
            </a:r>
          </a:p>
          <a:p>
            <a:endParaRPr lang="en-GB" dirty="0"/>
          </a:p>
          <a:p>
            <a:r>
              <a:rPr lang="en-GB" dirty="0"/>
              <a:t>At the University of Derby we have been exploring surround-sound systems for over 25 years; initially Ambisonics and more recently Dolby Atmos. This installation involves an eight-speaker, single plane, ambisonics system.</a:t>
            </a:r>
          </a:p>
        </p:txBody>
      </p:sp>
    </p:spTree>
    <p:extLst>
      <p:ext uri="{BB962C8B-B14F-4D97-AF65-F5344CB8AC3E}">
        <p14:creationId xmlns:p14="http://schemas.microsoft.com/office/powerpoint/2010/main" val="2831632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28DB3-F9B3-BBC1-0D37-EF47469D9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5B836-8900-5E37-44B2-D281350E17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316C6-4166-2982-D364-5988F6EB0B5B}"/>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a:t>The series could be developed in several ways as defined by Schoenberg…</a:t>
            </a:r>
          </a:p>
          <a:p>
            <a:pPr marL="0" marR="0" lvl="0" indent="0" defTabSz="457200" eaLnBrk="1" fontAlgn="auto" latinLnBrk="0" hangingPunct="1">
              <a:lnSpc>
                <a:spcPct val="117999"/>
              </a:lnSpc>
              <a:spcBef>
                <a:spcPts val="0"/>
              </a:spcBef>
              <a:spcAft>
                <a:spcPts val="0"/>
              </a:spcAft>
              <a:buClrTx/>
              <a:buSzTx/>
              <a:buFontTx/>
              <a:buNone/>
              <a:tabLst/>
              <a:defRPr/>
            </a:pPr>
            <a:endParaRPr lang="en-GB" dirty="0"/>
          </a:p>
          <a:p>
            <a:pPr marL="0" marR="0" lvl="0" indent="0" defTabSz="457200" eaLnBrk="1" fontAlgn="auto" latinLnBrk="0" hangingPunct="1">
              <a:lnSpc>
                <a:spcPct val="117999"/>
              </a:lnSpc>
              <a:spcBef>
                <a:spcPts val="0"/>
              </a:spcBef>
              <a:spcAft>
                <a:spcPts val="0"/>
              </a:spcAft>
              <a:buClrTx/>
              <a:buSzTx/>
              <a:buFontTx/>
              <a:buNone/>
              <a:tabLst/>
              <a:defRPr/>
            </a:pPr>
            <a:r>
              <a:rPr lang="en-GB" dirty="0"/>
              <a:t>You can create </a:t>
            </a:r>
            <a:r>
              <a:rPr lang="en-GB" b="1" dirty="0"/>
              <a:t>canons</a:t>
            </a:r>
            <a:r>
              <a:rPr lang="en-GB" dirty="0"/>
              <a:t> (i.e. London’s Burning), you can share the melody across different instruments (</a:t>
            </a:r>
            <a:r>
              <a:rPr lang="en-GB" b="1" dirty="0"/>
              <a:t>Hocket</a:t>
            </a:r>
            <a:r>
              <a:rPr lang="en-GB" dirty="0"/>
              <a:t>), you can create </a:t>
            </a:r>
            <a:r>
              <a:rPr lang="en-GB" b="1" dirty="0"/>
              <a:t>Palindromic</a:t>
            </a:r>
            <a:r>
              <a:rPr lang="en-GB" dirty="0"/>
              <a:t> patterns in the rhythm or employ devices such as </a:t>
            </a:r>
            <a:r>
              <a:rPr lang="en-GB" b="1" dirty="0"/>
              <a:t>Isorhythms</a:t>
            </a:r>
            <a:r>
              <a:rPr lang="en-GB" dirty="0"/>
              <a:t>… all of which have been employed in this work.</a:t>
            </a:r>
          </a:p>
          <a:p>
            <a:pPr marL="0" marR="0" lvl="0" indent="0" defTabSz="457200" eaLnBrk="1" fontAlgn="auto" latinLnBrk="0" hangingPunct="1">
              <a:lnSpc>
                <a:spcPct val="117999"/>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407955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6720C-FA68-72B7-1758-21673D646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0E664-3698-2A2C-3F88-397197F297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4F2BC-8E47-C14A-5CFB-84612C11072E}"/>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000" dirty="0"/>
              <a:t>Unconventional sounds were collected from the Yamaha Grand Piano… scraping the strings, tapping the frame, flipping coins into the frame…</a:t>
            </a:r>
          </a:p>
          <a:p>
            <a:endParaRPr lang="en-GB" sz="2000" dirty="0">
              <a:solidFill>
                <a:schemeClr val="bg1"/>
              </a:solidFill>
            </a:endParaRPr>
          </a:p>
        </p:txBody>
      </p:sp>
    </p:spTree>
    <p:extLst>
      <p:ext uri="{BB962C8B-B14F-4D97-AF65-F5344CB8AC3E}">
        <p14:creationId xmlns:p14="http://schemas.microsoft.com/office/powerpoint/2010/main" val="62736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35CA9-D0E0-C2B3-4D1C-ADB20C670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FB703-6071-4E39-9A85-09E36D183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47468-E795-1F6F-6AF7-AE311789F82B}"/>
              </a:ext>
            </a:extLst>
          </p:cNvPr>
          <p:cNvSpPr>
            <a:spLocks noGrp="1"/>
          </p:cNvSpPr>
          <p:nvPr>
            <p:ph type="body" idx="1"/>
          </p:nvPr>
        </p:nvSpPr>
        <p:spPr/>
        <p:txBody>
          <a:bodyPr/>
          <a:lstStyle/>
          <a:p>
            <a:r>
              <a:rPr lang="en-GB" sz="2000" b="0" i="0" dirty="0">
                <a:effectLst/>
                <a:latin typeface="__fkGroteskNeue_598ab8"/>
              </a:rPr>
              <a:t>We have also introduced a low frequency (19Hz) drone in the sub speakers…</a:t>
            </a:r>
          </a:p>
          <a:p>
            <a:endParaRPr lang="en-GB" sz="2000" b="0" i="0" dirty="0">
              <a:effectLst/>
              <a:latin typeface="__fkGroteskNeue_598ab8"/>
            </a:endParaRPr>
          </a:p>
          <a:p>
            <a:r>
              <a:rPr lang="en-GB" sz="2000" b="0" i="0" dirty="0">
                <a:effectLst/>
                <a:latin typeface="__fkGroteskNeue_598ab8"/>
              </a:rPr>
              <a:t>Scientists suggest that infrasound may explain some alleged hauntings and ghost sightings. </a:t>
            </a:r>
          </a:p>
          <a:p>
            <a:endParaRPr lang="en-GB" sz="2000" b="0" i="0" dirty="0">
              <a:effectLst/>
              <a:latin typeface="__fkGroteskNeue_598ab8"/>
            </a:endParaRPr>
          </a:p>
          <a:p>
            <a:pPr marL="0" marR="0" lvl="0" indent="0" defTabSz="457200" eaLnBrk="1" fontAlgn="auto" latinLnBrk="0" hangingPunct="1">
              <a:lnSpc>
                <a:spcPct val="117999"/>
              </a:lnSpc>
              <a:spcBef>
                <a:spcPts val="0"/>
              </a:spcBef>
              <a:spcAft>
                <a:spcPts val="0"/>
              </a:spcAft>
              <a:buClrTx/>
              <a:buSzTx/>
              <a:buFontTx/>
              <a:buNone/>
              <a:tabLst/>
              <a:defRPr/>
            </a:pPr>
            <a:r>
              <a:rPr lang="en-GB" sz="2000" b="0" i="0" dirty="0">
                <a:effectLst/>
                <a:latin typeface="__fkGroteskNeue_598ab8"/>
              </a:rPr>
              <a:t>Vic Tandy's groundbreaking discovery of the "ghost frequency" occurred in the early 1980s when he experienced unexplained phenomena in his laboratory. While working late one night, Tandy felt an eerie presence and saw a grey figure in his peripheral vision</a:t>
            </a:r>
            <a:r>
              <a:rPr lang="en-GB" sz="2000" b="0" i="0" u="none" strike="noStrike" dirty="0">
                <a:effectLst/>
                <a:latin typeface="var(--font-berkeley-mono)"/>
              </a:rPr>
              <a:t>. </a:t>
            </a:r>
            <a:r>
              <a:rPr lang="en-GB" sz="2000" b="0" i="0" dirty="0">
                <a:effectLst/>
                <a:latin typeface="__fkGroteskNeue_598ab8"/>
              </a:rPr>
              <a:t>The next day, he noticed his fencing foil vibrating inexplicably when clamped in a vice</a:t>
            </a:r>
            <a:r>
              <a:rPr lang="en-GB" sz="2000" b="0" i="0" u="none" strike="noStrike" dirty="0">
                <a:effectLst/>
                <a:latin typeface="var(--font-berkeley-mono)"/>
              </a:rPr>
              <a:t>. </a:t>
            </a:r>
            <a:r>
              <a:rPr lang="en-GB" sz="2000" b="0" i="0" dirty="0">
                <a:effectLst/>
                <a:latin typeface="__fkGroteskNeue_598ab8"/>
              </a:rPr>
              <a:t>Upon investigation, Tandy found that a newly installed extractor fan was emitting a low-frequency sound at 18.98 Hz, very close to the resonant frequency of the human eye</a:t>
            </a:r>
            <a:endParaRPr lang="en-GB" sz="2000" dirty="0"/>
          </a:p>
          <a:p>
            <a:endParaRPr lang="en-GB" sz="2000" b="0" i="0" dirty="0">
              <a:effectLst/>
              <a:latin typeface="__fkGroteskNeue_598ab8"/>
            </a:endParaRPr>
          </a:p>
          <a:p>
            <a:r>
              <a:rPr lang="en-GB" sz="2000" b="0" i="0" dirty="0">
                <a:effectLst/>
                <a:latin typeface="__fkGroteskNeue_598ab8"/>
              </a:rPr>
              <a:t>This phenomenon may account for reported apparitions in locations with natural or artificial sources of infrasound, such as wind, storms, or mechanical equipment</a:t>
            </a:r>
            <a:r>
              <a:rPr lang="en-GB" sz="2000" b="0" i="0" u="none" strike="noStrike" dirty="0">
                <a:effectLst/>
                <a:latin typeface="var(--font-berkeley-mono)"/>
              </a:rPr>
              <a:t>. </a:t>
            </a:r>
            <a:r>
              <a:rPr lang="en-GB" sz="2000" b="0" i="0" dirty="0">
                <a:effectLst/>
                <a:latin typeface="__fkGroteskNeue_598ab8"/>
              </a:rPr>
              <a:t>While the connection between infrasound and paranormal experiences remains debated, these findings offer a scientific perspective on some ghostly encounters.</a:t>
            </a:r>
          </a:p>
          <a:p>
            <a:endParaRPr lang="en-GB" sz="2000" dirty="0">
              <a:solidFill>
                <a:schemeClr val="bg1"/>
              </a:solidFill>
            </a:endParaRPr>
          </a:p>
        </p:txBody>
      </p:sp>
    </p:spTree>
    <p:extLst>
      <p:ext uri="{BB962C8B-B14F-4D97-AF65-F5344CB8AC3E}">
        <p14:creationId xmlns:p14="http://schemas.microsoft.com/office/powerpoint/2010/main" val="1858647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C7A7D-07C5-9BE0-BBEB-0D4413E43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FEBD8-4A5D-601A-F951-6BD6A0140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D6CF5-978C-5463-113A-F51E6B671174}"/>
              </a:ext>
            </a:extLst>
          </p:cNvPr>
          <p:cNvSpPr>
            <a:spLocks noGrp="1"/>
          </p:cNvSpPr>
          <p:nvPr>
            <p:ph type="body" idx="1"/>
          </p:nvPr>
        </p:nvSpPr>
        <p:spPr/>
        <p:txBody>
          <a:bodyPr/>
          <a:lstStyle/>
          <a:p>
            <a:r>
              <a:rPr lang="en-GB" sz="2000" b="0" i="0" dirty="0">
                <a:effectLst/>
                <a:latin typeface="__fkGroteskNeue_598ab8"/>
              </a:rPr>
              <a:t>We produced original foley (sound effects) for the piece around </a:t>
            </a:r>
            <a:r>
              <a:rPr lang="en-GB" sz="2000" b="0" i="0" dirty="0" err="1">
                <a:effectLst/>
                <a:latin typeface="__fkGroteskNeue_598ab8"/>
              </a:rPr>
              <a:t>Markeaton</a:t>
            </a:r>
            <a:r>
              <a:rPr lang="en-GB" sz="2000" b="0" i="0" dirty="0">
                <a:effectLst/>
                <a:latin typeface="__fkGroteskNeue_598ab8"/>
              </a:rPr>
              <a:t> Street university site and further afield.</a:t>
            </a:r>
          </a:p>
          <a:p>
            <a:endParaRPr lang="en-GB" sz="2000" dirty="0">
              <a:solidFill>
                <a:schemeClr val="bg1"/>
              </a:solidFill>
            </a:endParaRPr>
          </a:p>
        </p:txBody>
      </p:sp>
    </p:spTree>
    <p:extLst>
      <p:ext uri="{BB962C8B-B14F-4D97-AF65-F5344CB8AC3E}">
        <p14:creationId xmlns:p14="http://schemas.microsoft.com/office/powerpoint/2010/main" val="1057392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CD7C0-F918-37CA-9991-F21AF6AF2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B22C8-FEED-D9EF-F7CC-82BC2C4F1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8150C-941E-8DDF-82EE-B289DFD120F8}"/>
              </a:ext>
            </a:extLst>
          </p:cNvPr>
          <p:cNvSpPr>
            <a:spLocks noGrp="1"/>
          </p:cNvSpPr>
          <p:nvPr>
            <p:ph type="body" idx="1"/>
          </p:nvPr>
        </p:nvSpPr>
        <p:spPr/>
        <p:txBody>
          <a:bodyPr/>
          <a:lstStyle/>
          <a:p>
            <a:r>
              <a:rPr lang="en-GB" sz="2000" b="0" i="0" dirty="0">
                <a:effectLst/>
                <a:latin typeface="__fkGroteskNeue_598ab8"/>
              </a:rPr>
              <a:t>We invited students and staff to produce musical contributions…</a:t>
            </a:r>
          </a:p>
          <a:p>
            <a:endParaRPr lang="en-GB" sz="2000" dirty="0">
              <a:solidFill>
                <a:schemeClr val="bg1"/>
              </a:solidFill>
            </a:endParaRPr>
          </a:p>
        </p:txBody>
      </p:sp>
    </p:spTree>
    <p:extLst>
      <p:ext uri="{BB962C8B-B14F-4D97-AF65-F5344CB8AC3E}">
        <p14:creationId xmlns:p14="http://schemas.microsoft.com/office/powerpoint/2010/main" val="2827147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6B419-859E-85B2-C246-B502BB5DA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DC6CA-DC7C-EFC8-92EF-909D641B9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474FE-D422-ED44-AD4B-A5EBB90B024B}"/>
              </a:ext>
            </a:extLst>
          </p:cNvPr>
          <p:cNvSpPr>
            <a:spLocks noGrp="1"/>
          </p:cNvSpPr>
          <p:nvPr>
            <p:ph type="body" idx="1"/>
          </p:nvPr>
        </p:nvSpPr>
        <p:spPr/>
        <p:txBody>
          <a:bodyPr/>
          <a:lstStyle/>
          <a:p>
            <a:endParaRPr lang="en-GB" sz="2000" dirty="0"/>
          </a:p>
          <a:p>
            <a:endParaRPr lang="en-GB" sz="2000" dirty="0">
              <a:solidFill>
                <a:schemeClr val="bg1"/>
              </a:solidFill>
            </a:endParaRPr>
          </a:p>
        </p:txBody>
      </p:sp>
    </p:spTree>
    <p:extLst>
      <p:ext uri="{BB962C8B-B14F-4D97-AF65-F5344CB8AC3E}">
        <p14:creationId xmlns:p14="http://schemas.microsoft.com/office/powerpoint/2010/main" val="3303609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6B419-859E-85B2-C246-B502BB5DA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DC6CA-DC7C-EFC8-92EF-909D641B9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474FE-D422-ED44-AD4B-A5EBB90B024B}"/>
              </a:ext>
            </a:extLst>
          </p:cNvPr>
          <p:cNvSpPr>
            <a:spLocks noGrp="1"/>
          </p:cNvSpPr>
          <p:nvPr>
            <p:ph type="body" idx="1"/>
          </p:nvPr>
        </p:nvSpPr>
        <p:spPr/>
        <p:txBody>
          <a:bodyPr/>
          <a:lstStyle/>
          <a:p>
            <a:endParaRPr lang="en-GB" sz="2000" dirty="0"/>
          </a:p>
        </p:txBody>
      </p:sp>
    </p:spTree>
    <p:extLst>
      <p:ext uri="{BB962C8B-B14F-4D97-AF65-F5344CB8AC3E}">
        <p14:creationId xmlns:p14="http://schemas.microsoft.com/office/powerpoint/2010/main" val="330360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A8370-1BC2-05EA-0BED-E56313DEF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04041-AE9F-9B8E-7560-DA1ACE158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28736-80C3-0ADF-382C-0D8AD6953A40}"/>
              </a:ext>
            </a:extLst>
          </p:cNvPr>
          <p:cNvSpPr>
            <a:spLocks noGrp="1"/>
          </p:cNvSpPr>
          <p:nvPr>
            <p:ph type="body" idx="1"/>
          </p:nvPr>
        </p:nvSpPr>
        <p:spPr/>
        <p:txBody>
          <a:bodyPr/>
          <a:lstStyle/>
          <a:p>
            <a:pPr algn="l"/>
            <a:r>
              <a:rPr lang="en-GB" sz="2000" dirty="0">
                <a:solidFill>
                  <a:srgbClr val="000000"/>
                </a:solidFill>
                <a:effectLst/>
                <a:latin typeface="Helvetica Neue" panose="02000503000000020004" pitchFamily="2" charset="0"/>
              </a:rPr>
              <a:t>From around 1930 Hollywood began to approach composers with an established training in concert music commissioning them to produce original scores. </a:t>
            </a:r>
          </a:p>
          <a:p>
            <a:pPr algn="l"/>
            <a:endParaRPr lang="en-GB" sz="2000" dirty="0">
              <a:solidFill>
                <a:srgbClr val="000000"/>
              </a:solidFill>
              <a:latin typeface="Helvetica Neue" panose="02000503000000020004" pitchFamily="2"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GB" sz="2000" dirty="0">
                <a:solidFill>
                  <a:srgbClr val="000000"/>
                </a:solidFill>
                <a:effectLst/>
                <a:latin typeface="Helvetica Neue" panose="02000503000000020004" pitchFamily="2" charset="0"/>
              </a:rPr>
              <a:t>These composers naturally employed expressive devices from musical traditions in which music was used to accompany narrative designs such as </a:t>
            </a:r>
            <a:r>
              <a:rPr lang="en-GB" sz="2000" i="1" dirty="0">
                <a:solidFill>
                  <a:srgbClr val="000000"/>
                </a:solidFill>
                <a:effectLst/>
                <a:latin typeface="Helvetica Neue" panose="02000503000000020004" pitchFamily="2" charset="0"/>
              </a:rPr>
              <a:t>Opera</a:t>
            </a:r>
            <a:r>
              <a:rPr lang="en-GB" sz="2000" dirty="0">
                <a:solidFill>
                  <a:srgbClr val="000000"/>
                </a:solidFill>
                <a:effectLst/>
                <a:latin typeface="Helvetica Neue" panose="02000503000000020004" pitchFamily="2" charset="0"/>
              </a:rPr>
              <a:t>. Stylistically the musical expression initially drew upon Romantic making significant use of the leitmotif, where themes are associated with characters (Wagner was probably the earliest composer to be associated with this device); </a:t>
            </a:r>
            <a:r>
              <a:rPr lang="en-GB" sz="2000" dirty="0"/>
              <a:t>this is still popular in Hollywood today; think of Star Wars or Jaws…</a:t>
            </a:r>
            <a:r>
              <a:rPr lang="en-GB" sz="2000" dirty="0">
                <a:solidFill>
                  <a:srgbClr val="000000"/>
                </a:solidFill>
                <a:effectLst/>
                <a:latin typeface="Helvetica Neue" panose="02000503000000020004" pitchFamily="2" charset="0"/>
              </a:rPr>
              <a:t>Gradually they incorporated various modern impressionistic and expressionistic styles.</a:t>
            </a:r>
          </a:p>
          <a:p>
            <a:pPr algn="l"/>
            <a:endParaRPr lang="en-GB" sz="2000" dirty="0">
              <a:solidFill>
                <a:srgbClr val="000000"/>
              </a:solidFill>
              <a:effectLst/>
              <a:latin typeface="Helvetica Neue" panose="02000503000000020004" pitchFamily="2"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GB" sz="2000" dirty="0">
                <a:solidFill>
                  <a:srgbClr val="000000"/>
                </a:solidFill>
                <a:effectLst/>
                <a:latin typeface="Helvetica Neue" panose="02000503000000020004" pitchFamily="2" charset="0"/>
              </a:rPr>
              <a:t>All were of considered child prodigies. Both Steiner and Korngold learned their craft in Vienna. Steiner was a student of Mahler, Korngold was a student of </a:t>
            </a:r>
            <a:r>
              <a:rPr lang="en-GB" sz="2000" dirty="0" err="1">
                <a:solidFill>
                  <a:srgbClr val="000000"/>
                </a:solidFill>
                <a:effectLst/>
                <a:latin typeface="Helvetica Neue" panose="02000503000000020004" pitchFamily="2" charset="0"/>
              </a:rPr>
              <a:t>Zemlinski</a:t>
            </a:r>
            <a:r>
              <a:rPr lang="en-GB" sz="2000" dirty="0">
                <a:solidFill>
                  <a:srgbClr val="000000"/>
                </a:solidFill>
                <a:effectLst/>
                <a:latin typeface="Helvetica Neue" panose="02000503000000020004" pitchFamily="2" charset="0"/>
              </a:rPr>
              <a:t>, Newman was student of Schoenberg.</a:t>
            </a:r>
          </a:p>
          <a:p>
            <a:endParaRPr kumimoji="0" lang="en-GB" sz="2000" b="0" i="0" u="none" strike="noStrike" cap="none" spc="0" normalizeH="0" baseline="0" dirty="0">
              <a:ln>
                <a:noFill/>
              </a:ln>
              <a:solidFill>
                <a:schemeClr val="bg1"/>
              </a:solidFill>
              <a:effectLst/>
              <a:uFillTx/>
              <a:latin typeface="+mn-lt"/>
              <a:ea typeface="+mn-ea"/>
              <a:cs typeface="+mn-cs"/>
              <a:sym typeface="Helvetica Neue"/>
            </a:endParaRPr>
          </a:p>
          <a:p>
            <a:endParaRPr kumimoji="0" lang="en-GB" sz="2000" b="0" i="0" u="none" strike="noStrike" cap="none" spc="0" normalizeH="0" baseline="0" dirty="0">
              <a:ln>
                <a:noFill/>
              </a:ln>
              <a:solidFill>
                <a:schemeClr val="bg1"/>
              </a:solidFill>
              <a:effectLst/>
              <a:uFillTx/>
              <a:latin typeface="+mn-lt"/>
              <a:ea typeface="+mn-ea"/>
              <a:cs typeface="+mn-cs"/>
              <a:sym typeface="Helvetica Neue"/>
            </a:endParaRPr>
          </a:p>
          <a:p>
            <a:r>
              <a:rPr kumimoji="0" lang="en-GB" sz="2000" b="0" i="0" u="none" strike="noStrike" cap="none" spc="0" normalizeH="0" baseline="0" dirty="0">
                <a:ln>
                  <a:noFill/>
                </a:ln>
                <a:solidFill>
                  <a:schemeClr val="bg1"/>
                </a:solidFill>
                <a:effectLst/>
                <a:uFillTx/>
                <a:latin typeface="+mn-lt"/>
                <a:ea typeface="+mn-ea"/>
                <a:cs typeface="+mn-cs"/>
                <a:sym typeface="Helvetica Neue"/>
              </a:rPr>
              <a:t>Hammer and Amicus did a similar thing selecting established contemporary concert composers such as: </a:t>
            </a:r>
          </a:p>
          <a:p>
            <a:endParaRPr kumimoji="0" lang="en-GB" sz="2000" b="0" i="0" u="none" strike="noStrike" cap="none" spc="0" normalizeH="0" baseline="0" dirty="0">
              <a:ln>
                <a:noFill/>
              </a:ln>
              <a:solidFill>
                <a:schemeClr val="bg1"/>
              </a:solidFill>
              <a:effectLst/>
              <a:uFillTx/>
              <a:latin typeface="+mn-lt"/>
              <a:ea typeface="+mn-ea"/>
              <a:cs typeface="+mn-cs"/>
              <a:sym typeface="Helvetica Neue"/>
            </a:endParaRPr>
          </a:p>
          <a:p>
            <a:r>
              <a:rPr kumimoji="0" lang="en-GB" sz="2000" b="1" i="0" u="none" strike="noStrike" cap="none" spc="0" normalizeH="0" baseline="0" dirty="0">
                <a:ln>
                  <a:noFill/>
                </a:ln>
                <a:solidFill>
                  <a:schemeClr val="bg1"/>
                </a:solidFill>
                <a:effectLst/>
                <a:uFillTx/>
                <a:latin typeface="+mn-lt"/>
                <a:ea typeface="+mn-ea"/>
                <a:cs typeface="+mn-cs"/>
                <a:sym typeface="Helvetica Neue"/>
              </a:rPr>
              <a:t>Franz Reizenstein (1911-1968) </a:t>
            </a:r>
            <a:r>
              <a:rPr kumimoji="0" lang="en-GB" sz="2000" b="0" i="0" u="none" strike="noStrike" cap="none" spc="0" normalizeH="0" baseline="0" dirty="0">
                <a:ln>
                  <a:noFill/>
                </a:ln>
                <a:solidFill>
                  <a:schemeClr val="bg1"/>
                </a:solidFill>
                <a:effectLst/>
                <a:uFillTx/>
                <a:latin typeface="+mn-lt"/>
                <a:ea typeface="+mn-ea"/>
                <a:cs typeface="+mn-cs"/>
                <a:sym typeface="Helvetica Neue"/>
              </a:rPr>
              <a:t>taught by Paul Hindemith and Vaughan Williams. </a:t>
            </a:r>
          </a:p>
          <a:p>
            <a:pPr marL="0" marR="0" lvl="0" indent="0" defTabSz="457200" eaLnBrk="1" fontAlgn="auto" latinLnBrk="0" hangingPunct="1">
              <a:lnSpc>
                <a:spcPct val="117999"/>
              </a:lnSpc>
              <a:spcBef>
                <a:spcPts val="0"/>
              </a:spcBef>
              <a:spcAft>
                <a:spcPts val="0"/>
              </a:spcAft>
              <a:buClrTx/>
              <a:buSzTx/>
              <a:buFontTx/>
              <a:buNone/>
              <a:tabLst/>
              <a:defRPr/>
            </a:pPr>
            <a:r>
              <a:rPr lang="en-GB" sz="2000" b="0" i="0" dirty="0">
                <a:solidFill>
                  <a:srgbClr val="202122"/>
                </a:solidFill>
                <a:effectLst/>
                <a:latin typeface="Arial" panose="020B0604020202020204" pitchFamily="34" charset="0"/>
              </a:rPr>
              <a:t>Some of </a:t>
            </a:r>
            <a:r>
              <a:rPr lang="en-GB" sz="2000" b="1" i="0" dirty="0">
                <a:solidFill>
                  <a:srgbClr val="202122"/>
                </a:solidFill>
                <a:effectLst/>
                <a:latin typeface="Arial" panose="020B0604020202020204" pitchFamily="34" charset="0"/>
              </a:rPr>
              <a:t>Malcolm Williamson’s (1931-2003)</a:t>
            </a:r>
            <a:r>
              <a:rPr lang="en-GB" sz="2000" b="0" i="0" dirty="0">
                <a:solidFill>
                  <a:srgbClr val="202122"/>
                </a:solidFill>
                <a:effectLst/>
                <a:latin typeface="Arial" panose="020B0604020202020204" pitchFamily="34" charset="0"/>
              </a:rPr>
              <a:t> early works use the twelve-tone technique of Arnold Schoenberg but his greatest influence is often said to be Olivier Messiaen. </a:t>
            </a:r>
          </a:p>
          <a:p>
            <a:pPr marL="0" marR="0" lvl="0" indent="0" defTabSz="457200" eaLnBrk="1" fontAlgn="auto" latinLnBrk="0" hangingPunct="1">
              <a:lnSpc>
                <a:spcPct val="117999"/>
              </a:lnSpc>
              <a:spcBef>
                <a:spcPts val="0"/>
              </a:spcBef>
              <a:spcAft>
                <a:spcPts val="0"/>
              </a:spcAft>
              <a:buClrTx/>
              <a:buSzTx/>
              <a:buFontTx/>
              <a:buNone/>
              <a:tabLst/>
              <a:defRPr/>
            </a:pPr>
            <a:r>
              <a:rPr lang="en-GB" sz="2000" b="1" i="0" dirty="0">
                <a:solidFill>
                  <a:srgbClr val="202122"/>
                </a:solidFill>
                <a:effectLst/>
                <a:latin typeface="Arial" panose="020B0604020202020204" pitchFamily="34" charset="0"/>
              </a:rPr>
              <a:t>Richard Rodney-Bennett (1936-2012)</a:t>
            </a:r>
            <a:r>
              <a:rPr lang="en-GB" sz="2000" b="0" i="0" dirty="0">
                <a:solidFill>
                  <a:srgbClr val="202122"/>
                </a:solidFill>
                <a:effectLst/>
                <a:latin typeface="Arial" panose="020B0604020202020204" pitchFamily="34" charset="0"/>
              </a:rPr>
              <a:t> trained with Gustav Holst and attended some of the Darmstadt summer courses in 1955, where he was exposed to serialism. He later spent two years in Paris as a student of the prominent serialist Pierre Boulez between 1957 and 1959.</a:t>
            </a:r>
            <a:r>
              <a:rPr lang="en-GB" sz="2000" dirty="0"/>
              <a:t> </a:t>
            </a:r>
          </a:p>
          <a:p>
            <a:pPr marL="0" marR="0" lvl="0" indent="0" defTabSz="457200" eaLnBrk="1" fontAlgn="auto" latinLnBrk="0" hangingPunct="1">
              <a:lnSpc>
                <a:spcPct val="117999"/>
              </a:lnSpc>
              <a:spcBef>
                <a:spcPts val="0"/>
              </a:spcBef>
              <a:spcAft>
                <a:spcPts val="0"/>
              </a:spcAft>
              <a:buClrTx/>
              <a:buSzTx/>
              <a:buFontTx/>
              <a:buNone/>
              <a:tabLst/>
              <a:defRPr/>
            </a:pPr>
            <a:r>
              <a:rPr lang="en-GB" sz="2000" b="1" dirty="0"/>
              <a:t>Christopher gunning (1944-2023) </a:t>
            </a:r>
            <a:r>
              <a:rPr lang="en-GB" sz="2000" dirty="0"/>
              <a:t>was taught by Richard Rodney Bennett.</a:t>
            </a:r>
          </a:p>
          <a:p>
            <a:pPr marL="0" marR="0" lvl="0" indent="0" defTabSz="457200" eaLnBrk="1" fontAlgn="auto" latinLnBrk="0" hangingPunct="1">
              <a:lnSpc>
                <a:spcPct val="117999"/>
              </a:lnSpc>
              <a:spcBef>
                <a:spcPts val="0"/>
              </a:spcBef>
              <a:spcAft>
                <a:spcPts val="0"/>
              </a:spcAft>
              <a:buClrTx/>
              <a:buSzTx/>
              <a:buFontTx/>
              <a:buNone/>
              <a:tabLst/>
              <a:defRPr/>
            </a:pPr>
            <a:r>
              <a:rPr lang="en-GB" sz="2000" b="1" dirty="0"/>
              <a:t>Clifton Parker (1905-1989) </a:t>
            </a:r>
            <a:r>
              <a:rPr lang="en-GB" sz="2000" dirty="0"/>
              <a:t>scored over 50 feature films. </a:t>
            </a:r>
          </a:p>
          <a:p>
            <a:pPr marL="0" marR="0" lvl="0" indent="0" defTabSz="457200" eaLnBrk="1" fontAlgn="auto" latinLnBrk="0" hangingPunct="1">
              <a:lnSpc>
                <a:spcPct val="117999"/>
              </a:lnSpc>
              <a:spcBef>
                <a:spcPts val="0"/>
              </a:spcBef>
              <a:spcAft>
                <a:spcPts val="0"/>
              </a:spcAft>
              <a:buClrTx/>
              <a:buSzTx/>
              <a:buFontTx/>
              <a:buNone/>
              <a:tabLst/>
              <a:defRPr/>
            </a:pPr>
            <a:endParaRPr kumimoji="0" lang="en-GB" sz="2000" b="0" i="0" u="none" strike="noStrike" cap="none" spc="0" normalizeH="0" baseline="0" dirty="0">
              <a:ln>
                <a:noFill/>
              </a:ln>
              <a:solidFill>
                <a:schemeClr val="bg1"/>
              </a:solidFill>
              <a:effectLst/>
              <a:uFillTx/>
              <a:latin typeface="+mn-lt"/>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kumimoji="0" lang="en-GB" sz="2000" b="0" i="0" u="none" strike="noStrike" cap="none" spc="0" normalizeH="0" baseline="0" dirty="0">
                <a:ln>
                  <a:noFill/>
                </a:ln>
                <a:solidFill>
                  <a:schemeClr val="bg1"/>
                </a:solidFill>
                <a:effectLst/>
                <a:uFillTx/>
                <a:latin typeface="+mn-lt"/>
                <a:ea typeface="+mn-ea"/>
                <a:cs typeface="+mn-cs"/>
                <a:sym typeface="Helvetica Neue"/>
              </a:rPr>
              <a:t>James Bernard (1925-2001)</a:t>
            </a:r>
          </a:p>
          <a:p>
            <a:pPr marL="0" marR="0" lvl="0" indent="0" defTabSz="457200" eaLnBrk="1" fontAlgn="auto" latinLnBrk="0" hangingPunct="1">
              <a:lnSpc>
                <a:spcPct val="117999"/>
              </a:lnSpc>
              <a:spcBef>
                <a:spcPts val="0"/>
              </a:spcBef>
              <a:spcAft>
                <a:spcPts val="0"/>
              </a:spcAft>
              <a:buClrTx/>
              <a:buSzTx/>
              <a:buFontTx/>
              <a:buNone/>
              <a:tabLst/>
              <a:defRPr/>
            </a:pPr>
            <a:r>
              <a:rPr kumimoji="0" lang="en-GB" sz="2000" b="0" i="0" u="none" strike="noStrike" cap="none" spc="0" normalizeH="0" baseline="0" dirty="0">
                <a:ln>
                  <a:noFill/>
                </a:ln>
                <a:solidFill>
                  <a:schemeClr val="bg1"/>
                </a:solidFill>
                <a:effectLst/>
                <a:uFillTx/>
                <a:latin typeface="+mn-lt"/>
                <a:ea typeface="+mn-ea"/>
                <a:cs typeface="+mn-cs"/>
                <a:sym typeface="Helvetica Neue"/>
              </a:rPr>
              <a:t>Humphrey Searle (1915-1982)</a:t>
            </a:r>
          </a:p>
          <a:p>
            <a:pPr marL="0" marR="0" lvl="0" indent="0" defTabSz="457200" eaLnBrk="1" fontAlgn="auto" latinLnBrk="0" hangingPunct="1">
              <a:lnSpc>
                <a:spcPct val="117999"/>
              </a:lnSpc>
              <a:spcBef>
                <a:spcPts val="0"/>
              </a:spcBef>
              <a:spcAft>
                <a:spcPts val="0"/>
              </a:spcAft>
              <a:buClrTx/>
              <a:buSzTx/>
              <a:buFontTx/>
              <a:buNone/>
              <a:tabLst/>
              <a:defRPr/>
            </a:pPr>
            <a:r>
              <a:rPr kumimoji="0" lang="en-GB" sz="2000" b="0" i="0" u="none" strike="noStrike" cap="none" spc="0" normalizeH="0" baseline="0" dirty="0">
                <a:ln>
                  <a:noFill/>
                </a:ln>
                <a:solidFill>
                  <a:schemeClr val="bg1"/>
                </a:solidFill>
                <a:effectLst/>
                <a:uFillTx/>
                <a:latin typeface="+mn-lt"/>
                <a:ea typeface="+mn-ea"/>
                <a:cs typeface="+mn-cs"/>
                <a:sym typeface="Helvetica Neue"/>
              </a:rPr>
              <a:t>Don Banks (1923-1980)</a:t>
            </a:r>
          </a:p>
          <a:p>
            <a:pPr marL="0" marR="0" lvl="0" indent="0" defTabSz="457200" eaLnBrk="1" fontAlgn="auto" latinLnBrk="0" hangingPunct="1">
              <a:lnSpc>
                <a:spcPct val="117999"/>
              </a:lnSpc>
              <a:spcBef>
                <a:spcPts val="0"/>
              </a:spcBef>
              <a:spcAft>
                <a:spcPts val="0"/>
              </a:spcAft>
              <a:buClrTx/>
              <a:buSzTx/>
              <a:buFontTx/>
              <a:buNone/>
              <a:tabLst/>
              <a:defRPr/>
            </a:pPr>
            <a:r>
              <a:rPr kumimoji="0" lang="en-GB" sz="2000" b="0" i="0" u="none" strike="noStrike" cap="none" spc="0" normalizeH="0" baseline="0" dirty="0">
                <a:ln>
                  <a:noFill/>
                </a:ln>
                <a:solidFill>
                  <a:schemeClr val="bg1"/>
                </a:solidFill>
                <a:effectLst/>
                <a:uFillTx/>
                <a:latin typeface="+mn-lt"/>
                <a:ea typeface="+mn-ea"/>
                <a:cs typeface="+mn-cs"/>
                <a:sym typeface="Helvetica Neue"/>
              </a:rPr>
              <a:t>Benjamin Frankel (1906-1973)</a:t>
            </a:r>
          </a:p>
          <a:p>
            <a:pPr marL="0" marR="0" lvl="0" indent="0" defTabSz="457200" eaLnBrk="1" fontAlgn="auto" latinLnBrk="0" hangingPunct="1">
              <a:lnSpc>
                <a:spcPct val="117999"/>
              </a:lnSpc>
              <a:spcBef>
                <a:spcPts val="0"/>
              </a:spcBef>
              <a:spcAft>
                <a:spcPts val="0"/>
              </a:spcAft>
              <a:buClrTx/>
              <a:buSzTx/>
              <a:buFontTx/>
              <a:buNone/>
              <a:tabLst/>
              <a:defRPr/>
            </a:pPr>
            <a:r>
              <a:rPr kumimoji="0" lang="en-GB" sz="2000" b="0" i="0" u="none" strike="noStrike" cap="none" spc="0" normalizeH="0" baseline="0" dirty="0">
                <a:ln>
                  <a:noFill/>
                </a:ln>
                <a:solidFill>
                  <a:schemeClr val="bg1"/>
                </a:solidFill>
                <a:effectLst/>
                <a:uFillTx/>
                <a:latin typeface="+mn-lt"/>
                <a:ea typeface="+mn-ea"/>
                <a:cs typeface="+mn-cs"/>
                <a:sym typeface="Helvetica Neue"/>
              </a:rPr>
              <a:t>Elisabeth Lutyens (1906-1983)</a:t>
            </a:r>
          </a:p>
          <a:p>
            <a:pPr marL="0" marR="0" lvl="0" indent="0" defTabSz="457200" eaLnBrk="1" fontAlgn="auto" latinLnBrk="0" hangingPunct="1">
              <a:lnSpc>
                <a:spcPct val="117999"/>
              </a:lnSpc>
              <a:spcBef>
                <a:spcPts val="0"/>
              </a:spcBef>
              <a:spcAft>
                <a:spcPts val="0"/>
              </a:spcAft>
              <a:buClrTx/>
              <a:buSzTx/>
              <a:buFontTx/>
              <a:buNone/>
              <a:tabLst/>
              <a:defRPr/>
            </a:pPr>
            <a:endParaRPr lang="en-GB" sz="2000" dirty="0"/>
          </a:p>
          <a:p>
            <a:endParaRPr lang="en-GB" sz="2000" dirty="0"/>
          </a:p>
          <a:p>
            <a:endParaRPr lang="en-GB" sz="2000" dirty="0"/>
          </a:p>
          <a:p>
            <a:pPr marL="0" marR="0" lvl="0" indent="0" defTabSz="457200" eaLnBrk="1" fontAlgn="auto" latinLnBrk="0" hangingPunct="1">
              <a:lnSpc>
                <a:spcPct val="117999"/>
              </a:lnSpc>
              <a:spcBef>
                <a:spcPts val="0"/>
              </a:spcBef>
              <a:spcAft>
                <a:spcPts val="0"/>
              </a:spcAft>
              <a:buClrTx/>
              <a:buSzTx/>
              <a:buFontTx/>
              <a:buNone/>
              <a:tabLst/>
              <a:defRPr/>
            </a:pPr>
            <a:endParaRPr lang="en-GB" sz="2000" dirty="0">
              <a:solidFill>
                <a:schemeClr val="bg1"/>
              </a:solidFill>
            </a:endParaRPr>
          </a:p>
        </p:txBody>
      </p:sp>
    </p:spTree>
    <p:extLst>
      <p:ext uri="{BB962C8B-B14F-4D97-AF65-F5344CB8AC3E}">
        <p14:creationId xmlns:p14="http://schemas.microsoft.com/office/powerpoint/2010/main" val="409479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A528B-D908-605D-7B3C-E57EED9B1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477F7-1F29-2F15-9657-2D110FA4B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7EC84-FCDE-DE65-F29C-97855B7F3DA8}"/>
              </a:ext>
            </a:extLst>
          </p:cNvPr>
          <p:cNvSpPr>
            <a:spLocks noGrp="1"/>
          </p:cNvSpPr>
          <p:nvPr>
            <p:ph type="body" idx="1"/>
          </p:nvPr>
        </p:nvSpPr>
        <p:spPr/>
        <p:txBody>
          <a:bodyPr/>
          <a:lstStyle/>
          <a:p>
            <a:r>
              <a:rPr lang="en-GB" sz="2000" dirty="0"/>
              <a:t>Bernard developed themes from rhythmic patterns within text, for example here we can hear </a:t>
            </a:r>
            <a:r>
              <a:rPr lang="en-GB" sz="2000" i="1" dirty="0"/>
              <a:t>Dra – cu – la  </a:t>
            </a:r>
            <a:r>
              <a:rPr lang="en-GB" sz="2000" dirty="0"/>
              <a:t>expressed, particularly when the character appears on screen, in Operatic tradition… James scored 21 Hammer movies…</a:t>
            </a:r>
          </a:p>
          <a:p>
            <a:endParaRPr lang="en-GB" sz="2000" dirty="0"/>
          </a:p>
          <a:p>
            <a:r>
              <a:rPr lang="en-GB" sz="2000" dirty="0"/>
              <a:t>It would normally take around three weeks to score a hammer film which entails around one hour of music. This was always the last part of the production. Later in the 1960s and 1970s more avant-garde music and popular music began to feature…</a:t>
            </a:r>
          </a:p>
          <a:p>
            <a:pPr marL="0" marR="0" lvl="0" indent="0" defTabSz="457200" eaLnBrk="1" fontAlgn="auto" latinLnBrk="0" hangingPunct="1">
              <a:lnSpc>
                <a:spcPct val="117999"/>
              </a:lnSpc>
              <a:spcBef>
                <a:spcPts val="0"/>
              </a:spcBef>
              <a:spcAft>
                <a:spcPts val="0"/>
              </a:spcAft>
              <a:buClrTx/>
              <a:buSzTx/>
              <a:buFontTx/>
              <a:buNone/>
              <a:tabLst/>
              <a:defRPr/>
            </a:pPr>
            <a:endParaRPr lang="en-GB" sz="2000" dirty="0"/>
          </a:p>
          <a:p>
            <a:pPr marL="0" marR="0" lvl="0" indent="0" defTabSz="457200" eaLnBrk="1" fontAlgn="auto" latinLnBrk="0" hangingPunct="1">
              <a:lnSpc>
                <a:spcPct val="117999"/>
              </a:lnSpc>
              <a:spcBef>
                <a:spcPts val="0"/>
              </a:spcBef>
              <a:spcAft>
                <a:spcPts val="0"/>
              </a:spcAft>
              <a:buClrTx/>
              <a:buSzTx/>
              <a:buFontTx/>
              <a:buNone/>
              <a:tabLst/>
              <a:defRPr/>
            </a:pPr>
            <a:r>
              <a:rPr lang="en-GB" sz="2000" dirty="0">
                <a:solidFill>
                  <a:srgbClr val="000000"/>
                </a:solidFill>
                <a:effectLst/>
                <a:latin typeface="Helvetica Neue" panose="02000503000000020004" pitchFamily="2" charset="0"/>
              </a:rPr>
              <a:t>Dracula poster taken from: https://</a:t>
            </a:r>
            <a:r>
              <a:rPr lang="en-GB" sz="2000" dirty="0" err="1">
                <a:solidFill>
                  <a:srgbClr val="000000"/>
                </a:solidFill>
                <a:effectLst/>
                <a:latin typeface="Helvetica Neue" panose="02000503000000020004" pitchFamily="2" charset="0"/>
              </a:rPr>
              <a:t>hammerhouseofhorror.fandom.com</a:t>
            </a:r>
            <a:r>
              <a:rPr lang="en-GB" sz="2000" dirty="0">
                <a:solidFill>
                  <a:srgbClr val="000000"/>
                </a:solidFill>
                <a:effectLst/>
                <a:latin typeface="Helvetica Neue" panose="02000503000000020004" pitchFamily="2" charset="0"/>
              </a:rPr>
              <a:t>/wiki/</a:t>
            </a:r>
            <a:r>
              <a:rPr lang="en-GB" sz="2000" dirty="0" err="1">
                <a:solidFill>
                  <a:srgbClr val="000000"/>
                </a:solidFill>
                <a:effectLst/>
                <a:latin typeface="Helvetica Neue" panose="02000503000000020004" pitchFamily="2" charset="0"/>
              </a:rPr>
              <a:t>Horror_of_Dracula</a:t>
            </a:r>
            <a:r>
              <a:rPr lang="en-GB" sz="2000" dirty="0">
                <a:solidFill>
                  <a:srgbClr val="000000"/>
                </a:solidFill>
                <a:effectLst/>
                <a:latin typeface="Helvetica Neue" panose="02000503000000020004" pitchFamily="2" charset="0"/>
              </a:rPr>
              <a:t>_(1958)</a:t>
            </a:r>
          </a:p>
          <a:p>
            <a:pPr marL="0" marR="0" lvl="0" indent="0" defTabSz="457200" eaLnBrk="1" fontAlgn="auto" latinLnBrk="0" hangingPunct="1">
              <a:lnSpc>
                <a:spcPct val="117999"/>
              </a:lnSpc>
              <a:spcBef>
                <a:spcPts val="0"/>
              </a:spcBef>
              <a:spcAft>
                <a:spcPts val="0"/>
              </a:spcAft>
              <a:buClrTx/>
              <a:buSzTx/>
              <a:buFontTx/>
              <a:buNone/>
              <a:tabLst/>
              <a:defRPr/>
            </a:pPr>
            <a:r>
              <a:rPr lang="en-GB" sz="2000" dirty="0">
                <a:solidFill>
                  <a:srgbClr val="000000"/>
                </a:solidFill>
                <a:effectLst/>
                <a:latin typeface="Helvetica Neue" panose="02000503000000020004" pitchFamily="2" charset="0"/>
              </a:rPr>
              <a:t>James Bernard image taken from: https://</a:t>
            </a:r>
            <a:r>
              <a:rPr lang="en-GB" sz="2000" dirty="0" err="1">
                <a:solidFill>
                  <a:srgbClr val="000000"/>
                </a:solidFill>
                <a:effectLst/>
                <a:latin typeface="Helvetica Neue" panose="02000503000000020004" pitchFamily="2" charset="0"/>
              </a:rPr>
              <a:t>cinescores.dudaone.com</a:t>
            </a:r>
            <a:r>
              <a:rPr lang="en-GB" sz="2000" dirty="0">
                <a:solidFill>
                  <a:srgbClr val="000000"/>
                </a:solidFill>
                <a:effectLst/>
                <a:latin typeface="Helvetica Neue" panose="02000503000000020004" pitchFamily="2" charset="0"/>
              </a:rPr>
              <a:t>/a-conversation-with-</a:t>
            </a:r>
            <a:r>
              <a:rPr lang="en-GB" sz="2000" dirty="0" err="1">
                <a:solidFill>
                  <a:srgbClr val="000000"/>
                </a:solidFill>
                <a:effectLst/>
                <a:latin typeface="Helvetica Neue" panose="02000503000000020004" pitchFamily="2" charset="0"/>
              </a:rPr>
              <a:t>james</a:t>
            </a:r>
            <a:r>
              <a:rPr lang="en-GB" sz="2000" dirty="0">
                <a:solidFill>
                  <a:srgbClr val="000000"/>
                </a:solidFill>
                <a:effectLst/>
                <a:latin typeface="Helvetica Neue" panose="02000503000000020004" pitchFamily="2" charset="0"/>
              </a:rPr>
              <a:t>-</a:t>
            </a:r>
            <a:r>
              <a:rPr lang="en-GB" sz="2000" dirty="0" err="1">
                <a:solidFill>
                  <a:srgbClr val="000000"/>
                </a:solidFill>
                <a:effectLst/>
                <a:latin typeface="Helvetica Neue" panose="02000503000000020004" pitchFamily="2" charset="0"/>
              </a:rPr>
              <a:t>bernard</a:t>
            </a:r>
            <a:endParaRPr lang="en-GB" sz="2000" dirty="0"/>
          </a:p>
          <a:p>
            <a:pPr marL="0" marR="0" lvl="0" indent="0" defTabSz="457200" eaLnBrk="1" fontAlgn="auto" latinLnBrk="0" hangingPunct="1">
              <a:lnSpc>
                <a:spcPct val="117999"/>
              </a:lnSpc>
              <a:spcBef>
                <a:spcPts val="0"/>
              </a:spcBef>
              <a:spcAft>
                <a:spcPts val="0"/>
              </a:spcAft>
              <a:buClrTx/>
              <a:buSzTx/>
              <a:buFontTx/>
              <a:buNone/>
              <a:tabLst/>
              <a:defRPr/>
            </a:pPr>
            <a:endParaRPr lang="en-GB" sz="2000" dirty="0">
              <a:solidFill>
                <a:schemeClr val="bg1"/>
              </a:solidFill>
            </a:endParaRPr>
          </a:p>
        </p:txBody>
      </p:sp>
    </p:spTree>
    <p:extLst>
      <p:ext uri="{BB962C8B-B14F-4D97-AF65-F5344CB8AC3E}">
        <p14:creationId xmlns:p14="http://schemas.microsoft.com/office/powerpoint/2010/main" val="2049031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818BA-1C13-D3F7-7C1E-46A1BA7C0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08806-9CAA-5A96-FF9D-2C7C823C2D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6215A-2087-7440-2942-C492C4120B9E}"/>
              </a:ext>
            </a:extLst>
          </p:cNvPr>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GB" sz="2000" b="0" i="0" dirty="0">
                <a:solidFill>
                  <a:srgbClr val="202122"/>
                </a:solidFill>
                <a:effectLst/>
                <a:latin typeface="Arial" panose="020B0604020202020204" pitchFamily="34" charset="0"/>
              </a:rPr>
              <a:t>One of the first bands to make this connection was Black Sabbath… </a:t>
            </a:r>
          </a:p>
          <a:p>
            <a:pPr marL="0" marR="0" lvl="0" indent="0" algn="l" defTabSz="457200" eaLnBrk="1" fontAlgn="auto" latinLnBrk="0" hangingPunct="1">
              <a:lnSpc>
                <a:spcPct val="117999"/>
              </a:lnSpc>
              <a:spcBef>
                <a:spcPts val="0"/>
              </a:spcBef>
              <a:spcAft>
                <a:spcPts val="0"/>
              </a:spcAft>
              <a:buClrTx/>
              <a:buSzTx/>
              <a:buFontTx/>
              <a:buNone/>
              <a:tabLst/>
              <a:defRPr/>
            </a:pPr>
            <a:endParaRPr lang="en-GB" sz="2000" b="0" i="0" dirty="0">
              <a:solidFill>
                <a:srgbClr val="202122"/>
              </a:solidFill>
              <a:effectLst/>
              <a:latin typeface="Arial" panose="020B060402020202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GB" sz="2000" b="0" i="0" dirty="0">
                <a:solidFill>
                  <a:srgbClr val="202122"/>
                </a:solidFill>
                <a:effectLst/>
                <a:latin typeface="Arial" panose="020B0604020202020204" pitchFamily="34" charset="0"/>
              </a:rPr>
              <a:t>A cinema across the street from the band's rehearsal room was showing the 1963 Italian horror film Black Sabbath, starring Boris Karloff and directed by Mario Bava. While watching people line up to see the film, Butler noted that it was "strange that people spend so much money to see scary movies".</a:t>
            </a:r>
            <a:endParaRPr lang="en-GB" sz="2000" b="0" i="0" u="none" strike="noStrike" baseline="30000" dirty="0">
              <a:solidFill>
                <a:srgbClr val="202122"/>
              </a:solidFill>
              <a:effectLst/>
              <a:latin typeface="Arial" panose="020B060402020202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endParaRPr lang="en-GB" sz="2000" b="0" i="0" u="none" strike="noStrike" baseline="30000" dirty="0">
              <a:solidFill>
                <a:srgbClr val="202122"/>
              </a:solidFill>
              <a:effectLst/>
              <a:latin typeface="Arial" panose="020B060402020202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GB" sz="2000" b="0" i="0" dirty="0">
                <a:solidFill>
                  <a:srgbClr val="202122"/>
                </a:solidFill>
                <a:effectLst/>
                <a:latin typeface="Arial" panose="020B0604020202020204" pitchFamily="34" charset="0"/>
              </a:rPr>
              <a:t>Following that, Osbourne and Butler wrote the lyrics for a song called “Black Sabbath</a:t>
            </a:r>
            <a:r>
              <a:rPr lang="en-GB" sz="2000" b="0" i="0" dirty="0">
                <a:solidFill>
                  <a:srgbClr val="202122"/>
                </a:solidFill>
                <a:effectLst/>
                <a:latin typeface="Arial" panose="020B0604020202020204" pitchFamily="34" charset="0"/>
                <a:hlinkClick r:id="rId3" tooltip="Black Sabbath (song)"/>
              </a:rPr>
              <a:t>”</a:t>
            </a:r>
            <a:r>
              <a:rPr lang="en-GB" sz="2000" b="0" i="0" u="none" strike="noStrike" dirty="0">
                <a:solidFill>
                  <a:srgbClr val="202122"/>
                </a:solidFill>
                <a:effectLst/>
                <a:latin typeface="Arial" panose="020B0604020202020204" pitchFamily="34" charset="0"/>
              </a:rPr>
              <a:t>, </a:t>
            </a:r>
            <a:r>
              <a:rPr lang="en-GB" sz="2000" b="0" i="0" dirty="0">
                <a:solidFill>
                  <a:srgbClr val="202122"/>
                </a:solidFill>
                <a:effectLst/>
                <a:latin typeface="Arial" panose="020B0604020202020204" pitchFamily="34" charset="0"/>
              </a:rPr>
              <a:t>which was inspired by the work of horror and adventure-story writer Dennis Wheatley, along with a vision that Butler had of a black silhouetted figure standing at the foot of his bed.</a:t>
            </a:r>
            <a:r>
              <a:rPr lang="en-GB" sz="2000" b="0" i="0" u="none" strike="noStrike" baseline="30000" dirty="0">
                <a:solidFill>
                  <a:srgbClr val="202122"/>
                </a:solidFill>
                <a:effectLst/>
                <a:latin typeface="Arial" panose="020B0604020202020204" pitchFamily="34" charset="0"/>
              </a:rPr>
              <a:t> </a:t>
            </a:r>
            <a:r>
              <a:rPr lang="en-GB" sz="2000" b="0" i="0" dirty="0">
                <a:solidFill>
                  <a:srgbClr val="202122"/>
                </a:solidFill>
                <a:effectLst/>
                <a:latin typeface="Arial" panose="020B0604020202020204" pitchFamily="34" charset="0"/>
              </a:rPr>
              <a:t>Making use of the musical tritone, also known as "the Devil's Interval",</a:t>
            </a:r>
            <a:endParaRPr lang="en-GB" sz="2000" dirty="0"/>
          </a:p>
          <a:p>
            <a:endParaRPr lang="en-GB" sz="2000" dirty="0"/>
          </a:p>
          <a:p>
            <a:endParaRPr lang="en-GB" sz="2000" dirty="0"/>
          </a:p>
          <a:p>
            <a:r>
              <a:rPr lang="en-GB" sz="2000" dirty="0"/>
              <a:t>Also, a significant influence are a select number of Metal bands, because of their thematic connections with horror symbolism, and the personal stylistic preferences of the composers of this work:</a:t>
            </a:r>
          </a:p>
          <a:p>
            <a:endParaRPr lang="en-GB" sz="2000" dirty="0"/>
          </a:p>
          <a:p>
            <a:r>
              <a:rPr lang="en-GB" sz="2000" i="1" dirty="0"/>
              <a:t>Stranded</a:t>
            </a:r>
            <a:r>
              <a:rPr lang="en-GB" sz="2000" dirty="0"/>
              <a:t> from </a:t>
            </a:r>
            <a:r>
              <a:rPr lang="en-GB" sz="2000" i="1" dirty="0"/>
              <a:t>Magma</a:t>
            </a:r>
            <a:r>
              <a:rPr lang="en-GB" sz="2000" dirty="0"/>
              <a:t> (2016) by </a:t>
            </a:r>
            <a:r>
              <a:rPr lang="en-GB" sz="2000" i="1" dirty="0"/>
              <a:t>Gojira</a:t>
            </a:r>
          </a:p>
          <a:p>
            <a:r>
              <a:rPr lang="en-GB" sz="2000" i="1" dirty="0"/>
              <a:t>§1 </a:t>
            </a:r>
            <a:r>
              <a:rPr lang="en-GB" sz="2000" dirty="0"/>
              <a:t>from </a:t>
            </a:r>
            <a:r>
              <a:rPr lang="en-GB" sz="2000" i="1" dirty="0"/>
              <a:t>Last Will and Testament</a:t>
            </a:r>
            <a:r>
              <a:rPr lang="en-GB" sz="2000" dirty="0"/>
              <a:t> (2024) by </a:t>
            </a:r>
            <a:r>
              <a:rPr lang="en-GB" sz="2000" i="1" dirty="0" err="1"/>
              <a:t>Opeth</a:t>
            </a:r>
            <a:endParaRPr lang="en-GB" sz="2000" i="1" dirty="0"/>
          </a:p>
          <a:p>
            <a:r>
              <a:rPr lang="en-GB" sz="2000" i="1" dirty="0"/>
              <a:t>Her Ghost in the Fog</a:t>
            </a:r>
            <a:r>
              <a:rPr lang="en-GB" sz="2000" i="0" dirty="0"/>
              <a:t> from </a:t>
            </a:r>
            <a:r>
              <a:rPr lang="en-GB" sz="2000" i="1" dirty="0"/>
              <a:t>At the Gates </a:t>
            </a:r>
            <a:r>
              <a:rPr lang="en-GB" sz="2000" dirty="0"/>
              <a:t>from </a:t>
            </a:r>
            <a:r>
              <a:rPr lang="en-GB" sz="2000" i="1" dirty="0"/>
              <a:t>Midian</a:t>
            </a:r>
            <a:r>
              <a:rPr lang="en-GB" sz="2000" dirty="0"/>
              <a:t> (2000) by </a:t>
            </a:r>
            <a:r>
              <a:rPr lang="en-GB" sz="2000" i="1" dirty="0"/>
              <a:t>Cradle of Filth</a:t>
            </a:r>
          </a:p>
          <a:p>
            <a:r>
              <a:rPr lang="en-GB" sz="2000" i="1" dirty="0"/>
              <a:t>At the Gates </a:t>
            </a:r>
            <a:r>
              <a:rPr lang="en-GB" sz="2000" i="0" dirty="0"/>
              <a:t>from</a:t>
            </a:r>
            <a:r>
              <a:rPr lang="en-GB" sz="2000" i="1" dirty="0"/>
              <a:t> Slaughter of the Soul (1995) </a:t>
            </a:r>
            <a:r>
              <a:rPr lang="en-GB" sz="2000" i="0" dirty="0"/>
              <a:t>by</a:t>
            </a:r>
            <a:r>
              <a:rPr lang="en-GB" sz="2000" i="1" dirty="0"/>
              <a:t> The Flames of The End </a:t>
            </a:r>
          </a:p>
          <a:p>
            <a:r>
              <a:rPr lang="en-GB" sz="2000" i="1" dirty="0"/>
              <a:t>The Glass Prism </a:t>
            </a:r>
            <a:r>
              <a:rPr lang="en-GB" sz="2000" i="0" dirty="0"/>
              <a:t>from </a:t>
            </a:r>
            <a:r>
              <a:rPr lang="en-GB" sz="2000" i="1" dirty="0"/>
              <a:t>Six Degree of Inner Turbulence </a:t>
            </a:r>
            <a:r>
              <a:rPr lang="en-GB" sz="2000" b="0" i="0" dirty="0"/>
              <a:t>(2006) by </a:t>
            </a:r>
            <a:r>
              <a:rPr lang="en-GB" sz="2000" b="0" i="1" dirty="0"/>
              <a:t>Dream Theatre</a:t>
            </a:r>
          </a:p>
          <a:p>
            <a:r>
              <a:rPr lang="en-GB" sz="2000" b="0" i="1" dirty="0"/>
              <a:t>Alga </a:t>
            </a:r>
            <a:r>
              <a:rPr lang="en-GB" sz="2000" b="0" i="0" dirty="0"/>
              <a:t>from </a:t>
            </a:r>
            <a:r>
              <a:rPr lang="en-GB" sz="2000" b="0" i="1" dirty="0"/>
              <a:t>The</a:t>
            </a:r>
            <a:r>
              <a:rPr lang="en-GB" sz="2000" b="0" i="0" dirty="0"/>
              <a:t> </a:t>
            </a:r>
            <a:r>
              <a:rPr lang="en-GB" sz="2000" b="0" i="1" dirty="0"/>
              <a:t>Sign of Faith </a:t>
            </a:r>
            <a:r>
              <a:rPr lang="en-GB" sz="2000" b="0" i="0" dirty="0"/>
              <a:t>(2017) by </a:t>
            </a:r>
            <a:r>
              <a:rPr lang="en-GB" sz="2000" b="0" i="1" dirty="0" err="1"/>
              <a:t>Ignea</a:t>
            </a:r>
            <a:endParaRPr lang="en-GB" sz="2000" b="0" i="1" dirty="0"/>
          </a:p>
          <a:p>
            <a:r>
              <a:rPr lang="en-GB" sz="2000" b="0" i="1" dirty="0"/>
              <a:t>Dragula </a:t>
            </a:r>
            <a:r>
              <a:rPr lang="en-GB" sz="2000" b="0" i="0" dirty="0"/>
              <a:t>from </a:t>
            </a:r>
            <a:r>
              <a:rPr lang="en-GB" sz="2000" b="0" i="1" dirty="0" err="1"/>
              <a:t>Hellbilly</a:t>
            </a:r>
            <a:r>
              <a:rPr lang="en-GB" sz="2000" b="0" i="1" dirty="0"/>
              <a:t> Deluxe </a:t>
            </a:r>
            <a:r>
              <a:rPr lang="en-GB" sz="2000" b="0" i="0" dirty="0"/>
              <a:t>(1998) by </a:t>
            </a:r>
            <a:r>
              <a:rPr lang="en-GB" sz="2000" b="0" i="1" dirty="0"/>
              <a:t>Rob Zombie</a:t>
            </a:r>
            <a:endParaRPr lang="en-GB" sz="2000" i="1" dirty="0"/>
          </a:p>
          <a:p>
            <a:r>
              <a:rPr lang="en-GB" sz="2000" i="1" dirty="0"/>
              <a:t>Spirits will Collide </a:t>
            </a:r>
            <a:r>
              <a:rPr lang="en-GB" sz="2000" dirty="0"/>
              <a:t>from </a:t>
            </a:r>
            <a:r>
              <a:rPr lang="en-GB" sz="2000" i="1" dirty="0"/>
              <a:t>Empath</a:t>
            </a:r>
            <a:r>
              <a:rPr lang="en-GB" sz="2000" dirty="0"/>
              <a:t> (2019) by </a:t>
            </a:r>
            <a:r>
              <a:rPr lang="en-GB" sz="2000" i="1" dirty="0"/>
              <a:t>Devon Townsend</a:t>
            </a:r>
          </a:p>
          <a:p>
            <a:endParaRPr lang="en-GB" sz="2000" dirty="0">
              <a:solidFill>
                <a:schemeClr val="bg1"/>
              </a:solidFill>
            </a:endParaRPr>
          </a:p>
        </p:txBody>
      </p:sp>
    </p:spTree>
    <p:extLst>
      <p:ext uri="{BB962C8B-B14F-4D97-AF65-F5344CB8AC3E}">
        <p14:creationId xmlns:p14="http://schemas.microsoft.com/office/powerpoint/2010/main" val="2850214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B4404-5314-B60D-ED69-48601E9B1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1B3A5-A7B7-53A0-2814-2006057D5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BC777-31CE-43FB-8872-E8C29992D157}"/>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000" dirty="0"/>
              <a:t>The novel Dracula is written as a series of journal/diary entries… from this we extracted significant scenes.</a:t>
            </a:r>
          </a:p>
          <a:p>
            <a:endParaRPr lang="en-GB" sz="2000" dirty="0"/>
          </a:p>
          <a:p>
            <a:r>
              <a:rPr lang="en-GB" sz="2000" dirty="0"/>
              <a:t>Book cover taken from: https://</a:t>
            </a:r>
            <a:r>
              <a:rPr lang="en-GB" sz="2000" dirty="0" err="1"/>
              <a:t>engagement.virginia.edu</a:t>
            </a:r>
            <a:r>
              <a:rPr lang="en-GB" sz="2000" dirty="0"/>
              <a:t>/learn/thoughts-from-the-lawn/dracula-at-125</a:t>
            </a:r>
          </a:p>
          <a:p>
            <a:r>
              <a:rPr lang="en-GB" sz="2000" dirty="0">
                <a:solidFill>
                  <a:schemeClr val="bg1"/>
                </a:solidFill>
              </a:rPr>
              <a:t>Book contents taken from: https://</a:t>
            </a:r>
            <a:r>
              <a:rPr lang="en-GB" sz="2000" dirty="0" err="1">
                <a:solidFill>
                  <a:schemeClr val="bg1"/>
                </a:solidFill>
              </a:rPr>
              <a:t>www.ebay.com</a:t>
            </a:r>
            <a:r>
              <a:rPr lang="en-GB" sz="2000" dirty="0">
                <a:solidFill>
                  <a:schemeClr val="bg1"/>
                </a:solidFill>
              </a:rPr>
              <a:t>/</a:t>
            </a:r>
            <a:r>
              <a:rPr lang="en-GB" sz="2000" dirty="0" err="1">
                <a:solidFill>
                  <a:schemeClr val="bg1"/>
                </a:solidFill>
              </a:rPr>
              <a:t>itm</a:t>
            </a:r>
            <a:r>
              <a:rPr lang="en-GB" sz="2000" dirty="0">
                <a:solidFill>
                  <a:schemeClr val="bg1"/>
                </a:solidFill>
              </a:rPr>
              <a:t>/356081310234</a:t>
            </a:r>
          </a:p>
        </p:txBody>
      </p:sp>
    </p:spTree>
    <p:extLst>
      <p:ext uri="{BB962C8B-B14F-4D97-AF65-F5344CB8AC3E}">
        <p14:creationId xmlns:p14="http://schemas.microsoft.com/office/powerpoint/2010/main" val="144240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CBD72-ED88-3943-D3DC-36111B204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EE44B-1A2C-7F03-AD26-709DC176C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E22D8-4F3E-1964-BE3B-BD99A62E1E70}"/>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000" dirty="0"/>
              <a:t>Key scenes to be orchestrated were identified. Colours are to indicate shared musical material… eleven pieces are required.</a:t>
            </a:r>
          </a:p>
          <a:p>
            <a:endParaRPr lang="en-GB" sz="2000" dirty="0">
              <a:solidFill>
                <a:schemeClr val="bg1"/>
              </a:solidFill>
            </a:endParaRPr>
          </a:p>
        </p:txBody>
      </p:sp>
    </p:spTree>
    <p:extLst>
      <p:ext uri="{BB962C8B-B14F-4D97-AF65-F5344CB8AC3E}">
        <p14:creationId xmlns:p14="http://schemas.microsoft.com/office/powerpoint/2010/main" val="87478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05D23-95D5-DCB3-C08D-90C4627B6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2E7B5-2606-393F-8150-E6B8D056A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530557-0287-9E01-B378-A8671EA7CB8A}"/>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000" dirty="0"/>
              <a:t>The scenes were mapped, to create a basic storyboard, into Reaper including with suggestive foley sounds.</a:t>
            </a:r>
          </a:p>
          <a:p>
            <a:pPr marL="0" marR="0" lvl="0" indent="0" defTabSz="457200" eaLnBrk="1" fontAlgn="auto" latinLnBrk="0" hangingPunct="1">
              <a:lnSpc>
                <a:spcPct val="117999"/>
              </a:lnSpc>
              <a:spcBef>
                <a:spcPts val="0"/>
              </a:spcBef>
              <a:spcAft>
                <a:spcPts val="0"/>
              </a:spcAft>
              <a:buClrTx/>
              <a:buSzTx/>
              <a:buFontTx/>
              <a:buNone/>
              <a:tabLst/>
              <a:defRPr/>
            </a:pPr>
            <a:endParaRPr lang="en-GB" sz="2000" dirty="0"/>
          </a:p>
          <a:p>
            <a:pPr marL="0" marR="0" lvl="0" indent="0" defTabSz="457200" eaLnBrk="1" fontAlgn="auto" latinLnBrk="0" hangingPunct="1">
              <a:lnSpc>
                <a:spcPct val="117999"/>
              </a:lnSpc>
              <a:spcBef>
                <a:spcPts val="0"/>
              </a:spcBef>
              <a:spcAft>
                <a:spcPts val="0"/>
              </a:spcAft>
              <a:buClrTx/>
              <a:buSzTx/>
              <a:buFontTx/>
              <a:buNone/>
              <a:tabLst/>
              <a:defRPr/>
            </a:pPr>
            <a:r>
              <a:rPr lang="en-GB" sz="2000" dirty="0"/>
              <a:t>Reaper Software: https://</a:t>
            </a:r>
            <a:r>
              <a:rPr lang="en-GB" sz="2000" dirty="0" err="1"/>
              <a:t>www.reaper.fm</a:t>
            </a:r>
            <a:endParaRPr lang="en-GB" sz="2000" dirty="0"/>
          </a:p>
          <a:p>
            <a:pPr marL="0" marR="0" lvl="0" indent="0" defTabSz="457200" eaLnBrk="1" fontAlgn="auto" latinLnBrk="0" hangingPunct="1">
              <a:lnSpc>
                <a:spcPct val="117999"/>
              </a:lnSpc>
              <a:spcBef>
                <a:spcPts val="0"/>
              </a:spcBef>
              <a:spcAft>
                <a:spcPts val="0"/>
              </a:spcAft>
              <a:buClrTx/>
              <a:buSzTx/>
              <a:buFontTx/>
              <a:buNone/>
              <a:tabLst/>
              <a:defRPr/>
            </a:pPr>
            <a:r>
              <a:rPr lang="en-GB" sz="2000" dirty="0"/>
              <a:t>Dr Bruce Wiggins Plugins: https://</a:t>
            </a:r>
            <a:r>
              <a:rPr lang="en-GB" sz="2000" dirty="0" err="1"/>
              <a:t>www.brucewiggins.co.uk</a:t>
            </a:r>
            <a:r>
              <a:rPr lang="en-GB" sz="2000" dirty="0"/>
              <a:t>/?</a:t>
            </a:r>
            <a:r>
              <a:rPr lang="en-GB" sz="2000" dirty="0" err="1"/>
              <a:t>page_id</a:t>
            </a:r>
            <a:r>
              <a:rPr lang="en-GB" sz="2000" dirty="0"/>
              <a:t>=78 </a:t>
            </a:r>
          </a:p>
          <a:p>
            <a:pPr marL="0" marR="0" lvl="0" indent="0" defTabSz="457200" eaLnBrk="1" fontAlgn="auto" latinLnBrk="0" hangingPunct="1">
              <a:lnSpc>
                <a:spcPct val="117999"/>
              </a:lnSpc>
              <a:spcBef>
                <a:spcPts val="0"/>
              </a:spcBef>
              <a:spcAft>
                <a:spcPts val="0"/>
              </a:spcAft>
              <a:buClrTx/>
              <a:buSzTx/>
              <a:buFontTx/>
              <a:buNone/>
              <a:tabLst/>
              <a:defRPr/>
            </a:pPr>
            <a:endParaRPr lang="en-GB" sz="2000" dirty="0"/>
          </a:p>
          <a:p>
            <a:endParaRPr lang="en-GB" sz="2000" dirty="0">
              <a:solidFill>
                <a:schemeClr val="bg1"/>
              </a:solidFill>
            </a:endParaRPr>
          </a:p>
        </p:txBody>
      </p:sp>
    </p:spTree>
    <p:extLst>
      <p:ext uri="{BB962C8B-B14F-4D97-AF65-F5344CB8AC3E}">
        <p14:creationId xmlns:p14="http://schemas.microsoft.com/office/powerpoint/2010/main" val="3016495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D210E-1001-DB6F-1A76-97512BC74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CC519-590B-0930-D2DC-F4057AFCD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D9395-FD66-3BC2-3DF5-9E44157E052B}"/>
              </a:ext>
            </a:extLst>
          </p:cNvPr>
          <p:cNvSpPr>
            <a:spLocks noGrp="1"/>
          </p:cNvSpPr>
          <p:nvPr>
            <p:ph type="body" idx="1"/>
          </p:nvPr>
        </p:nvSpPr>
        <p:spPr/>
        <p:txBody>
          <a:bodyPr/>
          <a:lstStyle/>
          <a:p>
            <a:r>
              <a:rPr lang="en-GB" sz="2000" dirty="0"/>
              <a:t>The basic setup consists of a MAC Mini using the software Reaper with </a:t>
            </a:r>
            <a:r>
              <a:rPr lang="en-GB" sz="2000" dirty="0" err="1"/>
              <a:t>WigWare</a:t>
            </a:r>
            <a:r>
              <a:rPr lang="en-GB" sz="2000" dirty="0"/>
              <a:t> plugins to route to a 3</a:t>
            </a:r>
            <a:r>
              <a:rPr lang="en-GB" sz="2000" baseline="30000" dirty="0"/>
              <a:t>rd</a:t>
            </a:r>
            <a:r>
              <a:rPr lang="en-GB" sz="2000" dirty="0"/>
              <a:t> order single plane 8-channel </a:t>
            </a:r>
            <a:r>
              <a:rPr lang="en-GB" sz="2000" dirty="0" err="1"/>
              <a:t>Ambisonic</a:t>
            </a:r>
            <a:r>
              <a:rPr lang="en-GB" sz="2000" dirty="0"/>
              <a:t> speaker array with two sub-channels.</a:t>
            </a:r>
          </a:p>
          <a:p>
            <a:endParaRPr lang="en-GB" sz="2000" dirty="0"/>
          </a:p>
          <a:p>
            <a:pPr marL="0" marR="0" lvl="0" indent="0" defTabSz="457200" eaLnBrk="1" fontAlgn="auto" latinLnBrk="0" hangingPunct="1">
              <a:lnSpc>
                <a:spcPct val="117999"/>
              </a:lnSpc>
              <a:spcBef>
                <a:spcPts val="0"/>
              </a:spcBef>
              <a:spcAft>
                <a:spcPts val="0"/>
              </a:spcAft>
              <a:buClrTx/>
              <a:buSzTx/>
              <a:buFontTx/>
              <a:buNone/>
              <a:tabLst/>
              <a:defRPr/>
            </a:pPr>
            <a:r>
              <a:rPr lang="en-GB" sz="2000" b="0" i="0" dirty="0">
                <a:solidFill>
                  <a:srgbClr val="001D35"/>
                </a:solidFill>
                <a:effectLst/>
                <a:latin typeface="Google Sans"/>
              </a:rPr>
              <a:t>Ambisonics is a 360-degree surround sound format that captures and reproduces the full sound field around a listener, including height information. Unlike traditional stereo or surround sound, it represents the sound field in a sphere, allowing for a more immersive and realistic listening experience. Ambisonics is often used in VR, XR, and live performance applications. </a:t>
            </a:r>
            <a:endParaRPr lang="en-GB" sz="2800" dirty="0"/>
          </a:p>
          <a:p>
            <a:endParaRPr lang="en-GB" sz="2000" dirty="0"/>
          </a:p>
          <a:p>
            <a:endParaRPr lang="en-GB" sz="2000" dirty="0">
              <a:solidFill>
                <a:schemeClr val="bg1"/>
              </a:solidFill>
            </a:endParaRPr>
          </a:p>
        </p:txBody>
      </p:sp>
    </p:spTree>
    <p:extLst>
      <p:ext uri="{BB962C8B-B14F-4D97-AF65-F5344CB8AC3E}">
        <p14:creationId xmlns:p14="http://schemas.microsoft.com/office/powerpoint/2010/main" val="301839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240EE-0590-F973-80DC-B97BE1B17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C6DD0-9F58-12B0-3609-6AE67EB872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35A39-0109-81B7-6740-CC9AEA14DC7C}"/>
              </a:ext>
            </a:extLst>
          </p:cNvPr>
          <p:cNvSpPr>
            <a:spLocks noGrp="1"/>
          </p:cNvSpPr>
          <p:nvPr>
            <p:ph type="body" idx="1"/>
          </p:nvPr>
        </p:nvSpPr>
        <p:spPr/>
        <p:txBody>
          <a:bodyPr/>
          <a:lstStyle/>
          <a:p>
            <a:r>
              <a:rPr lang="en-GB" dirty="0"/>
              <a:t>It is common, prior to compositing, to produce four versions of the series: 1. Original, 2. Inversion (upside down), 3. Retrograde (reversed) and Retrograde Inversion (reversed and upside down</a:t>
            </a:r>
          </a:p>
          <a:p>
            <a:endParaRPr lang="en-GB" dirty="0"/>
          </a:p>
          <a:p>
            <a:r>
              <a:rPr lang="en-GB" dirty="0"/>
              <a:t>It is common, prior to compositing, to produce four versions of the series: 1. Original, 2. Inversion (upside down), 3. Retrograde (reversed) and Retrograde Inversion (reversed and upside down</a:t>
            </a:r>
          </a:p>
          <a:p>
            <a:endParaRPr lang="en-GB" dirty="0"/>
          </a:p>
          <a:p>
            <a:pPr marL="0" marR="0" lvl="0" indent="0" defTabSz="457200" eaLnBrk="1" fontAlgn="auto" latinLnBrk="0" hangingPunct="1">
              <a:lnSpc>
                <a:spcPct val="117999"/>
              </a:lnSpc>
              <a:spcBef>
                <a:spcPts val="0"/>
              </a:spcBef>
              <a:spcAft>
                <a:spcPts val="0"/>
              </a:spcAft>
              <a:buClrTx/>
              <a:buSzTx/>
              <a:buFontTx/>
              <a:buNone/>
              <a:tabLst/>
              <a:defRPr/>
            </a:pPr>
            <a:r>
              <a:rPr lang="en-GB" dirty="0"/>
              <a:t>Ordinarily each series would have 48 pre-compositional variants but because of the symmetry, there are just 24.</a:t>
            </a:r>
          </a:p>
          <a:p>
            <a:pPr marL="0" marR="0" lvl="0" indent="0" defTabSz="457200" eaLnBrk="1" fontAlgn="auto" latinLnBrk="0" hangingPunct="1">
              <a:lnSpc>
                <a:spcPct val="117999"/>
              </a:lnSpc>
              <a:spcBef>
                <a:spcPts val="0"/>
              </a:spcBef>
              <a:spcAft>
                <a:spcPts val="0"/>
              </a:spcAft>
              <a:buClrTx/>
              <a:buSzTx/>
              <a:buFontTx/>
              <a:buNone/>
              <a:tabLst/>
              <a:defRPr/>
            </a:pPr>
            <a:endParaRPr lang="en-GB" dirty="0"/>
          </a:p>
          <a:p>
            <a:pPr marL="0" marR="0" lvl="0" indent="0" defTabSz="457200" eaLnBrk="1" fontAlgn="auto" latinLnBrk="0" hangingPunct="1">
              <a:lnSpc>
                <a:spcPct val="117999"/>
              </a:lnSpc>
              <a:spcBef>
                <a:spcPts val="0"/>
              </a:spcBef>
              <a:spcAft>
                <a:spcPts val="0"/>
              </a:spcAft>
              <a:buClrTx/>
              <a:buSzTx/>
              <a:buFontTx/>
              <a:buNone/>
              <a:tabLst/>
              <a:defRPr/>
            </a:pPr>
            <a:r>
              <a:rPr lang="en-GB" dirty="0"/>
              <a:t>You can combine them in different ways but generally preserving the sequence.</a:t>
            </a:r>
          </a:p>
          <a:p>
            <a:pPr marL="0" marR="0" lvl="0" indent="0" defTabSz="457200" eaLnBrk="1" fontAlgn="auto" latinLnBrk="0" hangingPunct="1">
              <a:lnSpc>
                <a:spcPct val="117999"/>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3395937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98500" y="8632088"/>
            <a:ext cx="11607801" cy="461060"/>
          </a:xfrm>
          <a:prstGeom prst="rect">
            <a:avLst/>
          </a:prstGeom>
        </p:spPr>
        <p:txBody>
          <a:bodyPr anchor="b"/>
          <a:lstStyle>
            <a:lvl1pPr marL="0" indent="0" defTabSz="563541">
              <a:lnSpc>
                <a:spcPct val="100000"/>
              </a:lnSpc>
              <a:spcBef>
                <a:spcPts val="0"/>
              </a:spcBef>
              <a:buSzTx/>
              <a:buNone/>
              <a:defRPr sz="2304" b="1"/>
            </a:lvl1pPr>
          </a:lstStyle>
          <a:p>
            <a:r>
              <a:t>Author and Date</a:t>
            </a:r>
          </a:p>
        </p:txBody>
      </p:sp>
      <p:sp>
        <p:nvSpPr>
          <p:cNvPr id="12" name="Presentation Title"/>
          <p:cNvSpPr txBox="1">
            <a:spLocks noGrp="1"/>
          </p:cNvSpPr>
          <p:nvPr>
            <p:ph type="title" hasCustomPrompt="1"/>
          </p:nvPr>
        </p:nvSpPr>
        <p:spPr>
          <a:xfrm>
            <a:off x="697871" y="1852810"/>
            <a:ext cx="11609058" cy="3302001"/>
          </a:xfrm>
          <a:prstGeom prst="rect">
            <a:avLst/>
          </a:prstGeom>
        </p:spPr>
        <p:txBody>
          <a:bodyPr anchor="b"/>
          <a:lstStyle>
            <a:lvl1pPr>
              <a:defRPr sz="8200" spc="-164"/>
            </a:lvl1pPr>
          </a:lstStyle>
          <a:p>
            <a:r>
              <a:t>Presentation Title</a:t>
            </a:r>
          </a:p>
        </p:txBody>
      </p:sp>
      <p:sp>
        <p:nvSpPr>
          <p:cNvPr id="13" name="Body Level One…"/>
          <p:cNvSpPr txBox="1">
            <a:spLocks noGrp="1"/>
          </p:cNvSpPr>
          <p:nvPr>
            <p:ph type="body" sz="quarter" idx="1" hasCustomPrompt="1"/>
          </p:nvPr>
        </p:nvSpPr>
        <p:spPr>
          <a:xfrm>
            <a:off x="698500" y="5105400"/>
            <a:ext cx="11607800" cy="1441897"/>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349999" y="9220199"/>
            <a:ext cx="297893"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a:spLocks noGrp="1"/>
          </p:cNvSpPr>
          <p:nvPr>
            <p:ph type="pic" sz="quarter" idx="21"/>
          </p:nvPr>
        </p:nvSpPr>
        <p:spPr>
          <a:xfrm>
            <a:off x="6545374" y="5099050"/>
            <a:ext cx="5952902" cy="3962400"/>
          </a:xfrm>
          <a:prstGeom prst="rect">
            <a:avLst/>
          </a:prstGeom>
        </p:spPr>
        <p:txBody>
          <a:bodyPr lIns="91439" tIns="45719" rIns="91439" bIns="45719">
            <a:noAutofit/>
          </a:bodyPr>
          <a:lstStyle/>
          <a:p>
            <a:endParaRPr/>
          </a:p>
        </p:txBody>
      </p:sp>
      <p:sp>
        <p:nvSpPr>
          <p:cNvPr id="125" name="824910546_2681x1332.jpg"/>
          <p:cNvSpPr>
            <a:spLocks noGrp="1"/>
          </p:cNvSpPr>
          <p:nvPr>
            <p:ph type="pic" idx="22"/>
          </p:nvPr>
        </p:nvSpPr>
        <p:spPr>
          <a:xfrm>
            <a:off x="-5214707" y="647700"/>
            <a:ext cx="16967201" cy="8429807"/>
          </a:xfrm>
          <a:prstGeom prst="rect">
            <a:avLst/>
          </a:prstGeom>
        </p:spPr>
        <p:txBody>
          <a:bodyPr lIns="91439" tIns="45719" rIns="91439" bIns="45719">
            <a:noAutofit/>
          </a:bodyPr>
          <a:lstStyle/>
          <a:p>
            <a:endParaRPr/>
          </a:p>
        </p:txBody>
      </p:sp>
      <p:sp>
        <p:nvSpPr>
          <p:cNvPr id="126" name="575395635_960x639.jpg"/>
          <p:cNvSpPr>
            <a:spLocks noGrp="1"/>
          </p:cNvSpPr>
          <p:nvPr>
            <p:ph type="pic" sz="quarter" idx="23"/>
          </p:nvPr>
        </p:nvSpPr>
        <p:spPr>
          <a:xfrm>
            <a:off x="6553200" y="698500"/>
            <a:ext cx="5956300" cy="3964663"/>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824550" y="-232551"/>
            <a:ext cx="15056595" cy="1004965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698500" y="692534"/>
            <a:ext cx="5105400" cy="4387466"/>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Slide Subtitle</a:t>
            </a:r>
          </a:p>
          <a:p>
            <a:pPr lvl="1"/>
            <a:endParaRPr/>
          </a:p>
          <a:p>
            <a:pPr lvl="2"/>
            <a:endParaRPr/>
          </a:p>
          <a:p>
            <a:pPr lvl="3"/>
            <a:endParaRPr/>
          </a:p>
          <a:p>
            <a:pPr lvl="4"/>
            <a:endParaRPr/>
          </a:p>
        </p:txBody>
      </p:sp>
      <p:sp>
        <p:nvSpPr>
          <p:cNvPr id="34" name="Image"/>
          <p:cNvSpPr>
            <a:spLocks noGrp="1"/>
          </p:cNvSpPr>
          <p:nvPr>
            <p:ph type="pic" idx="21"/>
          </p:nvPr>
        </p:nvSpPr>
        <p:spPr>
          <a:xfrm>
            <a:off x="5245100" y="673100"/>
            <a:ext cx="8382202" cy="8388543"/>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698500" y="2959100"/>
            <a:ext cx="11607800" cy="6096000"/>
          </a:xfrm>
          <a:prstGeom prst="rect">
            <a:avLst/>
          </a:prstGeom>
        </p:spPr>
        <p:txBody>
          <a:bodyPr numCol="2" spcCol="589358"/>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62" name="Body Level One…"/>
          <p:cNvSpPr txBox="1">
            <a:spLocks noGrp="1"/>
          </p:cNvSpPr>
          <p:nvPr>
            <p:ph type="body" sz="half" idx="1" hasCustomPrompt="1"/>
          </p:nvPr>
        </p:nvSpPr>
        <p:spPr>
          <a:xfrm>
            <a:off x="698500" y="3479800"/>
            <a:ext cx="5105400" cy="5588000"/>
          </a:xfrm>
          <a:prstGeom prst="rect">
            <a:avLst/>
          </a:prstGeom>
        </p:spPr>
        <p:txBody>
          <a:bodyPr/>
          <a:lstStyle/>
          <a:p>
            <a:r>
              <a:t>Slide bullet text</a:t>
            </a:r>
          </a:p>
          <a:p>
            <a:pPr lvl="1"/>
            <a:endParaRPr/>
          </a:p>
          <a:p>
            <a:pPr lvl="2"/>
            <a:endParaRPr/>
          </a:p>
          <a:p>
            <a:pPr lvl="3"/>
            <a:endParaRPr/>
          </a:p>
          <a:p>
            <a:pPr lvl="4"/>
            <a:endParaRPr/>
          </a:p>
        </p:txBody>
      </p:sp>
      <p:sp>
        <p:nvSpPr>
          <p:cNvPr id="63" name="824910546_2681x1332.jpg"/>
          <p:cNvSpPr>
            <a:spLocks noGrp="1"/>
          </p:cNvSpPr>
          <p:nvPr>
            <p:ph type="pic" idx="22"/>
          </p:nvPr>
        </p:nvSpPr>
        <p:spPr>
          <a:xfrm>
            <a:off x="825500" y="647700"/>
            <a:ext cx="16967200" cy="8429806"/>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98500" y="3225800"/>
            <a:ext cx="11607800"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8200" spc="-164">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8200" spc="-164">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8200" spc="-164">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8200" spc="-164">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b="1" spc="-38"/>
            </a:lvl1pPr>
          </a:lstStyle>
          <a:p>
            <a:r>
              <a:t>Fact information</a:t>
            </a:r>
          </a:p>
        </p:txBody>
      </p:sp>
      <p:sp>
        <p:nvSpPr>
          <p:cNvPr id="107" name="Body Level One…"/>
          <p:cNvSpPr txBox="1">
            <a:spLocks noGrp="1"/>
          </p:cNvSpPr>
          <p:nvPr>
            <p:ph type="body" idx="1" hasCustomPrompt="1"/>
          </p:nvPr>
        </p:nvSpPr>
        <p:spPr>
          <a:xfrm>
            <a:off x="698500" y="572574"/>
            <a:ext cx="11607800" cy="5637406"/>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6" name="Attribution"/>
          <p:cNvSpPr txBox="1">
            <a:spLocks noGrp="1"/>
          </p:cNvSpPr>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98500" y="2956892"/>
            <a:ext cx="11607800" cy="609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 id="2147483658" r:id="rId7"/>
    <p:sldLayoutId id="2147483659" r:id="rId8"/>
    <p:sldLayoutId id="2147483660" r:id="rId9"/>
    <p:sldLayoutId id="2147483661" r:id="rId10"/>
    <p:sldLayoutId id="2147483662" r:id="rId11"/>
    <p:sldLayoutId id="2147483663" r:id="rId12"/>
  </p:sldLayoutIdLst>
  <p:transition spd="med"/>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FFFFFF"/>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microsoft.com/office/2007/relationships/hdphoto" Target="../media/hdphoto1.wdp"/><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50.emf"/><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6.png"/><Relationship Id="rId17" Type="http://schemas.openxmlformats.org/officeDocument/2006/relationships/image" Target="../media/image54.png"/><Relationship Id="rId2" Type="http://schemas.openxmlformats.org/officeDocument/2006/relationships/audio" Target="../media/media1.mp3"/><Relationship Id="rId16" Type="http://schemas.openxmlformats.org/officeDocument/2006/relationships/image" Target="../media/image53.emf"/><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5.png"/><Relationship Id="rId5" Type="http://schemas.microsoft.com/office/2007/relationships/media" Target="../media/media3.mp3"/><Relationship Id="rId15" Type="http://schemas.openxmlformats.org/officeDocument/2006/relationships/image" Target="../media/image52.emf"/><Relationship Id="rId10" Type="http://schemas.openxmlformats.org/officeDocument/2006/relationships/image" Target="../media/image47.pn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51.emf"/></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jpeg"/><Relationship Id="rId11" Type="http://schemas.openxmlformats.org/officeDocument/2006/relationships/image" Target="../media/image54.png"/><Relationship Id="rId5" Type="http://schemas.openxmlformats.org/officeDocument/2006/relationships/image" Target="../media/image55.jpeg"/><Relationship Id="rId10" Type="http://schemas.microsoft.com/office/2007/relationships/hdphoto" Target="../media/hdphoto7.wdp"/><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7.png"/><Relationship Id="rId7" Type="http://schemas.microsoft.com/office/2007/relationships/hdphoto" Target="../media/hdphoto8.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png"/><Relationship Id="rId7"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15.png"/><Relationship Id="rId4" Type="http://schemas.microsoft.com/office/2007/relationships/hdphoto" Target="../media/hdphoto8.wdp"/><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15.pn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66.jpeg"/><Relationship Id="rId5" Type="http://schemas.openxmlformats.org/officeDocument/2006/relationships/image" Target="../media/image2.png"/><Relationship Id="rId10" Type="http://schemas.openxmlformats.org/officeDocument/2006/relationships/image" Target="../media/image65.jpeg"/><Relationship Id="rId4" Type="http://schemas.openxmlformats.org/officeDocument/2006/relationships/image" Target="../media/image16.png"/><Relationship Id="rId9"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microsoft.com/office/2007/relationships/hdphoto" Target="../media/hdphoto4.wdp"/><Relationship Id="rId3" Type="http://schemas.microsoft.com/office/2007/relationships/media" Target="../media/media6.mp3"/><Relationship Id="rId7" Type="http://schemas.openxmlformats.org/officeDocument/2006/relationships/slideLayout" Target="../slideLayouts/slideLayout1.xml"/><Relationship Id="rId12"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16.png"/><Relationship Id="rId5" Type="http://schemas.microsoft.com/office/2007/relationships/media" Target="../media/media7.mp3"/><Relationship Id="rId10" Type="http://schemas.openxmlformats.org/officeDocument/2006/relationships/image" Target="../media/image15.png"/><Relationship Id="rId4" Type="http://schemas.openxmlformats.org/officeDocument/2006/relationships/audio" Target="../media/media6.mp3"/><Relationship Id="rId9" Type="http://schemas.openxmlformats.org/officeDocument/2006/relationships/image" Target="../media/image69.jp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20.emf"/></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21.png"/><Relationship Id="rId21" Type="http://schemas.openxmlformats.org/officeDocument/2006/relationships/image" Target="../media/image35.jpg"/><Relationship Id="rId7" Type="http://schemas.openxmlformats.org/officeDocument/2006/relationships/image" Target="../media/image15.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30.jp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5.png"/><Relationship Id="rId5" Type="http://schemas.microsoft.com/office/2007/relationships/hdphoto" Target="../media/hdphoto4.wdp"/><Relationship Id="rId15" Type="http://schemas.openxmlformats.org/officeDocument/2006/relationships/image" Target="../media/image29.png"/><Relationship Id="rId23" Type="http://schemas.openxmlformats.org/officeDocument/2006/relationships/image" Target="../media/image37.jpeg"/><Relationship Id="rId10" Type="http://schemas.openxmlformats.org/officeDocument/2006/relationships/image" Target="../media/image24.jpeg"/><Relationship Id="rId19"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23.jpeg"/><Relationship Id="rId14" Type="http://schemas.openxmlformats.org/officeDocument/2006/relationships/image" Target="../media/image28.png"/><Relationship Id="rId22"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5.jpeg"/><Relationship Id="rId7"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black background with pink lines&#10;&#10;AI-generated content may be incorrect.">
            <a:extLst>
              <a:ext uri="{FF2B5EF4-FFF2-40B4-BE49-F238E27FC236}">
                <a16:creationId xmlns:a16="http://schemas.microsoft.com/office/drawing/2014/main" id="{FDA67CED-CBF9-44D1-E56D-6984E756B661}"/>
              </a:ext>
            </a:extLst>
          </p:cNvPr>
          <p:cNvPicPr>
            <a:picLocks noChangeAspect="1"/>
          </p:cNvPicPr>
          <p:nvPr/>
        </p:nvPicPr>
        <p:blipFill>
          <a:blip r:embed="rId3">
            <a:alphaModFix amt="50000"/>
            <a:extLst>
              <a:ext uri="{28A0092B-C50C-407E-A947-70E740481C1C}">
                <a14:useLocalDpi xmlns:a14="http://schemas.microsoft.com/office/drawing/2010/main"/>
              </a:ext>
            </a:extLst>
          </a:blip>
          <a:stretch>
            <a:fillRect/>
          </a:stretch>
        </p:blipFill>
        <p:spPr>
          <a:xfrm>
            <a:off x="218211" y="251733"/>
            <a:ext cx="12669156" cy="9501867"/>
          </a:xfrm>
          <a:prstGeom prst="rect">
            <a:avLst/>
          </a:prstGeom>
        </p:spPr>
      </p:pic>
      <p:pic>
        <p:nvPicPr>
          <p:cNvPr id="7" name="pngtree-blood-stains-scary-halloween-decoration-free-download-png-image_6268072.png" descr="pngtree-blood-stains-scary-halloween-decoration-free-download-png-image_6268072.png">
            <a:extLst>
              <a:ext uri="{FF2B5EF4-FFF2-40B4-BE49-F238E27FC236}">
                <a16:creationId xmlns:a16="http://schemas.microsoft.com/office/drawing/2014/main" id="{ED5F5E86-9779-D4AF-BB3F-32D7091136C9}"/>
              </a:ext>
            </a:extLst>
          </p:cNvPr>
          <p:cNvPicPr>
            <a:picLocks noChangeAspect="1"/>
          </p:cNvPicPr>
          <p:nvPr/>
        </p:nvPicPr>
        <p:blipFill>
          <a:blip r:embed="rId4" cstate="screen">
            <a:alphaModFix/>
            <a:extLst>
              <a:ext uri="{BEBA8EAE-BF5A-486C-A8C5-ECC9F3942E4B}">
                <a14:imgProps xmlns:a14="http://schemas.microsoft.com/office/drawing/2010/main">
                  <a14:imgLayer r:embed="rId5">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0" y="2950640"/>
            <a:ext cx="13315653" cy="6802960"/>
          </a:xfrm>
          <a:prstGeom prst="rect">
            <a:avLst/>
          </a:prstGeom>
          <a:ln w="12700">
            <a:miter lim="400000"/>
          </a:ln>
        </p:spPr>
      </p:pic>
      <p:sp>
        <p:nvSpPr>
          <p:cNvPr id="256" name="Circle"/>
          <p:cNvSpPr/>
          <p:nvPr/>
        </p:nvSpPr>
        <p:spPr>
          <a:xfrm>
            <a:off x="6387703" y="635000"/>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57" name="Circle"/>
          <p:cNvSpPr/>
          <p:nvPr/>
        </p:nvSpPr>
        <p:spPr>
          <a:xfrm>
            <a:off x="8432403" y="1181100"/>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58" name="Circle"/>
          <p:cNvSpPr/>
          <p:nvPr/>
        </p:nvSpPr>
        <p:spPr>
          <a:xfrm>
            <a:off x="10159603" y="2768600"/>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59" name="Circle"/>
          <p:cNvSpPr/>
          <p:nvPr/>
        </p:nvSpPr>
        <p:spPr>
          <a:xfrm>
            <a:off x="10527903" y="4762103"/>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60" name="Circle"/>
          <p:cNvSpPr/>
          <p:nvPr/>
        </p:nvSpPr>
        <p:spPr>
          <a:xfrm>
            <a:off x="9969103" y="6806803"/>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61" name="Circle"/>
          <p:cNvSpPr/>
          <p:nvPr/>
        </p:nvSpPr>
        <p:spPr>
          <a:xfrm>
            <a:off x="8622903" y="8407003"/>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62" name="Circle"/>
          <p:cNvSpPr/>
          <p:nvPr/>
        </p:nvSpPr>
        <p:spPr>
          <a:xfrm>
            <a:off x="6387703" y="8889206"/>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63" name="Circle"/>
          <p:cNvSpPr/>
          <p:nvPr/>
        </p:nvSpPr>
        <p:spPr>
          <a:xfrm>
            <a:off x="4292203" y="8330803"/>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64" name="Circle"/>
          <p:cNvSpPr/>
          <p:nvPr/>
        </p:nvSpPr>
        <p:spPr>
          <a:xfrm>
            <a:off x="2780903" y="6794103"/>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65" name="Circle"/>
          <p:cNvSpPr/>
          <p:nvPr/>
        </p:nvSpPr>
        <p:spPr>
          <a:xfrm>
            <a:off x="2247503" y="4762103"/>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66" name="Circle"/>
          <p:cNvSpPr/>
          <p:nvPr/>
        </p:nvSpPr>
        <p:spPr>
          <a:xfrm>
            <a:off x="2780903" y="2692400"/>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67" name="Circle"/>
          <p:cNvSpPr/>
          <p:nvPr/>
        </p:nvSpPr>
        <p:spPr>
          <a:xfrm>
            <a:off x="4292203" y="1168400"/>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pic>
        <p:nvPicPr>
          <p:cNvPr id="268" name="Blood Drips.png" descr="Blood Drips.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774373" y="2667041"/>
            <a:ext cx="782288" cy="1006322"/>
          </a:xfrm>
          <a:prstGeom prst="rect">
            <a:avLst/>
          </a:prstGeom>
          <a:ln w="12700">
            <a:miter lim="400000"/>
          </a:ln>
        </p:spPr>
      </p:pic>
      <p:pic>
        <p:nvPicPr>
          <p:cNvPr id="269" name="Blood Drips.png" descr="Blood Drips.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096897" y="599812"/>
            <a:ext cx="811006" cy="1137175"/>
          </a:xfrm>
          <a:prstGeom prst="rect">
            <a:avLst/>
          </a:prstGeom>
          <a:ln w="12700">
            <a:miter lim="400000"/>
          </a:ln>
        </p:spPr>
      </p:pic>
      <p:pic>
        <p:nvPicPr>
          <p:cNvPr id="270" name="Blood Drips.png" descr="Blood Drips.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127404" y="1059015"/>
            <a:ext cx="839433" cy="852081"/>
          </a:xfrm>
          <a:prstGeom prst="rect">
            <a:avLst/>
          </a:prstGeom>
          <a:ln w="12700">
            <a:miter lim="400000"/>
          </a:ln>
        </p:spPr>
      </p:pic>
      <p:pic>
        <p:nvPicPr>
          <p:cNvPr id="271" name="Blood Drips.png" descr="Blood Drips.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9727405" y="6730603"/>
            <a:ext cx="712767" cy="846702"/>
          </a:xfrm>
          <a:prstGeom prst="rect">
            <a:avLst/>
          </a:prstGeom>
          <a:ln w="12700">
            <a:miter lim="400000"/>
          </a:ln>
        </p:spPr>
      </p:pic>
      <p:pic>
        <p:nvPicPr>
          <p:cNvPr id="272" name="Blood Drips.png" descr="Blood Drips.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0354865" y="4571603"/>
            <a:ext cx="727870" cy="1098303"/>
          </a:xfrm>
          <a:prstGeom prst="rect">
            <a:avLst/>
          </a:prstGeom>
          <a:ln w="12700">
            <a:miter lim="400000"/>
          </a:ln>
        </p:spPr>
      </p:pic>
      <p:pic>
        <p:nvPicPr>
          <p:cNvPr id="273" name="Blood Drips.png" descr="Blood Drips.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4064198" y="1000993"/>
            <a:ext cx="773354" cy="1511664"/>
          </a:xfrm>
          <a:prstGeom prst="rect">
            <a:avLst/>
          </a:prstGeom>
          <a:ln w="12700">
            <a:miter lim="400000"/>
          </a:ln>
        </p:spPr>
      </p:pic>
      <p:pic>
        <p:nvPicPr>
          <p:cNvPr id="274" name="Blood Drips.png" descr="Blood Drips.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8203604" y="8148696"/>
            <a:ext cx="839319" cy="894477"/>
          </a:xfrm>
          <a:prstGeom prst="rect">
            <a:avLst/>
          </a:prstGeom>
          <a:ln w="12700">
            <a:miter lim="400000"/>
          </a:ln>
        </p:spPr>
      </p:pic>
      <p:pic>
        <p:nvPicPr>
          <p:cNvPr id="275" name="Blood Drips.png" descr="Blood Drips.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2540396" y="2511863"/>
            <a:ext cx="710442" cy="986476"/>
          </a:xfrm>
          <a:prstGeom prst="rect">
            <a:avLst/>
          </a:prstGeom>
          <a:ln w="12700">
            <a:miter lim="400000"/>
          </a:ln>
        </p:spPr>
      </p:pic>
      <p:pic>
        <p:nvPicPr>
          <p:cNvPr id="276" name="Blood Drips.png" descr="Blood Drips.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926058" y="4556624"/>
            <a:ext cx="695299" cy="1499706"/>
          </a:xfrm>
          <a:prstGeom prst="rect">
            <a:avLst/>
          </a:prstGeom>
          <a:ln w="12700">
            <a:miter lim="400000"/>
          </a:ln>
        </p:spPr>
      </p:pic>
      <p:pic>
        <p:nvPicPr>
          <p:cNvPr id="277" name="Blood Drips.png" descr="Blood Drips.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a:xfrm>
            <a:off x="2514600" y="6668186"/>
            <a:ext cx="762140" cy="1480958"/>
          </a:xfrm>
          <a:prstGeom prst="rect">
            <a:avLst/>
          </a:prstGeom>
          <a:ln w="12700">
            <a:miter lim="400000"/>
          </a:ln>
        </p:spPr>
      </p:pic>
      <p:pic>
        <p:nvPicPr>
          <p:cNvPr id="278" name="Blood Drips.png" descr="Blood Drips.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a:xfrm>
            <a:off x="4100710" y="8127662"/>
            <a:ext cx="700390" cy="936763"/>
          </a:xfrm>
          <a:prstGeom prst="rect">
            <a:avLst/>
          </a:prstGeom>
          <a:ln w="12700">
            <a:miter lim="400000"/>
          </a:ln>
        </p:spPr>
      </p:pic>
      <p:pic>
        <p:nvPicPr>
          <p:cNvPr id="279" name="Blood Drips.png" descr="Blood Drips.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6159896" y="8662101"/>
            <a:ext cx="685160" cy="1005929"/>
          </a:xfrm>
          <a:prstGeom prst="rect">
            <a:avLst/>
          </a:prstGeom>
          <a:ln w="12700">
            <a:miter lim="400000"/>
          </a:ln>
        </p:spPr>
      </p:pic>
      <p:sp>
        <p:nvSpPr>
          <p:cNvPr id="3" name="TextBox 2">
            <a:extLst>
              <a:ext uri="{FF2B5EF4-FFF2-40B4-BE49-F238E27FC236}">
                <a16:creationId xmlns:a16="http://schemas.microsoft.com/office/drawing/2014/main" id="{98F730FA-B920-C330-9F22-346F74FA90B7}"/>
              </a:ext>
            </a:extLst>
          </p:cNvPr>
          <p:cNvSpPr txBox="1"/>
          <p:nvPr/>
        </p:nvSpPr>
        <p:spPr>
          <a:xfrm>
            <a:off x="3096936" y="2788562"/>
            <a:ext cx="7292061"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0000" b="0" i="0" u="none" strike="noStrike" cap="none" spc="0" normalizeH="0" baseline="0" dirty="0">
                <a:ln>
                  <a:noFill/>
                </a:ln>
                <a:solidFill>
                  <a:schemeClr val="bg1"/>
                </a:solidFill>
                <a:effectLst/>
                <a:uFillTx/>
                <a:latin typeface="Lucida Blackletter" pitchFamily="2" charset="77"/>
                <a:cs typeface="Biome" panose="020B0604020202020204" pitchFamily="34" charset="0"/>
                <a:sym typeface="Helvetica Neue"/>
              </a:rPr>
              <a:t>What Music </a:t>
            </a:r>
          </a:p>
          <a:p>
            <a:pPr marL="0" marR="0" indent="0" algn="ctr" defTabSz="1733930" rtl="0" fontAlgn="auto" latinLnBrk="0" hangingPunct="0">
              <a:lnSpc>
                <a:spcPct val="100000"/>
              </a:lnSpc>
              <a:spcBef>
                <a:spcPts val="0"/>
              </a:spcBef>
              <a:spcAft>
                <a:spcPts val="0"/>
              </a:spcAft>
              <a:buClrTx/>
              <a:buSzTx/>
              <a:buFontTx/>
              <a:buNone/>
              <a:tabLst/>
            </a:pPr>
            <a:r>
              <a:rPr kumimoji="0" lang="en-GB" sz="10000" b="0" i="0" u="none" strike="noStrike" cap="none" spc="0" normalizeH="0" baseline="0" dirty="0">
                <a:ln>
                  <a:noFill/>
                </a:ln>
                <a:solidFill>
                  <a:schemeClr val="bg1"/>
                </a:solidFill>
                <a:effectLst/>
                <a:uFillTx/>
                <a:latin typeface="Lucida Blackletter" pitchFamily="2" charset="77"/>
                <a:cs typeface="Biome" panose="020B0604020202020204" pitchFamily="34" charset="0"/>
                <a:sym typeface="Helvetica Neue"/>
              </a:rPr>
              <a:t>they Make!</a:t>
            </a:r>
          </a:p>
        </p:txBody>
      </p:sp>
      <p:sp>
        <p:nvSpPr>
          <p:cNvPr id="4" name="TextBox 3">
            <a:extLst>
              <a:ext uri="{FF2B5EF4-FFF2-40B4-BE49-F238E27FC236}">
                <a16:creationId xmlns:a16="http://schemas.microsoft.com/office/drawing/2014/main" id="{AB6997FF-7F2F-0777-D5C3-109C0DCD78BA}"/>
              </a:ext>
            </a:extLst>
          </p:cNvPr>
          <p:cNvSpPr txBox="1"/>
          <p:nvPr/>
        </p:nvSpPr>
        <p:spPr>
          <a:xfrm>
            <a:off x="4474536" y="5870187"/>
            <a:ext cx="436658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chemeClr val="bg1"/>
                </a:solidFill>
                <a:effectLst/>
                <a:uFillTx/>
                <a:latin typeface="Lucida Blackletter" pitchFamily="2" charset="77"/>
                <a:sym typeface="Helvetica Neue"/>
              </a:rPr>
              <a:t>A Surround-Sound </a:t>
            </a:r>
          </a:p>
          <a:p>
            <a:pPr marL="0" marR="0" indent="0" algn="ctr" defTabSz="1733930"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chemeClr val="bg1"/>
                </a:solidFill>
                <a:effectLst/>
                <a:uFillTx/>
                <a:latin typeface="Lucida Blackletter" pitchFamily="2" charset="77"/>
                <a:sym typeface="Helvetica Neue"/>
              </a:rPr>
              <a:t>Installation</a:t>
            </a:r>
          </a:p>
        </p:txBody>
      </p:sp>
      <p:pic>
        <p:nvPicPr>
          <p:cNvPr id="5" name="pngtree-blood-splash-red-ink-spray-for-halloween-png-image_6181089.png" descr="pngtree-blood-splash-red-ink-spray-for-halloween-png-image_6181089.png">
            <a:extLst>
              <a:ext uri="{FF2B5EF4-FFF2-40B4-BE49-F238E27FC236}">
                <a16:creationId xmlns:a16="http://schemas.microsoft.com/office/drawing/2014/main" id="{3FD575A1-EA68-5C8B-59F2-4E2091FBDF81}"/>
              </a:ext>
            </a:extLst>
          </p:cNvPr>
          <p:cNvPicPr>
            <a:picLocks noChangeAspect="1"/>
          </p:cNvPicPr>
          <p:nvPr/>
        </p:nvPicPr>
        <p:blipFill>
          <a:blip r:embed="rId18" cstate="screen">
            <a:alphaModFix/>
            <a:extLst>
              <a:ext uri="{28A0092B-C50C-407E-A947-70E740481C1C}">
                <a14:useLocalDpi xmlns:a14="http://schemas.microsoft.com/office/drawing/2010/main"/>
              </a:ext>
            </a:extLst>
          </a:blip>
          <a:srcRect/>
          <a:stretch>
            <a:fillRect/>
          </a:stretch>
        </p:blipFill>
        <p:spPr>
          <a:xfrm>
            <a:off x="9527786" y="0"/>
            <a:ext cx="3477014" cy="4071816"/>
          </a:xfrm>
          <a:prstGeom prst="rect">
            <a:avLst/>
          </a:prstGeom>
          <a:ln w="12700">
            <a:miter lim="400000"/>
          </a:ln>
        </p:spPr>
      </p:pic>
      <p:pic>
        <p:nvPicPr>
          <p:cNvPr id="6" name="pngtree-blood-splash-red-ink-spray-for-halloween-png-image_6181089.png" descr="pngtree-blood-splash-red-ink-spray-for-halloween-png-image_6181089.png">
            <a:extLst>
              <a:ext uri="{FF2B5EF4-FFF2-40B4-BE49-F238E27FC236}">
                <a16:creationId xmlns:a16="http://schemas.microsoft.com/office/drawing/2014/main" id="{40CB9C6D-D5EC-17FF-8D02-B6F12D099533}"/>
              </a:ext>
            </a:extLst>
          </p:cNvPr>
          <p:cNvPicPr>
            <a:picLocks noChangeAspect="1"/>
          </p:cNvPicPr>
          <p:nvPr/>
        </p:nvPicPr>
        <p:blipFill>
          <a:blip r:embed="rId19" cstate="screen">
            <a:alphaModFix amt="93000"/>
            <a:extLst>
              <a:ext uri="{28A0092B-C50C-407E-A947-70E740481C1C}">
                <a14:useLocalDpi xmlns:a14="http://schemas.microsoft.com/office/drawing/2010/main"/>
              </a:ext>
            </a:extLst>
          </a:blip>
          <a:srcRect/>
          <a:stretch>
            <a:fillRect/>
          </a:stretch>
        </p:blipFill>
        <p:spPr>
          <a:xfrm>
            <a:off x="0" y="0"/>
            <a:ext cx="3739965" cy="442444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dissolve">
                                      <p:cBhvr>
                                        <p:cTn id="7" dur="1000"/>
                                        <p:tgtEl>
                                          <p:spTgt spid="269"/>
                                        </p:tgtEl>
                                      </p:cBhvr>
                                    </p:animEffect>
                                  </p:childTnLst>
                                </p:cTn>
                              </p:par>
                            </p:childTnLst>
                          </p:cTn>
                        </p:par>
                        <p:par>
                          <p:cTn id="8" fill="hold">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79"/>
                                        </p:tgtEl>
                                        <p:attrNameLst>
                                          <p:attrName>style.visibility</p:attrName>
                                        </p:attrNameLst>
                                      </p:cBhvr>
                                      <p:to>
                                        <p:strVal val="visible"/>
                                      </p:to>
                                    </p:set>
                                    <p:animEffect transition="in" filter="dissolve">
                                      <p:cBhvr>
                                        <p:cTn id="11" dur="1000"/>
                                        <p:tgtEl>
                                          <p:spTgt spid="279"/>
                                        </p:tgtEl>
                                      </p:cBhvr>
                                    </p:animEffect>
                                  </p:childTnLst>
                                </p:cTn>
                              </p:par>
                            </p:childTnLst>
                          </p:cTn>
                        </p:par>
                        <p:par>
                          <p:cTn id="12" fill="hold">
                            <p:stCondLst>
                              <p:cond delay="2500"/>
                            </p:stCondLst>
                            <p:childTnLst>
                              <p:par>
                                <p:cTn id="13" presetID="9" presetClass="entr" presetSubtype="0" fill="hold" grpId="0" nodeType="afterEffect">
                                  <p:stCondLst>
                                    <p:cond delay="0"/>
                                  </p:stCondLst>
                                  <p:childTnLst>
                                    <p:set>
                                      <p:cBhvr>
                                        <p:cTn id="14" dur="1" fill="hold">
                                          <p:stCondLst>
                                            <p:cond delay="0"/>
                                          </p:stCondLst>
                                        </p:cTn>
                                        <p:tgtEl>
                                          <p:spTgt spid="270"/>
                                        </p:tgtEl>
                                        <p:attrNameLst>
                                          <p:attrName>style.visibility</p:attrName>
                                        </p:attrNameLst>
                                      </p:cBhvr>
                                      <p:to>
                                        <p:strVal val="visible"/>
                                      </p:to>
                                    </p:set>
                                    <p:animEffect transition="in" filter="dissolve">
                                      <p:cBhvr>
                                        <p:cTn id="15" dur="1000"/>
                                        <p:tgtEl>
                                          <p:spTgt spid="270"/>
                                        </p:tgtEl>
                                      </p:cBhvr>
                                    </p:animEffect>
                                  </p:childTnLst>
                                </p:cTn>
                              </p:par>
                            </p:childTnLst>
                          </p:cTn>
                        </p:par>
                        <p:par>
                          <p:cTn id="16" fill="hold">
                            <p:stCondLst>
                              <p:cond delay="3500"/>
                            </p:stCondLst>
                            <p:childTnLst>
                              <p:par>
                                <p:cTn id="17" presetID="9" presetClass="entr" presetSubtype="0" fill="hold" grpId="0" nodeType="afterEffect">
                                  <p:stCondLst>
                                    <p:cond delay="0"/>
                                  </p:stCondLst>
                                  <p:childTnLst>
                                    <p:set>
                                      <p:cBhvr>
                                        <p:cTn id="18" dur="1" fill="hold">
                                          <p:stCondLst>
                                            <p:cond delay="0"/>
                                          </p:stCondLst>
                                        </p:cTn>
                                        <p:tgtEl>
                                          <p:spTgt spid="278"/>
                                        </p:tgtEl>
                                        <p:attrNameLst>
                                          <p:attrName>style.visibility</p:attrName>
                                        </p:attrNameLst>
                                      </p:cBhvr>
                                      <p:to>
                                        <p:strVal val="visible"/>
                                      </p:to>
                                    </p:set>
                                    <p:animEffect transition="in" filter="dissolve">
                                      <p:cBhvr>
                                        <p:cTn id="19" dur="1000"/>
                                        <p:tgtEl>
                                          <p:spTgt spid="278"/>
                                        </p:tgtEl>
                                      </p:cBhvr>
                                    </p:animEffect>
                                  </p:childTnLst>
                                </p:cTn>
                              </p:par>
                            </p:childTnLst>
                          </p:cTn>
                        </p:par>
                        <p:par>
                          <p:cTn id="20" fill="hold">
                            <p:stCondLst>
                              <p:cond delay="4500"/>
                            </p:stCondLst>
                            <p:childTnLst>
                              <p:par>
                                <p:cTn id="21" presetID="9" presetClass="entr" presetSubtype="0" fill="hold" grpId="0" nodeType="afterEffect">
                                  <p:stCondLst>
                                    <p:cond delay="0"/>
                                  </p:stCondLst>
                                  <p:childTnLst>
                                    <p:set>
                                      <p:cBhvr>
                                        <p:cTn id="22" dur="1" fill="hold">
                                          <p:stCondLst>
                                            <p:cond delay="0"/>
                                          </p:stCondLst>
                                        </p:cTn>
                                        <p:tgtEl>
                                          <p:spTgt spid="271"/>
                                        </p:tgtEl>
                                        <p:attrNameLst>
                                          <p:attrName>style.visibility</p:attrName>
                                        </p:attrNameLst>
                                      </p:cBhvr>
                                      <p:to>
                                        <p:strVal val="visible"/>
                                      </p:to>
                                    </p:set>
                                    <p:animEffect transition="in" filter="dissolve">
                                      <p:cBhvr>
                                        <p:cTn id="23" dur="1000"/>
                                        <p:tgtEl>
                                          <p:spTgt spid="271"/>
                                        </p:tgtEl>
                                      </p:cBhvr>
                                    </p:animEffect>
                                  </p:childTnLst>
                                </p:cTn>
                              </p:par>
                            </p:childTnLst>
                          </p:cTn>
                        </p:par>
                        <p:par>
                          <p:cTn id="24" fill="hold">
                            <p:stCondLst>
                              <p:cond delay="5500"/>
                            </p:stCondLst>
                            <p:childTnLst>
                              <p:par>
                                <p:cTn id="25" presetID="9" presetClass="entr" presetSubtype="0" fill="hold" grpId="0" nodeType="afterEffect">
                                  <p:stCondLst>
                                    <p:cond delay="0"/>
                                  </p:stCondLst>
                                  <p:childTnLst>
                                    <p:set>
                                      <p:cBhvr>
                                        <p:cTn id="26" dur="1" fill="hold">
                                          <p:stCondLst>
                                            <p:cond delay="0"/>
                                          </p:stCondLst>
                                        </p:cTn>
                                        <p:tgtEl>
                                          <p:spTgt spid="275"/>
                                        </p:tgtEl>
                                        <p:attrNameLst>
                                          <p:attrName>style.visibility</p:attrName>
                                        </p:attrNameLst>
                                      </p:cBhvr>
                                      <p:to>
                                        <p:strVal val="visible"/>
                                      </p:to>
                                    </p:set>
                                    <p:animEffect transition="in" filter="dissolve">
                                      <p:cBhvr>
                                        <p:cTn id="27" dur="1000"/>
                                        <p:tgtEl>
                                          <p:spTgt spid="275"/>
                                        </p:tgtEl>
                                      </p:cBhvr>
                                    </p:animEffect>
                                  </p:childTnLst>
                                </p:cTn>
                              </p:par>
                            </p:childTnLst>
                          </p:cTn>
                        </p:par>
                        <p:par>
                          <p:cTn id="28" fill="hold">
                            <p:stCondLst>
                              <p:cond delay="6500"/>
                            </p:stCondLst>
                            <p:childTnLst>
                              <p:par>
                                <p:cTn id="29" presetID="9" presetClass="entr" presetSubtype="0" fill="hold" grpId="0" nodeType="afterEffect">
                                  <p:stCondLst>
                                    <p:cond delay="0"/>
                                  </p:stCondLst>
                                  <p:childTnLst>
                                    <p:set>
                                      <p:cBhvr>
                                        <p:cTn id="30" dur="1" fill="hold">
                                          <p:stCondLst>
                                            <p:cond delay="0"/>
                                          </p:stCondLst>
                                        </p:cTn>
                                        <p:tgtEl>
                                          <p:spTgt spid="272"/>
                                        </p:tgtEl>
                                        <p:attrNameLst>
                                          <p:attrName>style.visibility</p:attrName>
                                        </p:attrNameLst>
                                      </p:cBhvr>
                                      <p:to>
                                        <p:strVal val="visible"/>
                                      </p:to>
                                    </p:set>
                                    <p:animEffect transition="in" filter="dissolve">
                                      <p:cBhvr>
                                        <p:cTn id="31" dur="1000"/>
                                        <p:tgtEl>
                                          <p:spTgt spid="272"/>
                                        </p:tgtEl>
                                      </p:cBhvr>
                                    </p:animEffect>
                                  </p:childTnLst>
                                </p:cTn>
                              </p:par>
                            </p:childTnLst>
                          </p:cTn>
                        </p:par>
                        <p:par>
                          <p:cTn id="32" fill="hold">
                            <p:stCondLst>
                              <p:cond delay="7500"/>
                            </p:stCondLst>
                            <p:childTnLst>
                              <p:par>
                                <p:cTn id="33" presetID="9" presetClass="entr" presetSubtype="0" fill="hold" grpId="0" nodeType="afterEffect">
                                  <p:stCondLst>
                                    <p:cond delay="0"/>
                                  </p:stCondLst>
                                  <p:childTnLst>
                                    <p:set>
                                      <p:cBhvr>
                                        <p:cTn id="34" dur="1" fill="hold">
                                          <p:stCondLst>
                                            <p:cond delay="0"/>
                                          </p:stCondLst>
                                        </p:cTn>
                                        <p:tgtEl>
                                          <p:spTgt spid="276"/>
                                        </p:tgtEl>
                                        <p:attrNameLst>
                                          <p:attrName>style.visibility</p:attrName>
                                        </p:attrNameLst>
                                      </p:cBhvr>
                                      <p:to>
                                        <p:strVal val="visible"/>
                                      </p:to>
                                    </p:set>
                                    <p:animEffect transition="in" filter="dissolve">
                                      <p:cBhvr>
                                        <p:cTn id="35" dur="1000"/>
                                        <p:tgtEl>
                                          <p:spTgt spid="276"/>
                                        </p:tgtEl>
                                      </p:cBhvr>
                                    </p:animEffect>
                                  </p:childTnLst>
                                </p:cTn>
                              </p:par>
                            </p:childTnLst>
                          </p:cTn>
                        </p:par>
                        <p:par>
                          <p:cTn id="36" fill="hold">
                            <p:stCondLst>
                              <p:cond delay="8500"/>
                            </p:stCondLst>
                            <p:childTnLst>
                              <p:par>
                                <p:cTn id="37" presetID="9" presetClass="entr" presetSubtype="0" fill="hold" grpId="0" nodeType="afterEffect">
                                  <p:stCondLst>
                                    <p:cond delay="0"/>
                                  </p:stCondLst>
                                  <p:childTnLst>
                                    <p:set>
                                      <p:cBhvr>
                                        <p:cTn id="38" dur="1" fill="hold">
                                          <p:stCondLst>
                                            <p:cond delay="0"/>
                                          </p:stCondLst>
                                        </p:cTn>
                                        <p:tgtEl>
                                          <p:spTgt spid="268"/>
                                        </p:tgtEl>
                                        <p:attrNameLst>
                                          <p:attrName>style.visibility</p:attrName>
                                        </p:attrNameLst>
                                      </p:cBhvr>
                                      <p:to>
                                        <p:strVal val="visible"/>
                                      </p:to>
                                    </p:set>
                                    <p:animEffect transition="in" filter="dissolve">
                                      <p:cBhvr>
                                        <p:cTn id="39" dur="1000"/>
                                        <p:tgtEl>
                                          <p:spTgt spid="268"/>
                                        </p:tgtEl>
                                      </p:cBhvr>
                                    </p:animEffect>
                                  </p:childTnLst>
                                </p:cTn>
                              </p:par>
                            </p:childTnLst>
                          </p:cTn>
                        </p:par>
                        <p:par>
                          <p:cTn id="40" fill="hold">
                            <p:stCondLst>
                              <p:cond delay="9500"/>
                            </p:stCondLst>
                            <p:childTnLst>
                              <p:par>
                                <p:cTn id="41" presetID="9" presetClass="entr" presetSubtype="0" fill="hold" grpId="0" nodeType="afterEffect">
                                  <p:stCondLst>
                                    <p:cond delay="0"/>
                                  </p:stCondLst>
                                  <p:childTnLst>
                                    <p:set>
                                      <p:cBhvr>
                                        <p:cTn id="42" dur="1" fill="hold">
                                          <p:stCondLst>
                                            <p:cond delay="0"/>
                                          </p:stCondLst>
                                        </p:cTn>
                                        <p:tgtEl>
                                          <p:spTgt spid="277"/>
                                        </p:tgtEl>
                                        <p:attrNameLst>
                                          <p:attrName>style.visibility</p:attrName>
                                        </p:attrNameLst>
                                      </p:cBhvr>
                                      <p:to>
                                        <p:strVal val="visible"/>
                                      </p:to>
                                    </p:set>
                                    <p:animEffect transition="in" filter="dissolve">
                                      <p:cBhvr>
                                        <p:cTn id="43" dur="1000"/>
                                        <p:tgtEl>
                                          <p:spTgt spid="277"/>
                                        </p:tgtEl>
                                      </p:cBhvr>
                                    </p:animEffect>
                                  </p:childTnLst>
                                </p:cTn>
                              </p:par>
                            </p:childTnLst>
                          </p:cTn>
                        </p:par>
                        <p:par>
                          <p:cTn id="44" fill="hold">
                            <p:stCondLst>
                              <p:cond delay="10500"/>
                            </p:stCondLst>
                            <p:childTnLst>
                              <p:par>
                                <p:cTn id="45" presetID="9" presetClass="entr" presetSubtype="0" fill="hold" grpId="0" nodeType="afterEffect">
                                  <p:stCondLst>
                                    <p:cond delay="0"/>
                                  </p:stCondLst>
                                  <p:childTnLst>
                                    <p:set>
                                      <p:cBhvr>
                                        <p:cTn id="46" dur="1" fill="hold">
                                          <p:stCondLst>
                                            <p:cond delay="0"/>
                                          </p:stCondLst>
                                        </p:cTn>
                                        <p:tgtEl>
                                          <p:spTgt spid="274"/>
                                        </p:tgtEl>
                                        <p:attrNameLst>
                                          <p:attrName>style.visibility</p:attrName>
                                        </p:attrNameLst>
                                      </p:cBhvr>
                                      <p:to>
                                        <p:strVal val="visible"/>
                                      </p:to>
                                    </p:set>
                                    <p:animEffect transition="in" filter="dissolve">
                                      <p:cBhvr>
                                        <p:cTn id="47" dur="1000"/>
                                        <p:tgtEl>
                                          <p:spTgt spid="274"/>
                                        </p:tgtEl>
                                      </p:cBhvr>
                                    </p:animEffect>
                                  </p:childTnLst>
                                </p:cTn>
                              </p:par>
                            </p:childTnLst>
                          </p:cTn>
                        </p:par>
                        <p:par>
                          <p:cTn id="48" fill="hold">
                            <p:stCondLst>
                              <p:cond delay="11500"/>
                            </p:stCondLst>
                            <p:childTnLst>
                              <p:par>
                                <p:cTn id="49" presetID="9" presetClass="entr" presetSubtype="0" fill="hold" grpId="0" nodeType="afterEffect">
                                  <p:stCondLst>
                                    <p:cond delay="0"/>
                                  </p:stCondLst>
                                  <p:childTnLst>
                                    <p:set>
                                      <p:cBhvr>
                                        <p:cTn id="50" dur="1" fill="hold">
                                          <p:stCondLst>
                                            <p:cond delay="0"/>
                                          </p:stCondLst>
                                        </p:cTn>
                                        <p:tgtEl>
                                          <p:spTgt spid="273"/>
                                        </p:tgtEl>
                                        <p:attrNameLst>
                                          <p:attrName>style.visibility</p:attrName>
                                        </p:attrNameLst>
                                      </p:cBhvr>
                                      <p:to>
                                        <p:strVal val="visible"/>
                                      </p:to>
                                    </p:set>
                                    <p:animEffect transition="in" filter="dissolve">
                                      <p:cBhvr>
                                        <p:cTn id="51" dur="1000"/>
                                        <p:tgtEl>
                                          <p:spTgt spid="273"/>
                                        </p:tgtEl>
                                      </p:cBhvr>
                                    </p:animEffect>
                                  </p:childTnLst>
                                </p:cTn>
                              </p:par>
                            </p:childTnLst>
                          </p:cTn>
                        </p:par>
                        <p:par>
                          <p:cTn id="52" fill="hold">
                            <p:stCondLst>
                              <p:cond delay="12500"/>
                            </p:stCondLst>
                            <p:childTnLst>
                              <p:par>
                                <p:cTn id="53" presetID="9"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dissolve">
                                      <p:cBhvr>
                                        <p:cTn id="55"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advAuto="0"/>
      <p:bldP spid="269" grpId="0" animBg="1" advAuto="0"/>
      <p:bldP spid="270" grpId="0" animBg="1" advAuto="0"/>
      <p:bldP spid="271" grpId="0" animBg="1" advAuto="0"/>
      <p:bldP spid="272" grpId="0" animBg="1" advAuto="0"/>
      <p:bldP spid="273" grpId="0" animBg="1" advAuto="0"/>
      <p:bldP spid="274" grpId="0" animBg="1" advAuto="0"/>
      <p:bldP spid="275" grpId="0" animBg="1" advAuto="0"/>
      <p:bldP spid="276" grpId="0" animBg="1" advAuto="0"/>
      <p:bldP spid="277" grpId="0" animBg="1" advAuto="0"/>
      <p:bldP spid="278" grpId="0" animBg="1" advAuto="0"/>
      <p:bldP spid="279"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37BAE-BA6F-7930-AC0C-BD746A4E86C0}"/>
            </a:ext>
          </a:extLst>
        </p:cNvPr>
        <p:cNvGrpSpPr/>
        <p:nvPr/>
      </p:nvGrpSpPr>
      <p:grpSpPr>
        <a:xfrm>
          <a:off x="0" y="0"/>
          <a:ext cx="0" cy="0"/>
          <a:chOff x="0" y="0"/>
          <a:chExt cx="0" cy="0"/>
        </a:xfrm>
      </p:grpSpPr>
      <p:pic>
        <p:nvPicPr>
          <p:cNvPr id="258" name="antique-parchment-texture-background_707519-26350.avif" descr="antique-parchment-texture-background_707519-26350.avif">
            <a:extLst>
              <a:ext uri="{FF2B5EF4-FFF2-40B4-BE49-F238E27FC236}">
                <a16:creationId xmlns:a16="http://schemas.microsoft.com/office/drawing/2014/main" id="{DFD32BC9-C511-93E9-3B7F-89745457155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46277" y="-212211"/>
            <a:ext cx="13297354" cy="10178022"/>
          </a:xfrm>
          <a:prstGeom prst="rect">
            <a:avLst/>
          </a:prstGeom>
          <a:ln w="12700">
            <a:miter lim="400000"/>
          </a:ln>
        </p:spPr>
      </p:pic>
      <p:pic>
        <p:nvPicPr>
          <p:cNvPr id="259" name="pngtree-blood-stains-scary-halloween-decoration-free-download-png-image_6268072.png" descr="pngtree-blood-stains-scary-halloween-decoration-free-download-png-image_6268072.png">
            <a:extLst>
              <a:ext uri="{FF2B5EF4-FFF2-40B4-BE49-F238E27FC236}">
                <a16:creationId xmlns:a16="http://schemas.microsoft.com/office/drawing/2014/main" id="{48812214-C253-BCA6-090E-72C23C0A09DA}"/>
              </a:ext>
            </a:extLst>
          </p:cNvPr>
          <p:cNvPicPr>
            <a:picLocks noChangeAspect="1"/>
          </p:cNvPicPr>
          <p:nvPr/>
        </p:nvPicPr>
        <p:blipFill>
          <a:blip r:embed="rId10" cstate="screen">
            <a:alphaModFix amt="36000"/>
            <a:extLst>
              <a:ext uri="{28A0092B-C50C-407E-A947-70E740481C1C}">
                <a14:useLocalDpi xmlns:a14="http://schemas.microsoft.com/office/drawing/2010/main"/>
              </a:ext>
            </a:extLst>
          </a:blip>
          <a:srcRect/>
          <a:stretch>
            <a:fillRect/>
          </a:stretch>
        </p:blipFill>
        <p:spPr>
          <a:xfrm>
            <a:off x="-180777" y="3137222"/>
            <a:ext cx="13315653" cy="6802960"/>
          </a:xfrm>
          <a:prstGeom prst="rect">
            <a:avLst/>
          </a:prstGeom>
          <a:ln w="12700">
            <a:miter lim="400000"/>
          </a:ln>
        </p:spPr>
      </p:pic>
      <p:pic>
        <p:nvPicPr>
          <p:cNvPr id="260" name="pngtree-blood-splash-red-ink-spray-for-halloween-png-image_6181089.png" descr="pngtree-blood-splash-red-ink-spray-for-halloween-png-image_6181089.png">
            <a:extLst>
              <a:ext uri="{FF2B5EF4-FFF2-40B4-BE49-F238E27FC236}">
                <a16:creationId xmlns:a16="http://schemas.microsoft.com/office/drawing/2014/main" id="{598C57E1-9955-7E60-D0E7-9E7D7FA9A666}"/>
              </a:ext>
            </a:extLst>
          </p:cNvPr>
          <p:cNvPicPr>
            <a:picLocks noChangeAspect="1"/>
          </p:cNvPicPr>
          <p:nvPr/>
        </p:nvPicPr>
        <p:blipFill>
          <a:blip r:embed="rId11" cstate="screen">
            <a:alphaModFix amt="60000"/>
            <a:extLst>
              <a:ext uri="{28A0092B-C50C-407E-A947-70E740481C1C}">
                <a14:useLocalDpi xmlns:a14="http://schemas.microsoft.com/office/drawing/2010/main"/>
              </a:ext>
            </a:extLst>
          </a:blip>
          <a:srcRect/>
          <a:stretch>
            <a:fillRect/>
          </a:stretch>
        </p:blipFill>
        <p:spPr>
          <a:xfrm>
            <a:off x="9694185" y="-241751"/>
            <a:ext cx="3477014" cy="4071816"/>
          </a:xfrm>
          <a:prstGeom prst="rect">
            <a:avLst/>
          </a:prstGeom>
          <a:ln w="12700">
            <a:miter lim="400000"/>
          </a:ln>
        </p:spPr>
      </p:pic>
      <p:pic>
        <p:nvPicPr>
          <p:cNvPr id="261" name="pngtree-blood-splash-red-ink-spray-for-halloween-png-image_6181089.png" descr="pngtree-blood-splash-red-ink-spray-for-halloween-png-image_6181089.png">
            <a:extLst>
              <a:ext uri="{FF2B5EF4-FFF2-40B4-BE49-F238E27FC236}">
                <a16:creationId xmlns:a16="http://schemas.microsoft.com/office/drawing/2014/main" id="{D2155AA9-EEBB-36B3-8901-954E17DF1AE2}"/>
              </a:ext>
            </a:extLst>
          </p:cNvPr>
          <p:cNvPicPr>
            <a:picLocks noChangeAspect="1"/>
          </p:cNvPicPr>
          <p:nvPr/>
        </p:nvPicPr>
        <p:blipFill>
          <a:blip r:embed="rId12" cstate="screen">
            <a:alphaModFix amt="50000"/>
            <a:extLst>
              <a:ext uri="{28A0092B-C50C-407E-A947-70E740481C1C}">
                <a14:useLocalDpi xmlns:a14="http://schemas.microsoft.com/office/drawing/2010/main"/>
              </a:ext>
            </a:extLst>
          </a:blip>
          <a:srcRect/>
          <a:stretch>
            <a:fillRect/>
          </a:stretch>
        </p:blipFill>
        <p:spPr>
          <a:xfrm>
            <a:off x="-144854" y="-227447"/>
            <a:ext cx="3739965" cy="4424447"/>
          </a:xfrm>
          <a:prstGeom prst="rect">
            <a:avLst/>
          </a:prstGeom>
          <a:ln w="12700">
            <a:miter lim="400000"/>
          </a:ln>
        </p:spPr>
      </p:pic>
      <p:sp>
        <p:nvSpPr>
          <p:cNvPr id="3" name="TextBox 2">
            <a:extLst>
              <a:ext uri="{FF2B5EF4-FFF2-40B4-BE49-F238E27FC236}">
                <a16:creationId xmlns:a16="http://schemas.microsoft.com/office/drawing/2014/main" id="{6660C6A2-392E-D5F1-14D0-B4192031338F}"/>
              </a:ext>
            </a:extLst>
          </p:cNvPr>
          <p:cNvSpPr txBox="1"/>
          <p:nvPr/>
        </p:nvSpPr>
        <p:spPr>
          <a:xfrm>
            <a:off x="2036329" y="340368"/>
            <a:ext cx="9171958"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dirty="0">
                <a:solidFill>
                  <a:schemeClr val="bg1"/>
                </a:solidFill>
                <a:latin typeface="Lucida Blackletter" pitchFamily="2" charset="77"/>
              </a:rPr>
              <a:t>Developing Musical Material</a:t>
            </a:r>
          </a:p>
        </p:txBody>
      </p:sp>
      <p:sp>
        <p:nvSpPr>
          <p:cNvPr id="2" name="TextBox 1">
            <a:extLst>
              <a:ext uri="{FF2B5EF4-FFF2-40B4-BE49-F238E27FC236}">
                <a16:creationId xmlns:a16="http://schemas.microsoft.com/office/drawing/2014/main" id="{FA18D55A-839F-D7DB-2FF8-0AF2C2CE1EDB}"/>
              </a:ext>
            </a:extLst>
          </p:cNvPr>
          <p:cNvSpPr txBox="1"/>
          <p:nvPr/>
        </p:nvSpPr>
        <p:spPr>
          <a:xfrm>
            <a:off x="3940301" y="1286621"/>
            <a:ext cx="507350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chemeClr val="bg1"/>
                </a:solidFill>
                <a:effectLst/>
                <a:uFillTx/>
                <a:latin typeface="+mn-lt"/>
                <a:ea typeface="+mn-ea"/>
                <a:cs typeface="+mn-cs"/>
                <a:sym typeface="Helvetica Neue"/>
              </a:rPr>
              <a:t>Music from the Series…</a:t>
            </a:r>
          </a:p>
        </p:txBody>
      </p:sp>
      <p:pic>
        <p:nvPicPr>
          <p:cNvPr id="5" name="Picture 4">
            <a:extLst>
              <a:ext uri="{FF2B5EF4-FFF2-40B4-BE49-F238E27FC236}">
                <a16:creationId xmlns:a16="http://schemas.microsoft.com/office/drawing/2014/main" id="{208DC467-45A7-9040-4B86-E5B38F02A46B}"/>
              </a:ext>
            </a:extLst>
          </p:cNvPr>
          <p:cNvPicPr>
            <a:picLocks noChangeAspect="1"/>
          </p:cNvPicPr>
          <p:nvPr/>
        </p:nvPicPr>
        <p:blipFill>
          <a:blip r:embed="rId13"/>
          <a:srcRect t="7227" b="70312"/>
          <a:stretch/>
        </p:blipFill>
        <p:spPr>
          <a:xfrm>
            <a:off x="-536048" y="5503834"/>
            <a:ext cx="13919897" cy="4424447"/>
          </a:xfrm>
          <a:prstGeom prst="rect">
            <a:avLst/>
          </a:prstGeom>
        </p:spPr>
      </p:pic>
      <p:sp>
        <p:nvSpPr>
          <p:cNvPr id="6" name="TextBox 5">
            <a:extLst>
              <a:ext uri="{FF2B5EF4-FFF2-40B4-BE49-F238E27FC236}">
                <a16:creationId xmlns:a16="http://schemas.microsoft.com/office/drawing/2014/main" id="{B854CCD9-E1A5-CC4D-6181-DC0491B364B0}"/>
              </a:ext>
            </a:extLst>
          </p:cNvPr>
          <p:cNvSpPr txBox="1"/>
          <p:nvPr/>
        </p:nvSpPr>
        <p:spPr>
          <a:xfrm>
            <a:off x="2126100" y="8999809"/>
            <a:ext cx="21640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C00000"/>
                </a:solidFill>
                <a:effectLst/>
                <a:uFillTx/>
                <a:latin typeface="+mn-lt"/>
                <a:ea typeface="+mn-ea"/>
                <a:cs typeface="+mn-cs"/>
                <a:sym typeface="Helvetica Neue"/>
              </a:rPr>
              <a:t>1</a:t>
            </a:r>
          </a:p>
        </p:txBody>
      </p:sp>
      <p:sp>
        <p:nvSpPr>
          <p:cNvPr id="7" name="TextBox 6">
            <a:extLst>
              <a:ext uri="{FF2B5EF4-FFF2-40B4-BE49-F238E27FC236}">
                <a16:creationId xmlns:a16="http://schemas.microsoft.com/office/drawing/2014/main" id="{D21F3B58-76CA-B783-E011-DE7136B2E183}"/>
              </a:ext>
            </a:extLst>
          </p:cNvPr>
          <p:cNvSpPr txBox="1"/>
          <p:nvPr/>
        </p:nvSpPr>
        <p:spPr>
          <a:xfrm flipH="1">
            <a:off x="2546564" y="8771368"/>
            <a:ext cx="5842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C00000"/>
                </a:solidFill>
                <a:effectLst/>
                <a:uFillTx/>
                <a:latin typeface="+mn-lt"/>
                <a:ea typeface="+mn-ea"/>
                <a:cs typeface="+mn-cs"/>
                <a:sym typeface="Helvetica Neue"/>
              </a:rPr>
              <a:t>1</a:t>
            </a:r>
          </a:p>
        </p:txBody>
      </p:sp>
      <p:sp>
        <p:nvSpPr>
          <p:cNvPr id="8" name="TextBox 7">
            <a:extLst>
              <a:ext uri="{FF2B5EF4-FFF2-40B4-BE49-F238E27FC236}">
                <a16:creationId xmlns:a16="http://schemas.microsoft.com/office/drawing/2014/main" id="{0B6DD5CB-2089-CF15-D1D4-14BF45E650E9}"/>
              </a:ext>
            </a:extLst>
          </p:cNvPr>
          <p:cNvSpPr txBox="1"/>
          <p:nvPr/>
        </p:nvSpPr>
        <p:spPr>
          <a:xfrm flipH="1">
            <a:off x="3105050" y="6060236"/>
            <a:ext cx="28798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C00000"/>
                </a:solidFill>
                <a:effectLst/>
                <a:uFillTx/>
                <a:latin typeface="+mn-lt"/>
                <a:ea typeface="+mn-ea"/>
                <a:cs typeface="+mn-cs"/>
                <a:sym typeface="Helvetica Neue"/>
              </a:rPr>
              <a:t>3</a:t>
            </a:r>
          </a:p>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C00000"/>
                </a:solidFill>
                <a:effectLst/>
                <a:uFillTx/>
                <a:latin typeface="+mn-lt"/>
                <a:ea typeface="+mn-ea"/>
                <a:cs typeface="+mn-cs"/>
                <a:sym typeface="Helvetica Neue"/>
              </a:rPr>
              <a:t>2</a:t>
            </a:r>
          </a:p>
        </p:txBody>
      </p:sp>
      <p:sp>
        <p:nvSpPr>
          <p:cNvPr id="9" name="TextBox 8">
            <a:extLst>
              <a:ext uri="{FF2B5EF4-FFF2-40B4-BE49-F238E27FC236}">
                <a16:creationId xmlns:a16="http://schemas.microsoft.com/office/drawing/2014/main" id="{912007A3-F00B-A177-BA74-03DC2A1793D2}"/>
              </a:ext>
            </a:extLst>
          </p:cNvPr>
          <p:cNvSpPr txBox="1"/>
          <p:nvPr/>
        </p:nvSpPr>
        <p:spPr>
          <a:xfrm flipH="1">
            <a:off x="-314872" y="5852489"/>
            <a:ext cx="164540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C00000"/>
                </a:solidFill>
                <a:effectLst/>
                <a:uFillTx/>
                <a:latin typeface="+mn-lt"/>
                <a:ea typeface="+mn-ea"/>
                <a:cs typeface="+mn-cs"/>
                <a:sym typeface="Helvetica Neue"/>
              </a:rPr>
              <a:t>Original</a:t>
            </a:r>
          </a:p>
        </p:txBody>
      </p:sp>
      <p:sp>
        <p:nvSpPr>
          <p:cNvPr id="10" name="TextBox 9">
            <a:extLst>
              <a:ext uri="{FF2B5EF4-FFF2-40B4-BE49-F238E27FC236}">
                <a16:creationId xmlns:a16="http://schemas.microsoft.com/office/drawing/2014/main" id="{5CC938E3-AACB-9C11-AD06-D79436764668}"/>
              </a:ext>
            </a:extLst>
          </p:cNvPr>
          <p:cNvSpPr txBox="1"/>
          <p:nvPr/>
        </p:nvSpPr>
        <p:spPr>
          <a:xfrm flipH="1">
            <a:off x="2936900" y="6187954"/>
            <a:ext cx="28798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C00000"/>
                </a:solidFill>
                <a:effectLst/>
                <a:uFillTx/>
                <a:latin typeface="+mn-lt"/>
                <a:ea typeface="+mn-ea"/>
                <a:cs typeface="+mn-cs"/>
                <a:sym typeface="Helvetica Neue"/>
              </a:rPr>
              <a:t>4</a:t>
            </a:r>
          </a:p>
        </p:txBody>
      </p:sp>
      <p:sp>
        <p:nvSpPr>
          <p:cNvPr id="11" name="TextBox 10">
            <a:extLst>
              <a:ext uri="{FF2B5EF4-FFF2-40B4-BE49-F238E27FC236}">
                <a16:creationId xmlns:a16="http://schemas.microsoft.com/office/drawing/2014/main" id="{089FA528-3BB7-F6D2-9B4F-D706F9E26D8B}"/>
              </a:ext>
            </a:extLst>
          </p:cNvPr>
          <p:cNvSpPr txBox="1"/>
          <p:nvPr/>
        </p:nvSpPr>
        <p:spPr>
          <a:xfrm flipH="1">
            <a:off x="5171775" y="8973822"/>
            <a:ext cx="28798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dirty="0">
                <a:solidFill>
                  <a:srgbClr val="C00000"/>
                </a:solidFill>
              </a:rPr>
              <a:t>5</a:t>
            </a:r>
            <a:endParaRPr kumimoji="0" lang="en-GB" sz="1600" b="0" i="0" u="none" strike="noStrike" cap="none" spc="0" normalizeH="0" baseline="0" dirty="0">
              <a:ln>
                <a:noFill/>
              </a:ln>
              <a:solidFill>
                <a:srgbClr val="C00000"/>
              </a:solidFill>
              <a:effectLst/>
              <a:uFillTx/>
              <a:latin typeface="+mn-lt"/>
              <a:ea typeface="+mn-ea"/>
              <a:cs typeface="+mn-cs"/>
              <a:sym typeface="Helvetica Neue"/>
            </a:endParaRPr>
          </a:p>
        </p:txBody>
      </p:sp>
      <p:sp>
        <p:nvSpPr>
          <p:cNvPr id="12" name="TextBox 11">
            <a:extLst>
              <a:ext uri="{FF2B5EF4-FFF2-40B4-BE49-F238E27FC236}">
                <a16:creationId xmlns:a16="http://schemas.microsoft.com/office/drawing/2014/main" id="{E8F10BFD-7239-AAF5-AE43-527ADF2EC2AC}"/>
              </a:ext>
            </a:extLst>
          </p:cNvPr>
          <p:cNvSpPr txBox="1"/>
          <p:nvPr/>
        </p:nvSpPr>
        <p:spPr>
          <a:xfrm flipH="1">
            <a:off x="5529979" y="8735119"/>
            <a:ext cx="28798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dirty="0">
                <a:solidFill>
                  <a:srgbClr val="C00000"/>
                </a:solidFill>
              </a:rPr>
              <a:t>5</a:t>
            </a:r>
            <a:endParaRPr kumimoji="0" lang="en-GB" sz="1600" b="0" i="0" u="none" strike="noStrike" cap="none" spc="0" normalizeH="0" baseline="0" dirty="0">
              <a:ln>
                <a:noFill/>
              </a:ln>
              <a:solidFill>
                <a:srgbClr val="C00000"/>
              </a:solidFill>
              <a:effectLst/>
              <a:uFillTx/>
              <a:latin typeface="+mn-lt"/>
              <a:ea typeface="+mn-ea"/>
              <a:cs typeface="+mn-cs"/>
              <a:sym typeface="Helvetica Neue"/>
            </a:endParaRPr>
          </a:p>
        </p:txBody>
      </p:sp>
      <p:sp>
        <p:nvSpPr>
          <p:cNvPr id="13" name="TextBox 12">
            <a:extLst>
              <a:ext uri="{FF2B5EF4-FFF2-40B4-BE49-F238E27FC236}">
                <a16:creationId xmlns:a16="http://schemas.microsoft.com/office/drawing/2014/main" id="{0974451E-162E-93E4-28E9-70A8AA71C5C1}"/>
              </a:ext>
            </a:extLst>
          </p:cNvPr>
          <p:cNvSpPr txBox="1"/>
          <p:nvPr/>
        </p:nvSpPr>
        <p:spPr>
          <a:xfrm flipH="1">
            <a:off x="6440049" y="6221623"/>
            <a:ext cx="28798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C00000"/>
                </a:solidFill>
                <a:effectLst/>
                <a:uFillTx/>
                <a:latin typeface="+mn-lt"/>
                <a:ea typeface="+mn-ea"/>
                <a:cs typeface="+mn-cs"/>
                <a:sym typeface="Helvetica Neue"/>
              </a:rPr>
              <a:t>6</a:t>
            </a:r>
          </a:p>
        </p:txBody>
      </p:sp>
      <p:sp>
        <p:nvSpPr>
          <p:cNvPr id="14" name="TextBox 13">
            <a:extLst>
              <a:ext uri="{FF2B5EF4-FFF2-40B4-BE49-F238E27FC236}">
                <a16:creationId xmlns:a16="http://schemas.microsoft.com/office/drawing/2014/main" id="{D2B2B6BF-F14A-5BA3-64FA-19C2DA45F448}"/>
              </a:ext>
            </a:extLst>
          </p:cNvPr>
          <p:cNvSpPr txBox="1"/>
          <p:nvPr/>
        </p:nvSpPr>
        <p:spPr>
          <a:xfrm flipH="1">
            <a:off x="5983915" y="6306458"/>
            <a:ext cx="28798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C00000"/>
                </a:solidFill>
                <a:effectLst/>
                <a:uFillTx/>
                <a:latin typeface="+mn-lt"/>
                <a:ea typeface="+mn-ea"/>
                <a:cs typeface="+mn-cs"/>
                <a:sym typeface="Helvetica Neue"/>
              </a:rPr>
              <a:t>8</a:t>
            </a:r>
          </a:p>
        </p:txBody>
      </p:sp>
      <p:sp>
        <p:nvSpPr>
          <p:cNvPr id="15" name="TextBox 14">
            <a:extLst>
              <a:ext uri="{FF2B5EF4-FFF2-40B4-BE49-F238E27FC236}">
                <a16:creationId xmlns:a16="http://schemas.microsoft.com/office/drawing/2014/main" id="{9990F579-F636-8DED-4429-86210644310F}"/>
              </a:ext>
            </a:extLst>
          </p:cNvPr>
          <p:cNvSpPr txBox="1"/>
          <p:nvPr/>
        </p:nvSpPr>
        <p:spPr>
          <a:xfrm flipH="1">
            <a:off x="6924067" y="6306457"/>
            <a:ext cx="28798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dirty="0">
                <a:solidFill>
                  <a:srgbClr val="C00000"/>
                </a:solidFill>
              </a:rPr>
              <a:t>7</a:t>
            </a:r>
            <a:endParaRPr kumimoji="0" lang="en-GB" sz="1600" b="0" i="0" u="none" strike="noStrike" cap="none" spc="0" normalizeH="0" baseline="0" dirty="0">
              <a:ln>
                <a:noFill/>
              </a:ln>
              <a:solidFill>
                <a:srgbClr val="C00000"/>
              </a:solidFill>
              <a:effectLst/>
              <a:uFillTx/>
              <a:latin typeface="+mn-lt"/>
              <a:ea typeface="+mn-ea"/>
              <a:cs typeface="+mn-cs"/>
              <a:sym typeface="Helvetica Neue"/>
            </a:endParaRPr>
          </a:p>
        </p:txBody>
      </p:sp>
      <p:sp>
        <p:nvSpPr>
          <p:cNvPr id="16" name="TextBox 15">
            <a:extLst>
              <a:ext uri="{FF2B5EF4-FFF2-40B4-BE49-F238E27FC236}">
                <a16:creationId xmlns:a16="http://schemas.microsoft.com/office/drawing/2014/main" id="{A9768D89-C3AF-FE59-9EFE-AEE7CD37F87B}"/>
              </a:ext>
            </a:extLst>
          </p:cNvPr>
          <p:cNvSpPr txBox="1"/>
          <p:nvPr/>
        </p:nvSpPr>
        <p:spPr>
          <a:xfrm flipH="1">
            <a:off x="7741484" y="8104263"/>
            <a:ext cx="28798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C00000"/>
                </a:solidFill>
                <a:effectLst/>
                <a:uFillTx/>
                <a:latin typeface="+mn-lt"/>
                <a:ea typeface="+mn-ea"/>
                <a:cs typeface="+mn-cs"/>
                <a:sym typeface="Helvetica Neue"/>
              </a:rPr>
              <a:t>9</a:t>
            </a:r>
          </a:p>
        </p:txBody>
      </p:sp>
      <p:sp>
        <p:nvSpPr>
          <p:cNvPr id="17" name="TextBox 16">
            <a:extLst>
              <a:ext uri="{FF2B5EF4-FFF2-40B4-BE49-F238E27FC236}">
                <a16:creationId xmlns:a16="http://schemas.microsoft.com/office/drawing/2014/main" id="{3D14B8F3-AA27-F386-1C02-0407EAFCE885}"/>
              </a:ext>
            </a:extLst>
          </p:cNvPr>
          <p:cNvSpPr txBox="1"/>
          <p:nvPr/>
        </p:nvSpPr>
        <p:spPr>
          <a:xfrm flipH="1">
            <a:off x="7709954" y="5699035"/>
            <a:ext cx="35104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dirty="0">
                <a:solidFill>
                  <a:srgbClr val="C00000"/>
                </a:solidFill>
              </a:rPr>
              <a:t>121011</a:t>
            </a:r>
            <a:endParaRPr kumimoji="0" lang="en-GB" sz="1600" b="0" i="0" u="none" strike="noStrike" cap="none" spc="0" normalizeH="0" baseline="0" dirty="0">
              <a:ln>
                <a:noFill/>
              </a:ln>
              <a:solidFill>
                <a:srgbClr val="C00000"/>
              </a:solidFill>
              <a:effectLst/>
              <a:uFillTx/>
              <a:latin typeface="+mn-lt"/>
              <a:ea typeface="+mn-ea"/>
              <a:cs typeface="+mn-cs"/>
              <a:sym typeface="Helvetica Neue"/>
            </a:endParaRPr>
          </a:p>
        </p:txBody>
      </p:sp>
      <p:pic>
        <p:nvPicPr>
          <p:cNvPr id="4" name="Picture 3">
            <a:extLst>
              <a:ext uri="{FF2B5EF4-FFF2-40B4-BE49-F238E27FC236}">
                <a16:creationId xmlns:a16="http://schemas.microsoft.com/office/drawing/2014/main" id="{12C091C8-FBEA-0FA6-F823-2442D67C5602}"/>
              </a:ext>
            </a:extLst>
          </p:cNvPr>
          <p:cNvPicPr>
            <a:picLocks noChangeAspect="1"/>
          </p:cNvPicPr>
          <p:nvPr/>
        </p:nvPicPr>
        <p:blipFill>
          <a:blip r:embed="rId14"/>
          <a:srcRect l="3994" t="4610" r="3334" b="85632"/>
          <a:stretch/>
        </p:blipFill>
        <p:spPr>
          <a:xfrm>
            <a:off x="303970" y="1091156"/>
            <a:ext cx="12092856" cy="1801826"/>
          </a:xfrm>
          <a:prstGeom prst="rect">
            <a:avLst/>
          </a:prstGeom>
        </p:spPr>
      </p:pic>
      <p:pic>
        <p:nvPicPr>
          <p:cNvPr id="19" name="Picture 18">
            <a:extLst>
              <a:ext uri="{FF2B5EF4-FFF2-40B4-BE49-F238E27FC236}">
                <a16:creationId xmlns:a16="http://schemas.microsoft.com/office/drawing/2014/main" id="{943BCC1C-2F32-823F-C929-C2745E06BEFC}"/>
              </a:ext>
            </a:extLst>
          </p:cNvPr>
          <p:cNvPicPr>
            <a:picLocks noChangeAspect="1"/>
          </p:cNvPicPr>
          <p:nvPr/>
        </p:nvPicPr>
        <p:blipFill>
          <a:blip r:embed="rId15"/>
          <a:srcRect l="3889" t="6233" r="3691" b="85258"/>
          <a:stretch/>
        </p:blipFill>
        <p:spPr>
          <a:xfrm>
            <a:off x="303970" y="2596040"/>
            <a:ext cx="12050848" cy="1570125"/>
          </a:xfrm>
          <a:prstGeom prst="rect">
            <a:avLst/>
          </a:prstGeom>
        </p:spPr>
      </p:pic>
      <p:sp>
        <p:nvSpPr>
          <p:cNvPr id="20" name="TextBox 19">
            <a:extLst>
              <a:ext uri="{FF2B5EF4-FFF2-40B4-BE49-F238E27FC236}">
                <a16:creationId xmlns:a16="http://schemas.microsoft.com/office/drawing/2014/main" id="{1E4DA838-19D3-539D-41FB-94BD7D3AC727}"/>
              </a:ext>
            </a:extLst>
          </p:cNvPr>
          <p:cNvSpPr txBox="1"/>
          <p:nvPr/>
        </p:nvSpPr>
        <p:spPr>
          <a:xfrm>
            <a:off x="856209" y="1512624"/>
            <a:ext cx="80310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chemeClr val="bg1"/>
                </a:solidFill>
                <a:effectLst/>
                <a:uFillTx/>
                <a:latin typeface="+mn-lt"/>
                <a:ea typeface="+mn-ea"/>
                <a:cs typeface="+mn-cs"/>
                <a:sym typeface="Helvetica Neue"/>
              </a:rPr>
              <a:t>Original</a:t>
            </a:r>
          </a:p>
        </p:txBody>
      </p:sp>
      <p:sp>
        <p:nvSpPr>
          <p:cNvPr id="21" name="TextBox 20">
            <a:extLst>
              <a:ext uri="{FF2B5EF4-FFF2-40B4-BE49-F238E27FC236}">
                <a16:creationId xmlns:a16="http://schemas.microsoft.com/office/drawing/2014/main" id="{A3B7795B-C931-0977-52DD-108AB063951D}"/>
              </a:ext>
            </a:extLst>
          </p:cNvPr>
          <p:cNvSpPr txBox="1"/>
          <p:nvPr/>
        </p:nvSpPr>
        <p:spPr>
          <a:xfrm>
            <a:off x="11037030" y="1564373"/>
            <a:ext cx="113332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dirty="0">
                <a:solidFill>
                  <a:schemeClr val="bg1"/>
                </a:solidFill>
              </a:rPr>
              <a:t>R</a:t>
            </a:r>
            <a:r>
              <a:rPr kumimoji="0" lang="en-GB" sz="1600" b="0" i="0" u="none" strike="noStrike" cap="none" spc="0" normalizeH="0" baseline="0" dirty="0">
                <a:ln>
                  <a:noFill/>
                </a:ln>
                <a:solidFill>
                  <a:schemeClr val="bg1"/>
                </a:solidFill>
                <a:effectLst/>
                <a:uFillTx/>
                <a:latin typeface="+mn-lt"/>
                <a:ea typeface="+mn-ea"/>
                <a:cs typeface="+mn-cs"/>
                <a:sym typeface="Helvetica Neue"/>
              </a:rPr>
              <a:t>etrograde</a:t>
            </a:r>
          </a:p>
        </p:txBody>
      </p:sp>
      <p:sp>
        <p:nvSpPr>
          <p:cNvPr id="22" name="TextBox 21">
            <a:extLst>
              <a:ext uri="{FF2B5EF4-FFF2-40B4-BE49-F238E27FC236}">
                <a16:creationId xmlns:a16="http://schemas.microsoft.com/office/drawing/2014/main" id="{773B6F13-DDB6-F9B1-5FB8-9B5944C7412B}"/>
              </a:ext>
            </a:extLst>
          </p:cNvPr>
          <p:cNvSpPr txBox="1"/>
          <p:nvPr/>
        </p:nvSpPr>
        <p:spPr>
          <a:xfrm>
            <a:off x="856209" y="2781557"/>
            <a:ext cx="92974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chemeClr val="bg1"/>
                </a:solidFill>
                <a:effectLst/>
                <a:uFillTx/>
                <a:latin typeface="+mn-lt"/>
                <a:ea typeface="+mn-ea"/>
                <a:cs typeface="+mn-cs"/>
                <a:sym typeface="Helvetica Neue"/>
              </a:rPr>
              <a:t>Inversion</a:t>
            </a:r>
          </a:p>
        </p:txBody>
      </p:sp>
      <p:sp>
        <p:nvSpPr>
          <p:cNvPr id="24" name="TextBox 23">
            <a:extLst>
              <a:ext uri="{FF2B5EF4-FFF2-40B4-BE49-F238E27FC236}">
                <a16:creationId xmlns:a16="http://schemas.microsoft.com/office/drawing/2014/main" id="{124FC0E8-FA06-894B-C9D1-D5F6B1DBC9C9}"/>
              </a:ext>
            </a:extLst>
          </p:cNvPr>
          <p:cNvSpPr txBox="1"/>
          <p:nvPr/>
        </p:nvSpPr>
        <p:spPr>
          <a:xfrm>
            <a:off x="10210805" y="2797391"/>
            <a:ext cx="204062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chemeClr val="bg1"/>
                </a:solidFill>
                <a:effectLst/>
                <a:uFillTx/>
                <a:latin typeface="+mn-lt"/>
                <a:ea typeface="+mn-ea"/>
                <a:cs typeface="+mn-cs"/>
                <a:sym typeface="Helvetica Neue"/>
              </a:rPr>
              <a:t>Retrograde-Inversion</a:t>
            </a:r>
          </a:p>
        </p:txBody>
      </p:sp>
      <p:cxnSp>
        <p:nvCxnSpPr>
          <p:cNvPr id="26" name="Straight Arrow Connector 25">
            <a:extLst>
              <a:ext uri="{FF2B5EF4-FFF2-40B4-BE49-F238E27FC236}">
                <a16:creationId xmlns:a16="http://schemas.microsoft.com/office/drawing/2014/main" id="{134C9A83-007D-43A3-02CB-A6E32CBA41FA}"/>
              </a:ext>
            </a:extLst>
          </p:cNvPr>
          <p:cNvCxnSpPr/>
          <p:nvPr/>
        </p:nvCxnSpPr>
        <p:spPr>
          <a:xfrm flipH="1">
            <a:off x="9492610" y="1738779"/>
            <a:ext cx="1514102" cy="0"/>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cxnSp>
        <p:nvCxnSpPr>
          <p:cNvPr id="27" name="Straight Arrow Connector 26">
            <a:extLst>
              <a:ext uri="{FF2B5EF4-FFF2-40B4-BE49-F238E27FC236}">
                <a16:creationId xmlns:a16="http://schemas.microsoft.com/office/drawing/2014/main" id="{E411A915-C06C-1A08-35D1-E45F4F05C619}"/>
              </a:ext>
            </a:extLst>
          </p:cNvPr>
          <p:cNvCxnSpPr/>
          <p:nvPr/>
        </p:nvCxnSpPr>
        <p:spPr>
          <a:xfrm flipH="1">
            <a:off x="8643948" y="2955963"/>
            <a:ext cx="1514102" cy="0"/>
          </a:xfrm>
          <a:prstGeom prst="straightConnector1">
            <a:avLst/>
          </a:prstGeom>
          <a:noFill/>
          <a:ln w="25400" cap="flat">
            <a:solidFill>
              <a:schemeClr val="bg1"/>
            </a:solidFill>
            <a:prstDash val="sysDot"/>
            <a:miter lim="400000"/>
            <a:tailEnd type="triangle"/>
          </a:ln>
          <a:effectLst/>
          <a:sp3d/>
        </p:spPr>
        <p:style>
          <a:lnRef idx="0">
            <a:scrgbClr r="0" g="0" b="0"/>
          </a:lnRef>
          <a:fillRef idx="0">
            <a:scrgbClr r="0" g="0" b="0"/>
          </a:fillRef>
          <a:effectRef idx="0">
            <a:scrgbClr r="0" g="0" b="0"/>
          </a:effectRef>
          <a:fontRef idx="none"/>
        </p:style>
      </p:cxnSp>
      <p:sp>
        <p:nvSpPr>
          <p:cNvPr id="41" name="TextBox 40">
            <a:extLst>
              <a:ext uri="{FF2B5EF4-FFF2-40B4-BE49-F238E27FC236}">
                <a16:creationId xmlns:a16="http://schemas.microsoft.com/office/drawing/2014/main" id="{98DF434F-52B3-E30E-4F84-B68550895259}"/>
              </a:ext>
            </a:extLst>
          </p:cNvPr>
          <p:cNvSpPr txBox="1"/>
          <p:nvPr/>
        </p:nvSpPr>
        <p:spPr>
          <a:xfrm>
            <a:off x="1279026" y="2593346"/>
            <a:ext cx="1046600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chemeClr val="accent5">
                    <a:lumMod val="75000"/>
                  </a:schemeClr>
                </a:solidFill>
                <a:effectLst/>
                <a:uFillTx/>
                <a:latin typeface="+mn-lt"/>
                <a:ea typeface="+mn-ea"/>
                <a:cs typeface="+mn-cs"/>
                <a:sym typeface="Helvetica Neue"/>
              </a:rPr>
              <a:t>1               2             3               4              5             6              7              8              9              10            11             12</a:t>
            </a:r>
          </a:p>
        </p:txBody>
      </p:sp>
      <p:pic>
        <p:nvPicPr>
          <p:cNvPr id="23" name="Picture 22">
            <a:extLst>
              <a:ext uri="{FF2B5EF4-FFF2-40B4-BE49-F238E27FC236}">
                <a16:creationId xmlns:a16="http://schemas.microsoft.com/office/drawing/2014/main" id="{048611F4-8615-4E64-13D4-85C9E82C33D3}"/>
              </a:ext>
            </a:extLst>
          </p:cNvPr>
          <p:cNvPicPr>
            <a:picLocks noChangeAspect="1"/>
          </p:cNvPicPr>
          <p:nvPr/>
        </p:nvPicPr>
        <p:blipFill>
          <a:blip r:embed="rId16"/>
          <a:srcRect l="5043" t="9563" r="3515" b="80817"/>
          <a:stretch/>
        </p:blipFill>
        <p:spPr>
          <a:xfrm>
            <a:off x="458033" y="3971677"/>
            <a:ext cx="12038032" cy="1792182"/>
          </a:xfrm>
          <a:prstGeom prst="rect">
            <a:avLst/>
          </a:prstGeom>
        </p:spPr>
      </p:pic>
      <p:sp>
        <p:nvSpPr>
          <p:cNvPr id="44" name="TextBox 43">
            <a:extLst>
              <a:ext uri="{FF2B5EF4-FFF2-40B4-BE49-F238E27FC236}">
                <a16:creationId xmlns:a16="http://schemas.microsoft.com/office/drawing/2014/main" id="{49C92938-EA8C-5771-19D8-BEAED42C622B}"/>
              </a:ext>
            </a:extLst>
          </p:cNvPr>
          <p:cNvSpPr txBox="1"/>
          <p:nvPr/>
        </p:nvSpPr>
        <p:spPr>
          <a:xfrm flipH="1">
            <a:off x="-145134" y="3994086"/>
            <a:ext cx="164540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C00000"/>
                </a:solidFill>
                <a:effectLst/>
                <a:uFillTx/>
                <a:latin typeface="+mn-lt"/>
                <a:ea typeface="+mn-ea"/>
                <a:cs typeface="+mn-cs"/>
                <a:sym typeface="Helvetica Neue"/>
              </a:rPr>
              <a:t>Original + 1</a:t>
            </a:r>
          </a:p>
        </p:txBody>
      </p:sp>
      <p:pic>
        <p:nvPicPr>
          <p:cNvPr id="25" name="Melody 01">
            <a:hlinkClick r:id="" action="ppaction://media"/>
            <a:extLst>
              <a:ext uri="{FF2B5EF4-FFF2-40B4-BE49-F238E27FC236}">
                <a16:creationId xmlns:a16="http://schemas.microsoft.com/office/drawing/2014/main" id="{068EF25C-1260-9638-8C4B-C25145F4DFC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39642" y="4461368"/>
            <a:ext cx="812800" cy="812800"/>
          </a:xfrm>
          <a:prstGeom prst="rect">
            <a:avLst/>
          </a:prstGeom>
        </p:spPr>
      </p:pic>
      <p:pic>
        <p:nvPicPr>
          <p:cNvPr id="28" name="Series 1">
            <a:hlinkClick r:id="" action="ppaction://media"/>
            <a:extLst>
              <a:ext uri="{FF2B5EF4-FFF2-40B4-BE49-F238E27FC236}">
                <a16:creationId xmlns:a16="http://schemas.microsoft.com/office/drawing/2014/main" id="{50F0D5A3-151B-B46C-BBFB-9CD3CA34AD8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39642" y="1954952"/>
            <a:ext cx="812800" cy="812800"/>
          </a:xfrm>
          <a:prstGeom prst="rect">
            <a:avLst/>
          </a:prstGeom>
        </p:spPr>
      </p:pic>
      <p:pic>
        <p:nvPicPr>
          <p:cNvPr id="30" name="Piano">
            <a:hlinkClick r:id="" action="ppaction://media"/>
            <a:extLst>
              <a:ext uri="{FF2B5EF4-FFF2-40B4-BE49-F238E27FC236}">
                <a16:creationId xmlns:a16="http://schemas.microsoft.com/office/drawing/2014/main" id="{D7B3BDA3-ACBF-B295-8BA2-3585CF4B8F6A}"/>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127672" y="7465869"/>
            <a:ext cx="812800" cy="812800"/>
          </a:xfrm>
          <a:prstGeom prst="rect">
            <a:avLst/>
          </a:prstGeom>
        </p:spPr>
      </p:pic>
    </p:spTree>
    <p:extLst>
      <p:ext uri="{BB962C8B-B14F-4D97-AF65-F5344CB8AC3E}">
        <p14:creationId xmlns:p14="http://schemas.microsoft.com/office/powerpoint/2010/main" val="32159461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8"/>
                                        </p:tgtEl>
                                      </p:cBhvr>
                                    </p:cmd>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1136" fill="hold"/>
                                        <p:tgtEl>
                                          <p:spTgt spid="25"/>
                                        </p:tgtEl>
                                      </p:cBhvr>
                                    </p:cmd>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25"/>
                                        </p:tgtEl>
                                      </p:cBhvr>
                                    </p:cmd>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096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5"/>
                </p:tgtEl>
              </p:cMediaNode>
            </p:audio>
            <p:audio>
              <p:cMediaNode vol="80000">
                <p:cTn id="22" fill="hold" display="0">
                  <p:stCondLst>
                    <p:cond delay="indefinite"/>
                  </p:stCondLst>
                  <p:endCondLst>
                    <p:cond evt="onStopAudio" delay="0">
                      <p:tgtEl>
                        <p:sldTgt/>
                      </p:tgtEl>
                    </p:cond>
                  </p:endCondLst>
                </p:cTn>
                <p:tgtEl>
                  <p:spTgt spid="28"/>
                </p:tgtEl>
              </p:cMediaNode>
            </p:audio>
            <p:audio>
              <p:cMediaNode vol="80000">
                <p:cTn id="23"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55115-5FA9-E48E-E90A-281A00154A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FB74EB-295A-4812-53B0-8F4B6946ABF0}"/>
              </a:ext>
            </a:extLst>
          </p:cNvPr>
          <p:cNvSpPr txBox="1"/>
          <p:nvPr/>
        </p:nvSpPr>
        <p:spPr>
          <a:xfrm>
            <a:off x="2217106" y="365997"/>
            <a:ext cx="917195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000" b="0" i="0" dirty="0">
                <a:solidFill>
                  <a:schemeClr val="tx1"/>
                </a:solidFill>
                <a:effectLst/>
                <a:latin typeface="Lucida Blackletter" pitchFamily="2" charset="77"/>
              </a:rPr>
              <a:t>Musique Concrète</a:t>
            </a:r>
            <a:endParaRPr lang="en-GB" sz="5400" dirty="0">
              <a:solidFill>
                <a:schemeClr val="tx1"/>
              </a:solidFill>
              <a:latin typeface="Lucida Blackletter" pitchFamily="2" charset="77"/>
            </a:endParaRPr>
          </a:p>
        </p:txBody>
      </p:sp>
      <p:sp>
        <p:nvSpPr>
          <p:cNvPr id="3" name="TextBox 2">
            <a:extLst>
              <a:ext uri="{FF2B5EF4-FFF2-40B4-BE49-F238E27FC236}">
                <a16:creationId xmlns:a16="http://schemas.microsoft.com/office/drawing/2014/main" id="{2774B3D7-5D84-1FFB-B135-5C4535F938E1}"/>
              </a:ext>
            </a:extLst>
          </p:cNvPr>
          <p:cNvSpPr txBox="1"/>
          <p:nvPr/>
        </p:nvSpPr>
        <p:spPr>
          <a:xfrm>
            <a:off x="5340961" y="1312250"/>
            <a:ext cx="263373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chemeClr val="tx1"/>
                </a:solidFill>
                <a:effectLst/>
                <a:uFillTx/>
                <a:latin typeface="+mn-lt"/>
                <a:ea typeface="+mn-ea"/>
                <a:cs typeface="+mn-cs"/>
                <a:sym typeface="Helvetica Neue"/>
              </a:rPr>
              <a:t>The Piano…</a:t>
            </a:r>
          </a:p>
        </p:txBody>
      </p:sp>
      <p:pic>
        <p:nvPicPr>
          <p:cNvPr id="4" name="Picture 3" descr="A piano in a room&#10;&#10;AI-generated content may be incorrect.">
            <a:extLst>
              <a:ext uri="{FF2B5EF4-FFF2-40B4-BE49-F238E27FC236}">
                <a16:creationId xmlns:a16="http://schemas.microsoft.com/office/drawing/2014/main" id="{98E3AFD7-2124-AC9E-2542-6DD10AE0E94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15602" y="2623925"/>
            <a:ext cx="5946272" cy="6012472"/>
          </a:xfrm>
          <a:prstGeom prst="rect">
            <a:avLst/>
          </a:prstGeom>
          <a:ln>
            <a:noFill/>
          </a:ln>
        </p:spPr>
      </p:pic>
      <p:pic>
        <p:nvPicPr>
          <p:cNvPr id="9" name="Picture 8" descr="A person's hand on a piano&#10;&#10;AI-generated content may be incorrect.">
            <a:extLst>
              <a:ext uri="{FF2B5EF4-FFF2-40B4-BE49-F238E27FC236}">
                <a16:creationId xmlns:a16="http://schemas.microsoft.com/office/drawing/2014/main" id="{149C01D4-20BF-D364-ABD9-547BC0A407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6635176" y="3376097"/>
            <a:ext cx="6017370" cy="4513027"/>
          </a:xfrm>
          <a:prstGeom prst="rect">
            <a:avLst/>
          </a:prstGeom>
          <a:ln>
            <a:noFill/>
          </a:ln>
        </p:spPr>
      </p:pic>
      <p:pic>
        <p:nvPicPr>
          <p:cNvPr id="7" name="pngtree-blood-splash-red-ink-spray-for-halloween-png-image_6181089.png" descr="pngtree-blood-splash-red-ink-spray-for-halloween-png-image_6181089.png">
            <a:extLst>
              <a:ext uri="{FF2B5EF4-FFF2-40B4-BE49-F238E27FC236}">
                <a16:creationId xmlns:a16="http://schemas.microsoft.com/office/drawing/2014/main" id="{AAD63AFD-8626-86CC-CF05-A19B290F1598}"/>
              </a:ext>
            </a:extLst>
          </p:cNvPr>
          <p:cNvPicPr>
            <a:picLocks noChangeAspect="1"/>
          </p:cNvPicPr>
          <p:nvPr/>
        </p:nvPicPr>
        <p:blipFill>
          <a:blip r:embed="rId7" cstate="screen">
            <a:alphaModFix amt="82000"/>
            <a:extLst>
              <a:ext uri="{28A0092B-C50C-407E-A947-70E740481C1C}">
                <a14:useLocalDpi xmlns:a14="http://schemas.microsoft.com/office/drawing/2010/main"/>
              </a:ext>
            </a:extLst>
          </a:blip>
          <a:srcRect/>
          <a:stretch>
            <a:fillRect/>
          </a:stretch>
        </p:blipFill>
        <p:spPr>
          <a:xfrm>
            <a:off x="9527786" y="0"/>
            <a:ext cx="3477014" cy="4071816"/>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A1FB9EC2-391D-21C2-6BAE-9FD9A2E196B6}"/>
              </a:ext>
            </a:extLst>
          </p:cNvPr>
          <p:cNvPicPr>
            <a:picLocks noChangeAspect="1"/>
          </p:cNvPicPr>
          <p:nvPr/>
        </p:nvPicPr>
        <p:blipFill>
          <a:blip r:embed="rId8" cstate="screen">
            <a:alphaModFix amt="37000"/>
            <a:extLst>
              <a:ext uri="{28A0092B-C50C-407E-A947-70E740481C1C}">
                <a14:useLocalDpi xmlns:a14="http://schemas.microsoft.com/office/drawing/2010/main"/>
              </a:ext>
            </a:extLst>
          </a:blip>
          <a:srcRect/>
          <a:stretch>
            <a:fillRect/>
          </a:stretch>
        </p:blipFill>
        <p:spPr>
          <a:xfrm>
            <a:off x="23291" y="788"/>
            <a:ext cx="3739965" cy="4424447"/>
          </a:xfrm>
          <a:prstGeom prst="rect">
            <a:avLst/>
          </a:prstGeom>
          <a:ln w="12700">
            <a:miter lim="400000"/>
          </a:ln>
        </p:spPr>
      </p:pic>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D17ACC7C-252C-356B-685F-91209C166FCE}"/>
              </a:ext>
            </a:extLst>
          </p:cNvPr>
          <p:cNvPicPr>
            <a:picLocks noChangeAspect="1"/>
          </p:cNvPicPr>
          <p:nvPr/>
        </p:nvPicPr>
        <p:blipFill>
          <a:blip r:embed="rId9" cstate="screen">
            <a:alphaModFix/>
            <a:extLst>
              <a:ext uri="{BEBA8EAE-BF5A-486C-A8C5-ECC9F3942E4B}">
                <a14:imgProps xmlns:a14="http://schemas.microsoft.com/office/drawing/2010/main">
                  <a14:imgLayer r:embed="rId10">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0" y="2936052"/>
            <a:ext cx="13315653" cy="6802960"/>
          </a:xfrm>
          <a:prstGeom prst="rect">
            <a:avLst/>
          </a:prstGeom>
          <a:ln w="12700">
            <a:miter lim="400000"/>
          </a:ln>
        </p:spPr>
      </p:pic>
      <p:pic>
        <p:nvPicPr>
          <p:cNvPr id="12" name="Piano Concrete">
            <a:hlinkClick r:id="" action="ppaction://media"/>
            <a:extLst>
              <a:ext uri="{FF2B5EF4-FFF2-40B4-BE49-F238E27FC236}">
                <a16:creationId xmlns:a16="http://schemas.microsoft.com/office/drawing/2014/main" id="{DBAA0EB7-8A4B-C6AA-DA1A-EF053508A57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8304" y="8889206"/>
            <a:ext cx="812800" cy="812800"/>
          </a:xfrm>
          <a:prstGeom prst="rect">
            <a:avLst/>
          </a:prstGeom>
        </p:spPr>
      </p:pic>
    </p:spTree>
    <p:extLst>
      <p:ext uri="{BB962C8B-B14F-4D97-AF65-F5344CB8AC3E}">
        <p14:creationId xmlns:p14="http://schemas.microsoft.com/office/powerpoint/2010/main" val="33158418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ED7F9-B03C-3066-1E7E-E12857812B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BA7402-42B1-1482-6DEF-03914845D94D}"/>
              </a:ext>
            </a:extLst>
          </p:cNvPr>
          <p:cNvSpPr txBox="1"/>
          <p:nvPr/>
        </p:nvSpPr>
        <p:spPr>
          <a:xfrm>
            <a:off x="1861760" y="297378"/>
            <a:ext cx="957794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7200" b="0" i="0" u="none" strike="noStrike" cap="none" spc="0" normalizeH="0" baseline="0" dirty="0">
                <a:ln>
                  <a:noFill/>
                </a:ln>
                <a:solidFill>
                  <a:schemeClr val="tx1"/>
                </a:solidFill>
                <a:effectLst/>
                <a:uFillTx/>
                <a:latin typeface="Lucida Blackletter" pitchFamily="2" charset="77"/>
                <a:sym typeface="Helvetica Neue"/>
              </a:rPr>
              <a:t>The Ghost</a:t>
            </a:r>
            <a:r>
              <a:rPr kumimoji="0" lang="en-GB" sz="7200" b="0" i="0" u="none" strike="noStrike" cap="none" spc="0" normalizeH="0" dirty="0">
                <a:ln>
                  <a:noFill/>
                </a:ln>
                <a:solidFill>
                  <a:schemeClr val="tx1"/>
                </a:solidFill>
                <a:effectLst/>
                <a:uFillTx/>
                <a:latin typeface="Lucida Blackletter" pitchFamily="2" charset="77"/>
                <a:sym typeface="Helvetica Neue"/>
              </a:rPr>
              <a:t> </a:t>
            </a:r>
            <a:r>
              <a:rPr lang="en-GB" sz="7200" dirty="0">
                <a:solidFill>
                  <a:schemeClr val="tx1"/>
                </a:solidFill>
                <a:latin typeface="Lucida Blackletter" pitchFamily="2" charset="77"/>
              </a:rPr>
              <a:t>F</a:t>
            </a:r>
            <a:r>
              <a:rPr kumimoji="0" lang="en-GB" sz="7200" b="0" i="0" u="none" strike="noStrike" cap="none" spc="0" normalizeH="0" dirty="0">
                <a:ln>
                  <a:noFill/>
                </a:ln>
                <a:solidFill>
                  <a:schemeClr val="tx1"/>
                </a:solidFill>
                <a:effectLst/>
                <a:uFillTx/>
                <a:latin typeface="Lucida Blackletter" pitchFamily="2" charset="77"/>
                <a:sym typeface="Helvetica Neue"/>
              </a:rPr>
              <a:t>requency…</a:t>
            </a:r>
            <a:endParaRPr kumimoji="0" lang="en-GB" sz="7200" b="0" i="0" u="none" strike="noStrike" cap="none" spc="0" normalizeH="0" baseline="0" dirty="0">
              <a:ln>
                <a:noFill/>
              </a:ln>
              <a:solidFill>
                <a:schemeClr val="tx1"/>
              </a:solidFill>
              <a:effectLst/>
              <a:uFillTx/>
              <a:latin typeface="Lucida Blackletter" pitchFamily="2" charset="77"/>
              <a:sym typeface="Helvetica Neue"/>
            </a:endParaRPr>
          </a:p>
        </p:txBody>
      </p:sp>
      <p:pic>
        <p:nvPicPr>
          <p:cNvPr id="3" name="Picture 2" descr="A paper with text on it&#10;&#10;AI-generated content may be incorrect.">
            <a:extLst>
              <a:ext uri="{FF2B5EF4-FFF2-40B4-BE49-F238E27FC236}">
                <a16:creationId xmlns:a16="http://schemas.microsoft.com/office/drawing/2014/main" id="{AB184649-F79F-54E5-7422-AFC852D88E8E}"/>
              </a:ext>
            </a:extLst>
          </p:cNvPr>
          <p:cNvPicPr>
            <a:picLocks noChangeAspect="1"/>
          </p:cNvPicPr>
          <p:nvPr/>
        </p:nvPicPr>
        <p:blipFill>
          <a:blip r:embed="rId3" cstate="screen">
            <a:extLst>
              <a:ext uri="{28A0092B-C50C-407E-A947-70E740481C1C}">
                <a14:useLocalDpi xmlns:a14="http://schemas.microsoft.com/office/drawing/2010/main"/>
              </a:ext>
            </a:extLst>
          </a:blip>
          <a:srcRect t="15232"/>
          <a:stretch/>
        </p:blipFill>
        <p:spPr>
          <a:xfrm>
            <a:off x="797926" y="2921794"/>
            <a:ext cx="11408947" cy="5989356"/>
          </a:xfrm>
          <a:prstGeom prst="rect">
            <a:avLst/>
          </a:prstGeom>
          <a:ln>
            <a:solidFill>
              <a:schemeClr val="accent1"/>
            </a:solidFill>
          </a:ln>
        </p:spPr>
      </p:pic>
      <p:pic>
        <p:nvPicPr>
          <p:cNvPr id="7" name="pngtree-blood-splash-red-ink-spray-for-halloween-png-image_6181089.png" descr="pngtree-blood-splash-red-ink-spray-for-halloween-png-image_6181089.png">
            <a:extLst>
              <a:ext uri="{FF2B5EF4-FFF2-40B4-BE49-F238E27FC236}">
                <a16:creationId xmlns:a16="http://schemas.microsoft.com/office/drawing/2014/main" id="{C755A5B9-875F-068B-DB47-233FE7A8E84C}"/>
              </a:ext>
            </a:extLst>
          </p:cNvPr>
          <p:cNvPicPr>
            <a:picLocks noChangeAspect="1"/>
          </p:cNvPicPr>
          <p:nvPr/>
        </p:nvPicPr>
        <p:blipFill>
          <a:blip r:embed="rId4" cstate="screen">
            <a:alphaModFix amt="85000"/>
            <a:extLst>
              <a:ext uri="{28A0092B-C50C-407E-A947-70E740481C1C}">
                <a14:useLocalDpi xmlns:a14="http://schemas.microsoft.com/office/drawing/2010/main"/>
              </a:ext>
            </a:extLst>
          </a:blip>
          <a:srcRect/>
          <a:stretch>
            <a:fillRect/>
          </a:stretch>
        </p:blipFill>
        <p:spPr>
          <a:xfrm>
            <a:off x="9538206" y="0"/>
            <a:ext cx="3477014" cy="4071816"/>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716201EA-F5E2-89F0-5B9B-DDC34E3327C7}"/>
              </a:ext>
            </a:extLst>
          </p:cNvPr>
          <p:cNvPicPr>
            <a:picLocks noChangeAspect="1"/>
          </p:cNvPicPr>
          <p:nvPr/>
        </p:nvPicPr>
        <p:blipFill>
          <a:blip r:embed="rId5" cstate="screen">
            <a:alphaModFix amt="69000"/>
            <a:extLst>
              <a:ext uri="{28A0092B-C50C-407E-A947-70E740481C1C}">
                <a14:useLocalDpi xmlns:a14="http://schemas.microsoft.com/office/drawing/2010/main"/>
              </a:ext>
            </a:extLst>
          </a:blip>
          <a:srcRect/>
          <a:stretch>
            <a:fillRect/>
          </a:stretch>
        </p:blipFill>
        <p:spPr>
          <a:xfrm>
            <a:off x="23291" y="788"/>
            <a:ext cx="3739965" cy="4424447"/>
          </a:xfrm>
          <a:prstGeom prst="rect">
            <a:avLst/>
          </a:prstGeom>
          <a:ln w="12700">
            <a:miter lim="400000"/>
          </a:ln>
        </p:spPr>
      </p:pic>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12BBD97A-EE84-3810-568C-334F58F31ED9}"/>
              </a:ext>
            </a:extLst>
          </p:cNvPr>
          <p:cNvPicPr>
            <a:picLocks noChangeAspect="1"/>
          </p:cNvPicPr>
          <p:nvPr/>
        </p:nvPicPr>
        <p:blipFill>
          <a:blip r:embed="rId6" cstate="screen">
            <a:alphaModFix/>
            <a:extLst>
              <a:ext uri="{BEBA8EAE-BF5A-486C-A8C5-ECC9F3942E4B}">
                <a14:imgProps xmlns:a14="http://schemas.microsoft.com/office/drawing/2010/main">
                  <a14:imgLayer r:embed="rId7">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23291" y="2950640"/>
            <a:ext cx="13315653" cy="6802960"/>
          </a:xfrm>
          <a:prstGeom prst="rect">
            <a:avLst/>
          </a:prstGeom>
          <a:ln w="12700">
            <a:miter lim="400000"/>
          </a:ln>
        </p:spPr>
      </p:pic>
      <p:sp>
        <p:nvSpPr>
          <p:cNvPr id="9" name="Rectangle 8">
            <a:extLst>
              <a:ext uri="{FF2B5EF4-FFF2-40B4-BE49-F238E27FC236}">
                <a16:creationId xmlns:a16="http://schemas.microsoft.com/office/drawing/2014/main" id="{443D7B9A-0ECF-6A68-4A4A-E39AA484B80E}"/>
              </a:ext>
            </a:extLst>
          </p:cNvPr>
          <p:cNvSpPr/>
          <p:nvPr/>
        </p:nvSpPr>
        <p:spPr>
          <a:xfrm>
            <a:off x="797926" y="1926150"/>
            <a:ext cx="11408947" cy="102449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4" name="antique-parchment-texture-background_707519-26350.avif" descr="antique-parchment-texture-background_707519-26350.avif">
            <a:extLst>
              <a:ext uri="{FF2B5EF4-FFF2-40B4-BE49-F238E27FC236}">
                <a16:creationId xmlns:a16="http://schemas.microsoft.com/office/drawing/2014/main" id="{C766DA54-FA67-06B4-15B7-803D7E3582F4}"/>
              </a:ext>
            </a:extLst>
          </p:cNvPr>
          <p:cNvPicPr>
            <a:picLocks/>
          </p:cNvPicPr>
          <p:nvPr/>
        </p:nvPicPr>
        <p:blipFill>
          <a:blip r:embed="rId8" cstate="screen">
            <a:alphaModFix amt="49000"/>
            <a:extLst>
              <a:ext uri="{28A0092B-C50C-407E-A947-70E740481C1C}">
                <a14:useLocalDpi xmlns:a14="http://schemas.microsoft.com/office/drawing/2010/main"/>
              </a:ext>
            </a:extLst>
          </a:blip>
          <a:srcRect/>
          <a:stretch>
            <a:fillRect/>
          </a:stretch>
        </p:blipFill>
        <p:spPr>
          <a:xfrm>
            <a:off x="797927" y="1888884"/>
            <a:ext cx="11408946" cy="7065562"/>
          </a:xfrm>
          <a:prstGeom prst="rect">
            <a:avLst/>
          </a:prstGeom>
          <a:ln w="12700">
            <a:miter lim="400000"/>
          </a:ln>
        </p:spPr>
      </p:pic>
      <p:sp>
        <p:nvSpPr>
          <p:cNvPr id="5" name="TextBox 4">
            <a:extLst>
              <a:ext uri="{FF2B5EF4-FFF2-40B4-BE49-F238E27FC236}">
                <a16:creationId xmlns:a16="http://schemas.microsoft.com/office/drawing/2014/main" id="{95F0A0B5-F1AE-F697-33B6-8470C99896F7}"/>
              </a:ext>
            </a:extLst>
          </p:cNvPr>
          <p:cNvSpPr txBox="1"/>
          <p:nvPr/>
        </p:nvSpPr>
        <p:spPr>
          <a:xfrm>
            <a:off x="840960" y="1989137"/>
            <a:ext cx="637354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4400" b="1" i="0" u="none" strike="noStrike" cap="none" spc="0" normalizeH="0" baseline="0" dirty="0">
                <a:ln>
                  <a:noFill/>
                </a:ln>
                <a:solidFill>
                  <a:schemeClr val="accent5">
                    <a:lumMod val="50000"/>
                  </a:schemeClr>
                </a:solidFill>
                <a:effectLst/>
                <a:uFillTx/>
                <a:latin typeface="Times New Roman" panose="02020603050405020304" pitchFamily="18" charset="0"/>
                <a:cs typeface="Times New Roman" panose="02020603050405020304" pitchFamily="18" charset="0"/>
                <a:sym typeface="Helvetica Neue"/>
              </a:rPr>
              <a:t>The Ghost in the Machine</a:t>
            </a:r>
          </a:p>
        </p:txBody>
      </p:sp>
    </p:spTree>
    <p:extLst>
      <p:ext uri="{BB962C8B-B14F-4D97-AF65-F5344CB8AC3E}">
        <p14:creationId xmlns:p14="http://schemas.microsoft.com/office/powerpoint/2010/main" val="407187025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E3B76-A85A-9BF9-16CB-5FA87ED793DD}"/>
            </a:ext>
          </a:extLst>
        </p:cNvPr>
        <p:cNvGrpSpPr/>
        <p:nvPr/>
      </p:nvGrpSpPr>
      <p:grpSpPr>
        <a:xfrm>
          <a:off x="0" y="0"/>
          <a:ext cx="0" cy="0"/>
          <a:chOff x="0" y="0"/>
          <a:chExt cx="0" cy="0"/>
        </a:xfrm>
      </p:grpSpPr>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AC7E2433-FE0C-CE18-AC16-A9607CD391B3}"/>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23291" y="2950640"/>
            <a:ext cx="13315653" cy="6802960"/>
          </a:xfrm>
          <a:prstGeom prst="rect">
            <a:avLst/>
          </a:prstGeom>
          <a:ln w="12700">
            <a:miter lim="400000"/>
          </a:ln>
        </p:spPr>
      </p:pic>
      <p:sp>
        <p:nvSpPr>
          <p:cNvPr id="2" name="TextBox 1">
            <a:extLst>
              <a:ext uri="{FF2B5EF4-FFF2-40B4-BE49-F238E27FC236}">
                <a16:creationId xmlns:a16="http://schemas.microsoft.com/office/drawing/2014/main" id="{55D4DF66-F463-E77A-E6AC-85930EBF8234}"/>
              </a:ext>
            </a:extLst>
          </p:cNvPr>
          <p:cNvSpPr txBox="1"/>
          <p:nvPr/>
        </p:nvSpPr>
        <p:spPr>
          <a:xfrm>
            <a:off x="5534240" y="297378"/>
            <a:ext cx="223298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7200" dirty="0">
                <a:solidFill>
                  <a:schemeClr val="tx1"/>
                </a:solidFill>
                <a:latin typeface="Lucida Blackletter" pitchFamily="2" charset="77"/>
              </a:rPr>
              <a:t>Foley</a:t>
            </a:r>
            <a:endParaRPr kumimoji="0" lang="en-GB" sz="7200" b="0" i="0" u="none" strike="noStrike" cap="none" spc="0" normalizeH="0" baseline="0" dirty="0">
              <a:ln>
                <a:noFill/>
              </a:ln>
              <a:solidFill>
                <a:schemeClr val="tx1"/>
              </a:solidFill>
              <a:effectLst/>
              <a:uFillTx/>
              <a:latin typeface="Lucida Blackletter" pitchFamily="2" charset="77"/>
              <a:sym typeface="Helvetica Neue"/>
            </a:endParaRPr>
          </a:p>
        </p:txBody>
      </p:sp>
      <p:pic>
        <p:nvPicPr>
          <p:cNvPr id="11" name="Picture 10">
            <a:extLst>
              <a:ext uri="{FF2B5EF4-FFF2-40B4-BE49-F238E27FC236}">
                <a16:creationId xmlns:a16="http://schemas.microsoft.com/office/drawing/2014/main" id="{AC50719D-486D-21E4-37CB-8922E94163A9}"/>
              </a:ext>
            </a:extLst>
          </p:cNvPr>
          <p:cNvPicPr>
            <a:picLocks noChangeAspect="1"/>
          </p:cNvPicPr>
          <p:nvPr/>
        </p:nvPicPr>
        <p:blipFill>
          <a:blip r:embed="rId5" cstate="screen">
            <a:extLst>
              <a:ext uri="{28A0092B-C50C-407E-A947-70E740481C1C}">
                <a14:useLocalDpi xmlns:a14="http://schemas.microsoft.com/office/drawing/2010/main"/>
              </a:ext>
            </a:extLst>
          </a:blip>
          <a:srcRect b="-2249"/>
          <a:stretch/>
        </p:blipFill>
        <p:spPr>
          <a:xfrm>
            <a:off x="1180326" y="5566731"/>
            <a:ext cx="4581305" cy="3018469"/>
          </a:xfrm>
          <a:prstGeom prst="rect">
            <a:avLst/>
          </a:prstGeom>
          <a:ln>
            <a:solidFill>
              <a:schemeClr val="accent5">
                <a:lumMod val="60000"/>
                <a:lumOff val="40000"/>
              </a:schemeClr>
            </a:solidFill>
          </a:ln>
        </p:spPr>
      </p:pic>
      <p:pic>
        <p:nvPicPr>
          <p:cNvPr id="15" name="Picture 14">
            <a:extLst>
              <a:ext uri="{FF2B5EF4-FFF2-40B4-BE49-F238E27FC236}">
                <a16:creationId xmlns:a16="http://schemas.microsoft.com/office/drawing/2014/main" id="{A1FF9756-1111-23AD-472E-4781570B13BD}"/>
              </a:ext>
            </a:extLst>
          </p:cNvPr>
          <p:cNvPicPr>
            <a:picLocks noChangeAspect="1"/>
          </p:cNvPicPr>
          <p:nvPr/>
        </p:nvPicPr>
        <p:blipFill>
          <a:blip r:embed="rId6" cstate="screen">
            <a:extLst>
              <a:ext uri="{28A0092B-C50C-407E-A947-70E740481C1C}">
                <a14:useLocalDpi xmlns:a14="http://schemas.microsoft.com/office/drawing/2010/main"/>
              </a:ext>
            </a:extLst>
          </a:blip>
          <a:srcRect t="-172"/>
          <a:stretch/>
        </p:blipFill>
        <p:spPr>
          <a:xfrm>
            <a:off x="1180326" y="1600082"/>
            <a:ext cx="4581305" cy="2825153"/>
          </a:xfrm>
          <a:prstGeom prst="rect">
            <a:avLst/>
          </a:prstGeom>
          <a:ln>
            <a:solidFill>
              <a:schemeClr val="accent5">
                <a:lumMod val="60000"/>
                <a:lumOff val="40000"/>
              </a:schemeClr>
            </a:solidFill>
          </a:ln>
        </p:spPr>
      </p:pic>
      <p:pic>
        <p:nvPicPr>
          <p:cNvPr id="17" name="Picture 16">
            <a:extLst>
              <a:ext uri="{FF2B5EF4-FFF2-40B4-BE49-F238E27FC236}">
                <a16:creationId xmlns:a16="http://schemas.microsoft.com/office/drawing/2014/main" id="{62650F5B-93D1-61A9-DBF4-6E74E91DC5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35231" y="1600081"/>
            <a:ext cx="5442272" cy="4081704"/>
          </a:xfrm>
          <a:prstGeom prst="rect">
            <a:avLst/>
          </a:prstGeom>
          <a:ln>
            <a:solidFill>
              <a:schemeClr val="accent5">
                <a:lumMod val="60000"/>
                <a:lumOff val="40000"/>
              </a:schemeClr>
            </a:solidFill>
          </a:ln>
        </p:spPr>
      </p:pic>
      <p:pic>
        <p:nvPicPr>
          <p:cNvPr id="13" name="Picture 12">
            <a:extLst>
              <a:ext uri="{FF2B5EF4-FFF2-40B4-BE49-F238E27FC236}">
                <a16:creationId xmlns:a16="http://schemas.microsoft.com/office/drawing/2014/main" id="{D653B563-F3E1-BF97-11A1-8A38D080951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5400000">
            <a:off x="8442849" y="5203575"/>
            <a:ext cx="4180784" cy="2582466"/>
          </a:xfrm>
          <a:prstGeom prst="rect">
            <a:avLst/>
          </a:prstGeom>
          <a:ln>
            <a:solidFill>
              <a:schemeClr val="accent5">
                <a:lumMod val="60000"/>
                <a:lumOff val="40000"/>
              </a:schemeClr>
            </a:solidFill>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6055808C-6DD4-DD8A-4AB7-B9FB4D18FCF6}"/>
              </a:ext>
            </a:extLst>
          </p:cNvPr>
          <p:cNvPicPr>
            <a:picLocks noChangeAspect="1"/>
          </p:cNvPicPr>
          <p:nvPr/>
        </p:nvPicPr>
        <p:blipFill>
          <a:blip r:embed="rId9" cstate="screen">
            <a:alphaModFix amt="69000"/>
            <a:extLst>
              <a:ext uri="{28A0092B-C50C-407E-A947-70E740481C1C}">
                <a14:useLocalDpi xmlns:a14="http://schemas.microsoft.com/office/drawing/2010/main"/>
              </a:ext>
            </a:extLst>
          </a:blip>
          <a:srcRect/>
          <a:stretch>
            <a:fillRect/>
          </a:stretch>
        </p:blipFill>
        <p:spPr>
          <a:xfrm>
            <a:off x="23291" y="788"/>
            <a:ext cx="3739965" cy="4424447"/>
          </a:xfrm>
          <a:prstGeom prst="rect">
            <a:avLst/>
          </a:prstGeom>
          <a:ln w="12700">
            <a:miter lim="400000"/>
          </a:ln>
        </p:spPr>
      </p:pic>
      <p:pic>
        <p:nvPicPr>
          <p:cNvPr id="7" name="pngtree-blood-splash-red-ink-spray-for-halloween-png-image_6181089.png" descr="pngtree-blood-splash-red-ink-spray-for-halloween-png-image_6181089.png">
            <a:extLst>
              <a:ext uri="{FF2B5EF4-FFF2-40B4-BE49-F238E27FC236}">
                <a16:creationId xmlns:a16="http://schemas.microsoft.com/office/drawing/2014/main" id="{FA6B6C10-29AD-FA6A-9CDA-04EAA17FA913}"/>
              </a:ext>
            </a:extLst>
          </p:cNvPr>
          <p:cNvPicPr>
            <a:picLocks noChangeAspect="1"/>
          </p:cNvPicPr>
          <p:nvPr/>
        </p:nvPicPr>
        <p:blipFill>
          <a:blip r:embed="rId10" cstate="screen">
            <a:alphaModFix amt="85000"/>
            <a:extLst>
              <a:ext uri="{28A0092B-C50C-407E-A947-70E740481C1C}">
                <a14:useLocalDpi xmlns:a14="http://schemas.microsoft.com/office/drawing/2010/main"/>
              </a:ext>
            </a:extLst>
          </a:blip>
          <a:srcRect/>
          <a:stretch>
            <a:fillRect/>
          </a:stretch>
        </p:blipFill>
        <p:spPr>
          <a:xfrm>
            <a:off x="9538206" y="0"/>
            <a:ext cx="3477014" cy="4071816"/>
          </a:xfrm>
          <a:prstGeom prst="rect">
            <a:avLst/>
          </a:prstGeom>
          <a:ln w="12700">
            <a:miter lim="400000"/>
          </a:ln>
        </p:spPr>
      </p:pic>
    </p:spTree>
    <p:extLst>
      <p:ext uri="{BB962C8B-B14F-4D97-AF65-F5344CB8AC3E}">
        <p14:creationId xmlns:p14="http://schemas.microsoft.com/office/powerpoint/2010/main" val="19298631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E0ECF-280F-BD7A-58C4-EA41F110E1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28BC12D-3561-544A-05A1-5D1F3BA8B568}"/>
              </a:ext>
            </a:extLst>
          </p:cNvPr>
          <p:cNvSpPr txBox="1"/>
          <p:nvPr/>
        </p:nvSpPr>
        <p:spPr>
          <a:xfrm>
            <a:off x="2916542" y="297378"/>
            <a:ext cx="746839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7200" dirty="0">
                <a:solidFill>
                  <a:schemeClr val="tx1"/>
                </a:solidFill>
                <a:latin typeface="Lucida Blackletter" pitchFamily="2" charset="77"/>
              </a:rPr>
              <a:t>Session Musicians</a:t>
            </a:r>
            <a:endParaRPr kumimoji="0" lang="en-GB" sz="7200" b="0" i="0" u="none" strike="noStrike" cap="none" spc="0" normalizeH="0" baseline="0" dirty="0">
              <a:ln>
                <a:noFill/>
              </a:ln>
              <a:solidFill>
                <a:schemeClr val="tx1"/>
              </a:solidFill>
              <a:effectLst/>
              <a:uFillTx/>
              <a:latin typeface="Lucida Blackletter" pitchFamily="2" charset="77"/>
              <a:sym typeface="Helvetica Neue"/>
            </a:endParaRPr>
          </a:p>
        </p:txBody>
      </p:sp>
      <p:pic>
        <p:nvPicPr>
          <p:cNvPr id="7" name="pngtree-blood-splash-red-ink-spray-for-halloween-png-image_6181089.png" descr="pngtree-blood-splash-red-ink-spray-for-halloween-png-image_6181089.png">
            <a:extLst>
              <a:ext uri="{FF2B5EF4-FFF2-40B4-BE49-F238E27FC236}">
                <a16:creationId xmlns:a16="http://schemas.microsoft.com/office/drawing/2014/main" id="{066B5632-D09D-6089-F28B-9783C6A82EB2}"/>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rcRect/>
          <a:stretch>
            <a:fillRect/>
          </a:stretch>
        </p:blipFill>
        <p:spPr>
          <a:xfrm>
            <a:off x="9538206" y="0"/>
            <a:ext cx="3477014" cy="4071816"/>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2C36B6BC-F426-4480-3483-6EB9D5D4D6D7}"/>
              </a:ext>
            </a:extLst>
          </p:cNvPr>
          <p:cNvPicPr>
            <a:picLocks noChangeAspect="1"/>
          </p:cNvPicPr>
          <p:nvPr/>
        </p:nvPicPr>
        <p:blipFill>
          <a:blip r:embed="rId4" cstate="screen">
            <a:alphaModFix amt="69000"/>
            <a:extLst>
              <a:ext uri="{28A0092B-C50C-407E-A947-70E740481C1C}">
                <a14:useLocalDpi xmlns:a14="http://schemas.microsoft.com/office/drawing/2010/main"/>
              </a:ext>
            </a:extLst>
          </a:blip>
          <a:srcRect/>
          <a:stretch>
            <a:fillRect/>
          </a:stretch>
        </p:blipFill>
        <p:spPr>
          <a:xfrm>
            <a:off x="23291" y="788"/>
            <a:ext cx="3739965" cy="4424447"/>
          </a:xfrm>
          <a:prstGeom prst="rect">
            <a:avLst/>
          </a:prstGeom>
          <a:ln w="12700">
            <a:miter lim="400000"/>
          </a:ln>
        </p:spPr>
      </p:pic>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88EC0ECB-38A0-6FE4-0356-C6CA923A0F7D}"/>
              </a:ext>
            </a:extLst>
          </p:cNvPr>
          <p:cNvPicPr>
            <a:picLocks noChangeAspect="1"/>
          </p:cNvPicPr>
          <p:nvPr/>
        </p:nvPicPr>
        <p:blipFill>
          <a:blip r:embed="rId5" cstate="screen">
            <a:alphaModFix/>
            <a:extLst>
              <a:ext uri="{BEBA8EAE-BF5A-486C-A8C5-ECC9F3942E4B}">
                <a14:imgProps xmlns:a14="http://schemas.microsoft.com/office/drawing/2010/main">
                  <a14:imgLayer r:embed="rId6">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23291" y="2950640"/>
            <a:ext cx="13315653" cy="6802960"/>
          </a:xfrm>
          <a:prstGeom prst="rect">
            <a:avLst/>
          </a:prstGeom>
          <a:ln w="12700">
            <a:miter lim="400000"/>
          </a:ln>
        </p:spPr>
      </p:pic>
      <p:pic>
        <p:nvPicPr>
          <p:cNvPr id="11" name="Picture 10">
            <a:extLst>
              <a:ext uri="{FF2B5EF4-FFF2-40B4-BE49-F238E27FC236}">
                <a16:creationId xmlns:a16="http://schemas.microsoft.com/office/drawing/2014/main" id="{A531342E-4D60-4F3A-AD36-2BC3804FFC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03593" y="1628203"/>
            <a:ext cx="5759068" cy="4319301"/>
          </a:xfrm>
          <a:prstGeom prst="rect">
            <a:avLst/>
          </a:prstGeom>
          <a:ln>
            <a:solidFill>
              <a:schemeClr val="accent5">
                <a:lumMod val="60000"/>
                <a:lumOff val="40000"/>
              </a:schemeClr>
            </a:solidFill>
          </a:ln>
        </p:spPr>
      </p:pic>
      <p:pic>
        <p:nvPicPr>
          <p:cNvPr id="13" name="Picture 12">
            <a:extLst>
              <a:ext uri="{FF2B5EF4-FFF2-40B4-BE49-F238E27FC236}">
                <a16:creationId xmlns:a16="http://schemas.microsoft.com/office/drawing/2014/main" id="{A9A7D729-1999-8592-4B77-A11DC720C65E}"/>
              </a:ext>
            </a:extLst>
          </p:cNvPr>
          <p:cNvPicPr>
            <a:picLocks noChangeAspect="1"/>
          </p:cNvPicPr>
          <p:nvPr/>
        </p:nvPicPr>
        <p:blipFill>
          <a:blip r:embed="rId8" cstate="screen">
            <a:extLst>
              <a:ext uri="{28A0092B-C50C-407E-A947-70E740481C1C}">
                <a14:useLocalDpi xmlns:a14="http://schemas.microsoft.com/office/drawing/2010/main"/>
              </a:ext>
            </a:extLst>
          </a:blip>
          <a:srcRect r="38670"/>
          <a:stretch/>
        </p:blipFill>
        <p:spPr>
          <a:xfrm>
            <a:off x="1020835" y="1622010"/>
            <a:ext cx="2742421" cy="3353690"/>
          </a:xfrm>
          <a:prstGeom prst="rect">
            <a:avLst/>
          </a:prstGeom>
          <a:ln>
            <a:solidFill>
              <a:schemeClr val="accent5">
                <a:lumMod val="60000"/>
                <a:lumOff val="40000"/>
              </a:schemeClr>
            </a:solidFill>
          </a:ln>
        </p:spPr>
      </p:pic>
      <p:pic>
        <p:nvPicPr>
          <p:cNvPr id="4" name="Picture 3">
            <a:extLst>
              <a:ext uri="{FF2B5EF4-FFF2-40B4-BE49-F238E27FC236}">
                <a16:creationId xmlns:a16="http://schemas.microsoft.com/office/drawing/2014/main" id="{750F5F07-1DB2-9F74-D5DC-BD2BB0AE379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8583984" y="5232238"/>
            <a:ext cx="3885691" cy="2914268"/>
          </a:xfrm>
          <a:prstGeom prst="rect">
            <a:avLst/>
          </a:prstGeom>
          <a:ln>
            <a:solidFill>
              <a:schemeClr val="accent5">
                <a:lumMod val="60000"/>
                <a:lumOff val="40000"/>
              </a:schemeClr>
            </a:solidFill>
          </a:ln>
        </p:spPr>
      </p:pic>
      <p:pic>
        <p:nvPicPr>
          <p:cNvPr id="12" name="Picture 11" descr="A person playing a drum set&#10;&#10;AI-generated content may be incorrect.">
            <a:extLst>
              <a:ext uri="{FF2B5EF4-FFF2-40B4-BE49-F238E27FC236}">
                <a16:creationId xmlns:a16="http://schemas.microsoft.com/office/drawing/2014/main" id="{2AD49502-D5BC-3658-3B82-68E7F924C4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868" y="4975700"/>
            <a:ext cx="5484776" cy="3656518"/>
          </a:xfrm>
          <a:prstGeom prst="rect">
            <a:avLst/>
          </a:prstGeom>
          <a:ln>
            <a:solidFill>
              <a:schemeClr val="accent5">
                <a:lumMod val="75000"/>
              </a:schemeClr>
            </a:solidFill>
          </a:ln>
        </p:spPr>
      </p:pic>
      <p:pic>
        <p:nvPicPr>
          <p:cNvPr id="5" name="Picture 4" descr="A person smiling at the camera&#10;&#10;AI-generated content may be incorrect.">
            <a:extLst>
              <a:ext uri="{FF2B5EF4-FFF2-40B4-BE49-F238E27FC236}">
                <a16:creationId xmlns:a16="http://schemas.microsoft.com/office/drawing/2014/main" id="{8BFDCF3D-8971-8A72-BCA1-380C1ADDD5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8335" y="1622251"/>
            <a:ext cx="4665630" cy="3110419"/>
          </a:xfrm>
          <a:prstGeom prst="rect">
            <a:avLst/>
          </a:prstGeom>
          <a:ln>
            <a:solidFill>
              <a:schemeClr val="accent5">
                <a:lumMod val="75000"/>
              </a:schemeClr>
            </a:solidFill>
          </a:ln>
        </p:spPr>
      </p:pic>
      <p:pic>
        <p:nvPicPr>
          <p:cNvPr id="17" name="Picture 16" descr="A person smiling with vampire teeth&#10;&#10;AI-generated content may be incorrect.">
            <a:extLst>
              <a:ext uri="{FF2B5EF4-FFF2-40B4-BE49-F238E27FC236}">
                <a16:creationId xmlns:a16="http://schemas.microsoft.com/office/drawing/2014/main" id="{35A060BE-DB22-42C1-2952-9E17D62267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8335" y="1629358"/>
            <a:ext cx="4665629" cy="3110420"/>
          </a:xfrm>
          <a:prstGeom prst="rect">
            <a:avLst/>
          </a:prstGeom>
          <a:ln>
            <a:solidFill>
              <a:schemeClr val="accent5">
                <a:lumMod val="60000"/>
                <a:lumOff val="40000"/>
              </a:schemeClr>
            </a:solidFill>
          </a:ln>
        </p:spPr>
      </p:pic>
      <p:pic>
        <p:nvPicPr>
          <p:cNvPr id="9" name="Picture 8" descr="A person sitting on the floor playing a guitar&#10;&#10;AI-generated content may be incorrect.">
            <a:extLst>
              <a:ext uri="{FF2B5EF4-FFF2-40B4-BE49-F238E27FC236}">
                <a16:creationId xmlns:a16="http://schemas.microsoft.com/office/drawing/2014/main" id="{82147C71-DB4A-8DBF-2CAE-C436D94DB84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99864" y="4541937"/>
            <a:ext cx="3550170" cy="4090281"/>
          </a:xfrm>
          <a:prstGeom prst="rect">
            <a:avLst/>
          </a:prstGeom>
          <a:ln>
            <a:solidFill>
              <a:schemeClr val="accent5">
                <a:lumMod val="75000"/>
              </a:schemeClr>
            </a:solidFill>
          </a:ln>
        </p:spPr>
      </p:pic>
    </p:spTree>
    <p:extLst>
      <p:ext uri="{BB962C8B-B14F-4D97-AF65-F5344CB8AC3E}">
        <p14:creationId xmlns:p14="http://schemas.microsoft.com/office/powerpoint/2010/main" val="13365686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C238F-0F6C-2DA5-AA12-F6232523578C}"/>
            </a:ext>
          </a:extLst>
        </p:cNvPr>
        <p:cNvGrpSpPr/>
        <p:nvPr/>
      </p:nvGrpSpPr>
      <p:grpSpPr>
        <a:xfrm>
          <a:off x="0" y="0"/>
          <a:ext cx="0" cy="0"/>
          <a:chOff x="0" y="0"/>
          <a:chExt cx="0" cy="0"/>
        </a:xfrm>
      </p:grpSpPr>
      <p:sp>
        <p:nvSpPr>
          <p:cNvPr id="256" name="Circle">
            <a:extLst>
              <a:ext uri="{FF2B5EF4-FFF2-40B4-BE49-F238E27FC236}">
                <a16:creationId xmlns:a16="http://schemas.microsoft.com/office/drawing/2014/main" id="{3F29B9B6-1711-D254-E4B1-CB5834BD2DD3}"/>
              </a:ext>
            </a:extLst>
          </p:cNvPr>
          <p:cNvSpPr/>
          <p:nvPr/>
        </p:nvSpPr>
        <p:spPr>
          <a:xfrm>
            <a:off x="6387703" y="635000"/>
            <a:ext cx="229394" cy="229394"/>
          </a:xfrm>
          <a:prstGeom prst="ellipse">
            <a:avLst/>
          </a:prstGeom>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pic>
        <p:nvPicPr>
          <p:cNvPr id="3" name="Picture 2">
            <a:extLst>
              <a:ext uri="{FF2B5EF4-FFF2-40B4-BE49-F238E27FC236}">
                <a16:creationId xmlns:a16="http://schemas.microsoft.com/office/drawing/2014/main" id="{C662D4AF-F33F-4B76-F50A-6588B483EA4A}"/>
              </a:ext>
            </a:extLst>
          </p:cNvPr>
          <p:cNvPicPr>
            <a:picLocks noChangeAspect="1"/>
          </p:cNvPicPr>
          <p:nvPr/>
        </p:nvPicPr>
        <p:blipFill>
          <a:blip r:embed="rId9">
            <a:extLst>
              <a:ext uri="{28A0092B-C50C-407E-A947-70E740481C1C}">
                <a14:useLocalDpi xmlns:a14="http://schemas.microsoft.com/office/drawing/2010/main" val="0"/>
              </a:ext>
            </a:extLst>
          </a:blip>
          <a:srcRect l="17801"/>
          <a:stretch/>
        </p:blipFill>
        <p:spPr>
          <a:xfrm>
            <a:off x="19354" y="-10323"/>
            <a:ext cx="12966092" cy="9753599"/>
          </a:xfrm>
          <a:prstGeom prst="rect">
            <a:avLst/>
          </a:prstGeom>
        </p:spPr>
      </p:pic>
      <p:pic>
        <p:nvPicPr>
          <p:cNvPr id="7" name="pngtree-blood-splash-red-ink-spray-for-halloween-png-image_6181089.png" descr="pngtree-blood-splash-red-ink-spray-for-halloween-png-image_6181089.png">
            <a:extLst>
              <a:ext uri="{FF2B5EF4-FFF2-40B4-BE49-F238E27FC236}">
                <a16:creationId xmlns:a16="http://schemas.microsoft.com/office/drawing/2014/main" id="{BE57A00B-D164-879F-A9BA-A621BF537391}"/>
              </a:ext>
            </a:extLst>
          </p:cNvPr>
          <p:cNvPicPr>
            <a:picLocks noChangeAspect="1"/>
          </p:cNvPicPr>
          <p:nvPr/>
        </p:nvPicPr>
        <p:blipFill>
          <a:blip r:embed="rId10" cstate="screen">
            <a:alphaModFix amt="84000"/>
            <a:extLst>
              <a:ext uri="{28A0092B-C50C-407E-A947-70E740481C1C}">
                <a14:useLocalDpi xmlns:a14="http://schemas.microsoft.com/office/drawing/2010/main"/>
              </a:ext>
            </a:extLst>
          </a:blip>
          <a:srcRect/>
          <a:stretch>
            <a:fillRect/>
          </a:stretch>
        </p:blipFill>
        <p:spPr>
          <a:xfrm>
            <a:off x="9527786" y="0"/>
            <a:ext cx="3477014" cy="4071816"/>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35944463-346D-F75E-9038-B18D9D914A42}"/>
              </a:ext>
            </a:extLst>
          </p:cNvPr>
          <p:cNvPicPr>
            <a:picLocks noChangeAspect="1"/>
          </p:cNvPicPr>
          <p:nvPr/>
        </p:nvPicPr>
        <p:blipFill>
          <a:blip r:embed="rId11" cstate="screen">
            <a:alphaModFix amt="95000"/>
            <a:extLst>
              <a:ext uri="{28A0092B-C50C-407E-A947-70E740481C1C}">
                <a14:useLocalDpi xmlns:a14="http://schemas.microsoft.com/office/drawing/2010/main"/>
              </a:ext>
            </a:extLst>
          </a:blip>
          <a:srcRect/>
          <a:stretch>
            <a:fillRect/>
          </a:stretch>
        </p:blipFill>
        <p:spPr>
          <a:xfrm>
            <a:off x="19354" y="788"/>
            <a:ext cx="3739965" cy="4424447"/>
          </a:xfrm>
          <a:prstGeom prst="rect">
            <a:avLst/>
          </a:prstGeom>
          <a:ln w="12700">
            <a:miter lim="400000"/>
          </a:ln>
        </p:spPr>
      </p:pic>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2FC4B1C2-34F6-97A1-31E8-BCE473E66D1F}"/>
              </a:ext>
            </a:extLst>
          </p:cNvPr>
          <p:cNvPicPr>
            <a:picLocks noChangeAspect="1"/>
          </p:cNvPicPr>
          <p:nvPr/>
        </p:nvPicPr>
        <p:blipFill>
          <a:blip r:embed="rId12" cstate="screen">
            <a:alphaModFix/>
            <a:extLst>
              <a:ext uri="{BEBA8EAE-BF5A-486C-A8C5-ECC9F3942E4B}">
                <a14:imgProps xmlns:a14="http://schemas.microsoft.com/office/drawing/2010/main">
                  <a14:imgLayer r:embed="rId13">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19354" y="2986824"/>
            <a:ext cx="13315653" cy="6802960"/>
          </a:xfrm>
          <a:prstGeom prst="rect">
            <a:avLst/>
          </a:prstGeom>
          <a:ln w="12700">
            <a:miter lim="400000"/>
          </a:ln>
        </p:spPr>
      </p:pic>
      <p:pic>
        <p:nvPicPr>
          <p:cNvPr id="13" name="pngtree-blood-stains-scary-halloween-decoration-free-download-png-image_6268072.png" descr="pngtree-blood-stains-scary-halloween-decoration-free-download-png-image_6268072.png">
            <a:extLst>
              <a:ext uri="{FF2B5EF4-FFF2-40B4-BE49-F238E27FC236}">
                <a16:creationId xmlns:a16="http://schemas.microsoft.com/office/drawing/2014/main" id="{E271EBF5-0029-C8A3-FF21-185E5A36327E}"/>
              </a:ext>
            </a:extLst>
          </p:cNvPr>
          <p:cNvPicPr>
            <a:picLocks noChangeAspect="1"/>
          </p:cNvPicPr>
          <p:nvPr/>
        </p:nvPicPr>
        <p:blipFill>
          <a:blip r:embed="rId12" cstate="screen">
            <a:alphaModFix/>
            <a:extLst>
              <a:ext uri="{BEBA8EAE-BF5A-486C-A8C5-ECC9F3942E4B}">
                <a14:imgProps xmlns:a14="http://schemas.microsoft.com/office/drawing/2010/main">
                  <a14:imgLayer r:embed="rId13">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9437" y="2952958"/>
            <a:ext cx="13315653" cy="6802960"/>
          </a:xfrm>
          <a:prstGeom prst="rect">
            <a:avLst/>
          </a:prstGeom>
          <a:ln w="12700">
            <a:miter lim="400000"/>
          </a:ln>
        </p:spPr>
      </p:pic>
      <p:pic>
        <p:nvPicPr>
          <p:cNvPr id="4" name="Opening Theme">
            <a:hlinkClick r:id="" action="ppaction://media"/>
            <a:extLst>
              <a:ext uri="{FF2B5EF4-FFF2-40B4-BE49-F238E27FC236}">
                <a16:creationId xmlns:a16="http://schemas.microsoft.com/office/drawing/2014/main" id="{09DF6B9C-35C6-2C8E-EBBC-238592CFCCA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26408" y="5476794"/>
            <a:ext cx="812800" cy="812800"/>
          </a:xfrm>
          <a:prstGeom prst="rect">
            <a:avLst/>
          </a:prstGeom>
        </p:spPr>
      </p:pic>
      <p:pic>
        <p:nvPicPr>
          <p:cNvPr id="5" name="Demeter goes to England">
            <a:hlinkClick r:id="" action="ppaction://media"/>
            <a:extLst>
              <a:ext uri="{FF2B5EF4-FFF2-40B4-BE49-F238E27FC236}">
                <a16:creationId xmlns:a16="http://schemas.microsoft.com/office/drawing/2014/main" id="{73DE0DB5-D997-6CA6-9E90-C19693F3E0F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14478" y="6677855"/>
            <a:ext cx="812800" cy="812800"/>
          </a:xfrm>
          <a:prstGeom prst="rect">
            <a:avLst/>
          </a:prstGeom>
        </p:spPr>
      </p:pic>
      <p:sp>
        <p:nvSpPr>
          <p:cNvPr id="10" name="TextBox 9">
            <a:extLst>
              <a:ext uri="{FF2B5EF4-FFF2-40B4-BE49-F238E27FC236}">
                <a16:creationId xmlns:a16="http://schemas.microsoft.com/office/drawing/2014/main" id="{9DD66D0A-A292-0512-B14B-955EE970B91D}"/>
              </a:ext>
            </a:extLst>
          </p:cNvPr>
          <p:cNvSpPr txBox="1"/>
          <p:nvPr/>
        </p:nvSpPr>
        <p:spPr>
          <a:xfrm>
            <a:off x="1760142" y="5697755"/>
            <a:ext cx="229870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FFFF"/>
                </a:solidFill>
                <a:effectLst/>
                <a:uFillTx/>
                <a:latin typeface="+mn-lt"/>
                <a:ea typeface="+mn-ea"/>
                <a:cs typeface="+mn-cs"/>
                <a:sym typeface="Helvetica Neue"/>
              </a:rPr>
              <a:t>Opening Theme</a:t>
            </a:r>
          </a:p>
        </p:txBody>
      </p:sp>
      <p:sp>
        <p:nvSpPr>
          <p:cNvPr id="11" name="TextBox 10">
            <a:extLst>
              <a:ext uri="{FF2B5EF4-FFF2-40B4-BE49-F238E27FC236}">
                <a16:creationId xmlns:a16="http://schemas.microsoft.com/office/drawing/2014/main" id="{C1576C49-F053-8F29-7A23-208A37F4D89F}"/>
              </a:ext>
            </a:extLst>
          </p:cNvPr>
          <p:cNvSpPr txBox="1"/>
          <p:nvPr/>
        </p:nvSpPr>
        <p:spPr>
          <a:xfrm>
            <a:off x="1760142" y="6900204"/>
            <a:ext cx="187391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FFFF"/>
                </a:solidFill>
                <a:effectLst/>
                <a:uFillTx/>
                <a:latin typeface="+mn-lt"/>
                <a:ea typeface="+mn-ea"/>
                <a:cs typeface="+mn-cs"/>
                <a:sym typeface="Helvetica Neue"/>
              </a:rPr>
              <a:t>The Demeter</a:t>
            </a:r>
          </a:p>
        </p:txBody>
      </p:sp>
      <p:pic>
        <p:nvPicPr>
          <p:cNvPr id="18" name="Lucy Sleep Walking">
            <a:hlinkClick r:id="" action="ppaction://media"/>
            <a:extLst>
              <a:ext uri="{FF2B5EF4-FFF2-40B4-BE49-F238E27FC236}">
                <a16:creationId xmlns:a16="http://schemas.microsoft.com/office/drawing/2014/main" id="{FBFF5C7E-0D70-633F-76B7-3B502235D9A2}"/>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14478" y="7878916"/>
            <a:ext cx="812800" cy="812800"/>
          </a:xfrm>
          <a:prstGeom prst="rect">
            <a:avLst/>
          </a:prstGeom>
        </p:spPr>
      </p:pic>
      <p:sp>
        <p:nvSpPr>
          <p:cNvPr id="20" name="TextBox 19">
            <a:extLst>
              <a:ext uri="{FF2B5EF4-FFF2-40B4-BE49-F238E27FC236}">
                <a16:creationId xmlns:a16="http://schemas.microsoft.com/office/drawing/2014/main" id="{8893D3C1-98F3-7015-27C3-ED55F923E54F}"/>
              </a:ext>
            </a:extLst>
          </p:cNvPr>
          <p:cNvSpPr txBox="1"/>
          <p:nvPr/>
        </p:nvSpPr>
        <p:spPr>
          <a:xfrm>
            <a:off x="1795312" y="8049354"/>
            <a:ext cx="206466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FFFF"/>
                </a:solidFill>
                <a:effectLst/>
                <a:uFillTx/>
                <a:latin typeface="+mn-lt"/>
                <a:ea typeface="+mn-ea"/>
                <a:cs typeface="+mn-cs"/>
                <a:sym typeface="Helvetica Neue"/>
              </a:rPr>
              <a:t>Lucy Dies</a:t>
            </a:r>
          </a:p>
        </p:txBody>
      </p:sp>
    </p:spTree>
    <p:extLst>
      <p:ext uri="{BB962C8B-B14F-4D97-AF65-F5344CB8AC3E}">
        <p14:creationId xmlns:p14="http://schemas.microsoft.com/office/powerpoint/2010/main" val="42694730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4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4"/>
                                        </p:tgtEl>
                                      </p:cBhvr>
                                    </p:cmd>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70152"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5"/>
                                        </p:tgtEl>
                                      </p:cBhvr>
                                    </p:cmd>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82296" fill="hold"/>
                                        <p:tgtEl>
                                          <p:spTgt spid="18"/>
                                        </p:tgtEl>
                                      </p:cBhvr>
                                    </p:cmd>
                                  </p:childTnLst>
                                </p:cTn>
                              </p:par>
                            </p:childTnLst>
                          </p:cTn>
                        </p:par>
                      </p:childTnLst>
                    </p:cTn>
                  </p:par>
                  <p:par>
                    <p:cTn id="21" fill="hold">
                      <p:stCondLst>
                        <p:cond delay="indefinite"/>
                      </p:stCondLst>
                      <p:childTnLst>
                        <p:par>
                          <p:cTn id="22" fill="hold">
                            <p:stCondLst>
                              <p:cond delay="0"/>
                            </p:stCondLst>
                            <p:childTnLst>
                              <p:par>
                                <p:cTn id="23" presetID="3" presetClass="mediacall" presetSubtype="0" fill="hold" nodeType="clickEffect">
                                  <p:stCondLst>
                                    <p:cond delay="0"/>
                                  </p:stCondLst>
                                  <p:childTnLst>
                                    <p:cmd type="call" cmd="stop">
                                      <p:cBhvr>
                                        <p:cTn id="24"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audio>
              <p:cMediaNode vol="80000">
                <p:cTn id="26" fill="hold" display="0">
                  <p:stCondLst>
                    <p:cond delay="indefinite"/>
                  </p:stCondLst>
                  <p:endCondLst>
                    <p:cond evt="onStopAudio" delay="0">
                      <p:tgtEl>
                        <p:sldTgt/>
                      </p:tgtEl>
                    </p:cond>
                  </p:endCondLst>
                </p:cTn>
                <p:tgtEl>
                  <p:spTgt spid="5"/>
                </p:tgtEl>
              </p:cMediaNode>
            </p:audio>
            <p:audio>
              <p:cMediaNode vol="80000">
                <p:cTn id="2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C238F-0F6C-2DA5-AA12-F6232523578C}"/>
            </a:ext>
          </a:extLst>
        </p:cNvPr>
        <p:cNvGrpSpPr/>
        <p:nvPr/>
      </p:nvGrpSpPr>
      <p:grpSpPr>
        <a:xfrm>
          <a:off x="0" y="0"/>
          <a:ext cx="0" cy="0"/>
          <a:chOff x="0" y="0"/>
          <a:chExt cx="0" cy="0"/>
        </a:xfrm>
      </p:grpSpPr>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2FC4B1C2-34F6-97A1-31E8-BCE473E66D1F}"/>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87086" y="2950640"/>
            <a:ext cx="13315653" cy="6802960"/>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35944463-346D-F75E-9038-B18D9D914A42}"/>
              </a:ext>
            </a:extLst>
          </p:cNvPr>
          <p:cNvPicPr>
            <a:picLocks noChangeAspect="1"/>
          </p:cNvPicPr>
          <p:nvPr/>
        </p:nvPicPr>
        <p:blipFill>
          <a:blip r:embed="rId5" cstate="screen">
            <a:alphaModFix amt="37000"/>
            <a:extLst>
              <a:ext uri="{28A0092B-C50C-407E-A947-70E740481C1C}">
                <a14:useLocalDpi xmlns:a14="http://schemas.microsoft.com/office/drawing/2010/main"/>
              </a:ext>
            </a:extLst>
          </a:blip>
          <a:srcRect/>
          <a:stretch>
            <a:fillRect/>
          </a:stretch>
        </p:blipFill>
        <p:spPr>
          <a:xfrm>
            <a:off x="87086" y="788"/>
            <a:ext cx="3739965" cy="4424447"/>
          </a:xfrm>
          <a:prstGeom prst="rect">
            <a:avLst/>
          </a:prstGeom>
          <a:ln w="12700">
            <a:miter lim="400000"/>
          </a:ln>
        </p:spPr>
      </p:pic>
      <p:pic>
        <p:nvPicPr>
          <p:cNvPr id="7" name="pngtree-blood-splash-red-ink-spray-for-halloween-png-image_6181089.png" descr="pngtree-blood-splash-red-ink-spray-for-halloween-png-image_6181089.png">
            <a:extLst>
              <a:ext uri="{FF2B5EF4-FFF2-40B4-BE49-F238E27FC236}">
                <a16:creationId xmlns:a16="http://schemas.microsoft.com/office/drawing/2014/main" id="{BE57A00B-D164-879F-A9BA-A621BF537391}"/>
              </a:ext>
            </a:extLst>
          </p:cNvPr>
          <p:cNvPicPr>
            <a:picLocks noChangeAspect="1"/>
          </p:cNvPicPr>
          <p:nvPr/>
        </p:nvPicPr>
        <p:blipFill>
          <a:blip r:embed="rId6" cstate="screen">
            <a:alphaModFix amt="72000"/>
            <a:extLst>
              <a:ext uri="{28A0092B-C50C-407E-A947-70E740481C1C}">
                <a14:useLocalDpi xmlns:a14="http://schemas.microsoft.com/office/drawing/2010/main"/>
              </a:ext>
            </a:extLst>
          </a:blip>
          <a:srcRect/>
          <a:stretch>
            <a:fillRect/>
          </a:stretch>
        </p:blipFill>
        <p:spPr>
          <a:xfrm>
            <a:off x="9527786" y="0"/>
            <a:ext cx="3477014" cy="4071816"/>
          </a:xfrm>
          <a:prstGeom prst="rect">
            <a:avLst/>
          </a:prstGeom>
          <a:ln w="12700">
            <a:miter lim="400000"/>
          </a:ln>
        </p:spPr>
      </p:pic>
      <p:pic>
        <p:nvPicPr>
          <p:cNvPr id="2" name="Picture 1" descr="A qr code on a black background&#10;&#10;AI-generated content may be incorrect.">
            <a:extLst>
              <a:ext uri="{FF2B5EF4-FFF2-40B4-BE49-F238E27FC236}">
                <a16:creationId xmlns:a16="http://schemas.microsoft.com/office/drawing/2014/main" id="{AB194721-15E5-1E4E-2B20-499736E80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7598" y="2010509"/>
            <a:ext cx="5729603" cy="5729603"/>
          </a:xfrm>
          <a:prstGeom prst="rect">
            <a:avLst/>
          </a:prstGeom>
        </p:spPr>
      </p:pic>
    </p:spTree>
    <p:extLst>
      <p:ext uri="{BB962C8B-B14F-4D97-AF65-F5344CB8AC3E}">
        <p14:creationId xmlns:p14="http://schemas.microsoft.com/office/powerpoint/2010/main" val="9637489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152DD-7FFA-F9F4-E5E8-C133E9F9DC1E}"/>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AC8B26D5-F1CE-E16D-F411-143B464C4B8C}"/>
              </a:ext>
            </a:extLst>
          </p:cNvPr>
          <p:cNvPicPr>
            <a:picLocks noChangeAspect="1"/>
          </p:cNvPicPr>
          <p:nvPr/>
        </p:nvPicPr>
        <p:blipFill>
          <a:blip r:embed="rId3"/>
          <a:stretch>
            <a:fillRect/>
          </a:stretch>
        </p:blipFill>
        <p:spPr>
          <a:xfrm>
            <a:off x="2774527" y="1706774"/>
            <a:ext cx="7441124" cy="7441124"/>
          </a:xfrm>
          <a:prstGeom prst="rect">
            <a:avLst/>
          </a:prstGeom>
        </p:spPr>
      </p:pic>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F56C1A59-16D1-9BAC-CFBE-C3CDDCE3AFA9}"/>
              </a:ext>
            </a:extLst>
          </p:cNvPr>
          <p:cNvPicPr>
            <a:picLocks noChangeAspect="1"/>
          </p:cNvPicPr>
          <p:nvPr/>
        </p:nvPicPr>
        <p:blipFill>
          <a:blip r:embed="rId4" cstate="screen">
            <a:alphaModFix/>
            <a:extLst>
              <a:ext uri="{BEBA8EAE-BF5A-486C-A8C5-ECC9F3942E4B}">
                <a14:imgProps xmlns:a14="http://schemas.microsoft.com/office/drawing/2010/main">
                  <a14:imgLayer r:embed="rId5">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2" y="2950640"/>
            <a:ext cx="13315653" cy="6802960"/>
          </a:xfrm>
          <a:prstGeom prst="rect">
            <a:avLst/>
          </a:prstGeom>
          <a:ln w="12700">
            <a:miter lim="400000"/>
          </a:ln>
        </p:spPr>
      </p:pic>
      <p:pic>
        <p:nvPicPr>
          <p:cNvPr id="7" name="pngtree-blood-splash-red-ink-spray-for-halloween-png-image_6181089.png" descr="pngtree-blood-splash-red-ink-spray-for-halloween-png-image_6181089.png">
            <a:extLst>
              <a:ext uri="{FF2B5EF4-FFF2-40B4-BE49-F238E27FC236}">
                <a16:creationId xmlns:a16="http://schemas.microsoft.com/office/drawing/2014/main" id="{FD7D3AF1-0AB4-0EAC-3BD2-EEF2B1000522}"/>
              </a:ext>
            </a:extLst>
          </p:cNvPr>
          <p:cNvPicPr>
            <a:picLocks noChangeAspect="1"/>
          </p:cNvPicPr>
          <p:nvPr/>
        </p:nvPicPr>
        <p:blipFill>
          <a:blip r:embed="rId6" cstate="screen">
            <a:alphaModFix/>
            <a:extLst>
              <a:ext uri="{28A0092B-C50C-407E-A947-70E740481C1C}">
                <a14:useLocalDpi xmlns:a14="http://schemas.microsoft.com/office/drawing/2010/main"/>
              </a:ext>
            </a:extLst>
          </a:blip>
          <a:srcRect/>
          <a:stretch>
            <a:fillRect/>
          </a:stretch>
        </p:blipFill>
        <p:spPr>
          <a:xfrm>
            <a:off x="9557242" y="7956"/>
            <a:ext cx="3477014" cy="4071816"/>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2C11E54B-8867-303F-2CD7-CB3F6FE19FC6}"/>
              </a:ext>
            </a:extLst>
          </p:cNvPr>
          <p:cNvPicPr>
            <a:picLocks noChangeAspect="1"/>
          </p:cNvPicPr>
          <p:nvPr/>
        </p:nvPicPr>
        <p:blipFill>
          <a:blip r:embed="rId7" cstate="screen">
            <a:alphaModFix amt="93000"/>
            <a:extLst>
              <a:ext uri="{28A0092B-C50C-407E-A947-70E740481C1C}">
                <a14:useLocalDpi xmlns:a14="http://schemas.microsoft.com/office/drawing/2010/main"/>
              </a:ext>
            </a:extLst>
          </a:blip>
          <a:srcRect/>
          <a:stretch>
            <a:fillRect/>
          </a:stretch>
        </p:blipFill>
        <p:spPr>
          <a:xfrm>
            <a:off x="0" y="0"/>
            <a:ext cx="3739965" cy="4424447"/>
          </a:xfrm>
          <a:prstGeom prst="rect">
            <a:avLst/>
          </a:prstGeom>
          <a:ln w="12700">
            <a:miter lim="400000"/>
          </a:ln>
        </p:spPr>
      </p:pic>
      <p:sp>
        <p:nvSpPr>
          <p:cNvPr id="3" name="TextBox 2">
            <a:extLst>
              <a:ext uri="{FF2B5EF4-FFF2-40B4-BE49-F238E27FC236}">
                <a16:creationId xmlns:a16="http://schemas.microsoft.com/office/drawing/2014/main" id="{FB021833-E0E4-DFDD-98F6-29E4480F6FFF}"/>
              </a:ext>
            </a:extLst>
          </p:cNvPr>
          <p:cNvSpPr txBox="1"/>
          <p:nvPr/>
        </p:nvSpPr>
        <p:spPr>
          <a:xfrm>
            <a:off x="2774527" y="2047420"/>
            <a:ext cx="349935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rPr>
              <a:t>Post-Romanticism</a:t>
            </a:r>
          </a:p>
        </p:txBody>
      </p:sp>
      <p:sp>
        <p:nvSpPr>
          <p:cNvPr id="4" name="TextBox 3">
            <a:extLst>
              <a:ext uri="{FF2B5EF4-FFF2-40B4-BE49-F238E27FC236}">
                <a16:creationId xmlns:a16="http://schemas.microsoft.com/office/drawing/2014/main" id="{255F23A7-5385-7912-0310-D7E3B8DF56EA}"/>
              </a:ext>
            </a:extLst>
          </p:cNvPr>
          <p:cNvSpPr txBox="1"/>
          <p:nvPr/>
        </p:nvSpPr>
        <p:spPr>
          <a:xfrm>
            <a:off x="2158179" y="339679"/>
            <a:ext cx="873155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6000" b="0" i="0" u="none" strike="noStrike" cap="none" spc="0" normalizeH="0" baseline="0" dirty="0">
                <a:ln>
                  <a:noFill/>
                </a:ln>
                <a:solidFill>
                  <a:schemeClr val="tx1"/>
                </a:solidFill>
                <a:effectLst/>
                <a:uFillTx/>
                <a:latin typeface="Lucida Blackletter" pitchFamily="2" charset="77"/>
                <a:sym typeface="Helvetica Neue"/>
              </a:rPr>
              <a:t>20</a:t>
            </a:r>
            <a:r>
              <a:rPr kumimoji="0" lang="en-GB" sz="6000" b="0" i="0" u="none" strike="noStrike" cap="none" spc="0" normalizeH="0" baseline="30000" dirty="0">
                <a:ln>
                  <a:noFill/>
                </a:ln>
                <a:solidFill>
                  <a:schemeClr val="tx1"/>
                </a:solidFill>
                <a:effectLst/>
                <a:uFillTx/>
                <a:latin typeface="Lucida Blackletter" pitchFamily="2" charset="77"/>
                <a:sym typeface="Helvetica Neue"/>
              </a:rPr>
              <a:t>th</a:t>
            </a:r>
            <a:r>
              <a:rPr kumimoji="0" lang="en-GB" sz="6000" b="0" i="0" u="none" strike="noStrike" cap="none" spc="0" normalizeH="0" baseline="0" dirty="0">
                <a:ln>
                  <a:noFill/>
                </a:ln>
                <a:solidFill>
                  <a:schemeClr val="tx1"/>
                </a:solidFill>
                <a:effectLst/>
                <a:uFillTx/>
                <a:latin typeface="Lucida Blackletter" pitchFamily="2" charset="77"/>
                <a:sym typeface="Helvetica Neue"/>
              </a:rPr>
              <a:t> Century Composition</a:t>
            </a:r>
          </a:p>
        </p:txBody>
      </p:sp>
      <p:sp>
        <p:nvSpPr>
          <p:cNvPr id="5" name="TextBox 4">
            <a:extLst>
              <a:ext uri="{FF2B5EF4-FFF2-40B4-BE49-F238E27FC236}">
                <a16:creationId xmlns:a16="http://schemas.microsoft.com/office/drawing/2014/main" id="{5F894653-895B-4C8F-81B0-A137DDA275D3}"/>
              </a:ext>
            </a:extLst>
          </p:cNvPr>
          <p:cNvSpPr txBox="1"/>
          <p:nvPr/>
        </p:nvSpPr>
        <p:spPr>
          <a:xfrm>
            <a:off x="6946615" y="2030256"/>
            <a:ext cx="27683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rPr>
              <a:t>Impressionism</a:t>
            </a:r>
          </a:p>
        </p:txBody>
      </p:sp>
      <p:sp>
        <p:nvSpPr>
          <p:cNvPr id="9" name="TextBox 8">
            <a:extLst>
              <a:ext uri="{FF2B5EF4-FFF2-40B4-BE49-F238E27FC236}">
                <a16:creationId xmlns:a16="http://schemas.microsoft.com/office/drawing/2014/main" id="{93045FB6-1947-E1D2-AD8E-0DB86433BEA3}"/>
              </a:ext>
            </a:extLst>
          </p:cNvPr>
          <p:cNvSpPr txBox="1"/>
          <p:nvPr/>
        </p:nvSpPr>
        <p:spPr>
          <a:xfrm>
            <a:off x="1481562" y="3218074"/>
            <a:ext cx="275235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rPr>
              <a:t>Neoclassicism</a:t>
            </a:r>
          </a:p>
        </p:txBody>
      </p:sp>
      <p:sp>
        <p:nvSpPr>
          <p:cNvPr id="10" name="TextBox 9">
            <a:extLst>
              <a:ext uri="{FF2B5EF4-FFF2-40B4-BE49-F238E27FC236}">
                <a16:creationId xmlns:a16="http://schemas.microsoft.com/office/drawing/2014/main" id="{542C396A-CAF2-F092-682F-C60E76C1B658}"/>
              </a:ext>
            </a:extLst>
          </p:cNvPr>
          <p:cNvSpPr txBox="1"/>
          <p:nvPr/>
        </p:nvSpPr>
        <p:spPr>
          <a:xfrm>
            <a:off x="8491851" y="3200619"/>
            <a:ext cx="277640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rPr>
              <a:t>Expressionism</a:t>
            </a:r>
          </a:p>
        </p:txBody>
      </p:sp>
      <p:sp>
        <p:nvSpPr>
          <p:cNvPr id="13" name="TextBox 12">
            <a:extLst>
              <a:ext uri="{FF2B5EF4-FFF2-40B4-BE49-F238E27FC236}">
                <a16:creationId xmlns:a16="http://schemas.microsoft.com/office/drawing/2014/main" id="{0D730EEE-0884-496D-440E-B34149413444}"/>
              </a:ext>
            </a:extLst>
          </p:cNvPr>
          <p:cNvSpPr txBox="1"/>
          <p:nvPr/>
        </p:nvSpPr>
        <p:spPr>
          <a:xfrm>
            <a:off x="240570" y="5056975"/>
            <a:ext cx="342722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3200" i="0" dirty="0">
                <a:solidFill>
                  <a:schemeClr val="tx1"/>
                </a:solidFill>
                <a:effectLst/>
                <a:latin typeface="Arial" panose="020B0604020202020204" pitchFamily="34" charset="0"/>
                <a:cs typeface="Arial" panose="020B0604020202020204" pitchFamily="34" charset="0"/>
              </a:rPr>
              <a:t>Musique Concrète</a:t>
            </a:r>
            <a:endParaRPr kumimoji="0" lang="en-GB" sz="320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Helvetica Neue"/>
            </a:endParaRPr>
          </a:p>
        </p:txBody>
      </p:sp>
      <p:sp>
        <p:nvSpPr>
          <p:cNvPr id="16" name="TextBox 15">
            <a:extLst>
              <a:ext uri="{FF2B5EF4-FFF2-40B4-BE49-F238E27FC236}">
                <a16:creationId xmlns:a16="http://schemas.microsoft.com/office/drawing/2014/main" id="{DC595DF0-9C41-E1B1-7780-9FF99A521BDB}"/>
              </a:ext>
            </a:extLst>
          </p:cNvPr>
          <p:cNvSpPr txBox="1"/>
          <p:nvPr/>
        </p:nvSpPr>
        <p:spPr>
          <a:xfrm>
            <a:off x="1245456" y="6927389"/>
            <a:ext cx="308738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3200" i="0" dirty="0">
                <a:solidFill>
                  <a:schemeClr val="tx1"/>
                </a:solidFill>
                <a:effectLst/>
                <a:latin typeface="Arial" panose="020B0604020202020204" pitchFamily="34" charset="0"/>
                <a:cs typeface="Arial" panose="020B0604020202020204" pitchFamily="34" charset="0"/>
              </a:rPr>
              <a:t>Electronic Music</a:t>
            </a:r>
            <a:endParaRPr kumimoji="0" lang="en-GB" sz="320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Helvetica Neue"/>
            </a:endParaRPr>
          </a:p>
        </p:txBody>
      </p:sp>
      <p:sp>
        <p:nvSpPr>
          <p:cNvPr id="18" name="TextBox 17">
            <a:extLst>
              <a:ext uri="{FF2B5EF4-FFF2-40B4-BE49-F238E27FC236}">
                <a16:creationId xmlns:a16="http://schemas.microsoft.com/office/drawing/2014/main" id="{CEC9B25E-2315-9D39-FA8B-BD21BB916B21}"/>
              </a:ext>
            </a:extLst>
          </p:cNvPr>
          <p:cNvSpPr txBox="1"/>
          <p:nvPr/>
        </p:nvSpPr>
        <p:spPr>
          <a:xfrm>
            <a:off x="9268505" y="5081528"/>
            <a:ext cx="288219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3200" i="0" dirty="0">
                <a:solidFill>
                  <a:schemeClr val="tx1"/>
                </a:solidFill>
                <a:effectLst/>
                <a:latin typeface="Arial" panose="020B0604020202020204" pitchFamily="34" charset="0"/>
                <a:cs typeface="Arial" panose="020B0604020202020204" pitchFamily="34" charset="0"/>
              </a:rPr>
              <a:t>Aleatoric Music</a:t>
            </a:r>
            <a:endParaRPr kumimoji="0" lang="en-GB" sz="320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Helvetica Neue"/>
            </a:endParaRPr>
          </a:p>
        </p:txBody>
      </p:sp>
      <p:sp>
        <p:nvSpPr>
          <p:cNvPr id="20" name="TextBox 19">
            <a:extLst>
              <a:ext uri="{FF2B5EF4-FFF2-40B4-BE49-F238E27FC236}">
                <a16:creationId xmlns:a16="http://schemas.microsoft.com/office/drawing/2014/main" id="{F3DC0A2F-4628-DB88-C723-5CA23788B29C}"/>
              </a:ext>
            </a:extLst>
          </p:cNvPr>
          <p:cNvSpPr txBox="1"/>
          <p:nvPr/>
        </p:nvSpPr>
        <p:spPr>
          <a:xfrm>
            <a:off x="6836107" y="8059550"/>
            <a:ext cx="215283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3200" dirty="0">
                <a:solidFill>
                  <a:schemeClr val="tx1"/>
                </a:solidFill>
                <a:latin typeface="Arial" panose="020B0604020202020204" pitchFamily="34" charset="0"/>
                <a:cs typeface="Arial" panose="020B0604020202020204" pitchFamily="34" charset="0"/>
              </a:rPr>
              <a:t>M</a:t>
            </a:r>
            <a:r>
              <a:rPr lang="en-GB" sz="3200" i="0" dirty="0">
                <a:solidFill>
                  <a:schemeClr val="tx1"/>
                </a:solidFill>
                <a:effectLst/>
                <a:latin typeface="Arial" panose="020B0604020202020204" pitchFamily="34" charset="0"/>
                <a:cs typeface="Arial" panose="020B0604020202020204" pitchFamily="34" charset="0"/>
              </a:rPr>
              <a:t>inimalism</a:t>
            </a:r>
            <a:endParaRPr kumimoji="0" lang="en-GB" sz="320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Helvetica Neue"/>
            </a:endParaRPr>
          </a:p>
        </p:txBody>
      </p:sp>
      <p:sp>
        <p:nvSpPr>
          <p:cNvPr id="22" name="TextBox 21">
            <a:extLst>
              <a:ext uri="{FF2B5EF4-FFF2-40B4-BE49-F238E27FC236}">
                <a16:creationId xmlns:a16="http://schemas.microsoft.com/office/drawing/2014/main" id="{CF2A2FFC-C134-1342-CF2E-F51B685B3C6A}"/>
              </a:ext>
            </a:extLst>
          </p:cNvPr>
          <p:cNvSpPr txBox="1"/>
          <p:nvPr/>
        </p:nvSpPr>
        <p:spPr>
          <a:xfrm>
            <a:off x="1965621" y="8059550"/>
            <a:ext cx="420307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3200" dirty="0">
                <a:solidFill>
                  <a:schemeClr val="tx1"/>
                </a:solidFill>
                <a:latin typeface="Arial" panose="020B0604020202020204" pitchFamily="34" charset="0"/>
                <a:cs typeface="Arial" panose="020B0604020202020204" pitchFamily="34" charset="0"/>
              </a:rPr>
              <a:t>Jazz &amp; Folk Influences</a:t>
            </a:r>
            <a:endParaRPr kumimoji="0" lang="en-GB" sz="320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Helvetica Neue"/>
            </a:endParaRPr>
          </a:p>
        </p:txBody>
      </p:sp>
      <p:sp>
        <p:nvSpPr>
          <p:cNvPr id="24" name="TextBox 23">
            <a:extLst>
              <a:ext uri="{FF2B5EF4-FFF2-40B4-BE49-F238E27FC236}">
                <a16:creationId xmlns:a16="http://schemas.microsoft.com/office/drawing/2014/main" id="{14510FC6-CE41-8FD1-1EC5-ECCF50CFDF2E}"/>
              </a:ext>
            </a:extLst>
          </p:cNvPr>
          <p:cNvSpPr txBox="1"/>
          <p:nvPr/>
        </p:nvSpPr>
        <p:spPr>
          <a:xfrm>
            <a:off x="8491851" y="7030412"/>
            <a:ext cx="308578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lang="en-GB" sz="3200" i="0" dirty="0">
                <a:solidFill>
                  <a:schemeClr val="tx1"/>
                </a:solidFill>
                <a:effectLst/>
                <a:latin typeface="Arial" panose="020B0604020202020204" pitchFamily="34" charset="0"/>
                <a:cs typeface="Arial" panose="020B0604020202020204" pitchFamily="34" charset="0"/>
              </a:rPr>
              <a:t>Computer Music</a:t>
            </a:r>
            <a:endParaRPr kumimoji="0" lang="en-GB" sz="320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Helvetica Neue"/>
            </a:endParaRPr>
          </a:p>
        </p:txBody>
      </p:sp>
      <p:sp>
        <p:nvSpPr>
          <p:cNvPr id="2" name="TextBox 1">
            <a:extLst>
              <a:ext uri="{FF2B5EF4-FFF2-40B4-BE49-F238E27FC236}">
                <a16:creationId xmlns:a16="http://schemas.microsoft.com/office/drawing/2014/main" id="{99116D33-D8B2-75D6-C01B-2BFB251F0C50}"/>
              </a:ext>
            </a:extLst>
          </p:cNvPr>
          <p:cNvSpPr txBox="1"/>
          <p:nvPr/>
        </p:nvSpPr>
        <p:spPr>
          <a:xfrm>
            <a:off x="5080473" y="5044672"/>
            <a:ext cx="315471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4000" b="0"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Helvetica Neue"/>
              </a:rPr>
              <a:t>Modernism…</a:t>
            </a:r>
          </a:p>
        </p:txBody>
      </p:sp>
    </p:spTree>
    <p:extLst>
      <p:ext uri="{BB962C8B-B14F-4D97-AF65-F5344CB8AC3E}">
        <p14:creationId xmlns:p14="http://schemas.microsoft.com/office/powerpoint/2010/main" val="39630282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7B74A-43D7-0710-4167-F1CC63FE1D90}"/>
            </a:ext>
          </a:extLst>
        </p:cNvPr>
        <p:cNvGrpSpPr/>
        <p:nvPr/>
      </p:nvGrpSpPr>
      <p:grpSpPr>
        <a:xfrm>
          <a:off x="0" y="0"/>
          <a:ext cx="0" cy="0"/>
          <a:chOff x="0" y="0"/>
          <a:chExt cx="0" cy="0"/>
        </a:xfrm>
      </p:grpSpPr>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002A9403-6438-9C32-E9C0-16D3C40AD3D3}"/>
              </a:ext>
            </a:extLst>
          </p:cNvPr>
          <p:cNvPicPr>
            <a:picLocks noChangeAspect="1"/>
          </p:cNvPicPr>
          <p:nvPr/>
        </p:nvPicPr>
        <p:blipFill>
          <a:blip r:embed="rId3" cstate="screen">
            <a:alphaModFix amt="59000"/>
            <a:extLst>
              <a:ext uri="{BEBA8EAE-BF5A-486C-A8C5-ECC9F3942E4B}">
                <a14:imgProps xmlns:a14="http://schemas.microsoft.com/office/drawing/2010/main">
                  <a14:imgLayer r:embed="rId4">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35701" y="2966912"/>
            <a:ext cx="13315653" cy="6802960"/>
          </a:xfrm>
          <a:prstGeom prst="rect">
            <a:avLst/>
          </a:prstGeom>
          <a:ln w="12700">
            <a:miter lim="400000"/>
          </a:ln>
        </p:spPr>
      </p:pic>
      <p:pic>
        <p:nvPicPr>
          <p:cNvPr id="7" name="pngtree-blood-splash-red-ink-spray-for-halloween-png-image_6181089.png" descr="pngtree-blood-splash-red-ink-spray-for-halloween-png-image_6181089.png">
            <a:extLst>
              <a:ext uri="{FF2B5EF4-FFF2-40B4-BE49-F238E27FC236}">
                <a16:creationId xmlns:a16="http://schemas.microsoft.com/office/drawing/2014/main" id="{89E46417-A885-3BCB-62F4-1AAA34A3B0F5}"/>
              </a:ext>
            </a:extLst>
          </p:cNvPr>
          <p:cNvPicPr>
            <a:picLocks noChangeAspect="1"/>
          </p:cNvPicPr>
          <p:nvPr/>
        </p:nvPicPr>
        <p:blipFill>
          <a:blip r:embed="rId5" cstate="screen">
            <a:alphaModFix amt="67000"/>
            <a:extLst>
              <a:ext uri="{28A0092B-C50C-407E-A947-70E740481C1C}">
                <a14:useLocalDpi xmlns:a14="http://schemas.microsoft.com/office/drawing/2010/main"/>
              </a:ext>
            </a:extLst>
          </a:blip>
          <a:srcRect/>
          <a:stretch>
            <a:fillRect/>
          </a:stretch>
        </p:blipFill>
        <p:spPr>
          <a:xfrm>
            <a:off x="9527786" y="0"/>
            <a:ext cx="3477014" cy="4071816"/>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02C57FE6-75B8-EE05-ACFA-E62481FF8B2F}"/>
              </a:ext>
            </a:extLst>
          </p:cNvPr>
          <p:cNvPicPr>
            <a:picLocks noChangeAspect="1"/>
          </p:cNvPicPr>
          <p:nvPr/>
        </p:nvPicPr>
        <p:blipFill>
          <a:blip r:embed="rId6" cstate="screen">
            <a:alphaModFix amt="67000"/>
            <a:extLst>
              <a:ext uri="{28A0092B-C50C-407E-A947-70E740481C1C}">
                <a14:useLocalDpi xmlns:a14="http://schemas.microsoft.com/office/drawing/2010/main"/>
              </a:ext>
            </a:extLst>
          </a:blip>
          <a:srcRect/>
          <a:stretch>
            <a:fillRect/>
          </a:stretch>
        </p:blipFill>
        <p:spPr>
          <a:xfrm>
            <a:off x="0" y="0"/>
            <a:ext cx="3739965" cy="4424447"/>
          </a:xfrm>
          <a:prstGeom prst="rect">
            <a:avLst/>
          </a:prstGeom>
          <a:ln w="12700">
            <a:miter lim="400000"/>
          </a:ln>
        </p:spPr>
      </p:pic>
      <p:sp>
        <p:nvSpPr>
          <p:cNvPr id="5" name="James Bernard (1925-2001)">
            <a:extLst>
              <a:ext uri="{FF2B5EF4-FFF2-40B4-BE49-F238E27FC236}">
                <a16:creationId xmlns:a16="http://schemas.microsoft.com/office/drawing/2014/main" id="{676396A3-BBA6-151E-B74F-55F34F925607}"/>
              </a:ext>
            </a:extLst>
          </p:cNvPr>
          <p:cNvSpPr txBox="1"/>
          <p:nvPr/>
        </p:nvSpPr>
        <p:spPr>
          <a:xfrm>
            <a:off x="4728028" y="6311024"/>
            <a:ext cx="3933769"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a:solidFill>
                  <a:srgbClr val="000000"/>
                </a:solidFill>
              </a:defRPr>
            </a:lvl1pPr>
          </a:lstStyle>
          <a:p>
            <a:r>
              <a:rPr sz="2400" dirty="0">
                <a:solidFill>
                  <a:schemeClr val="tx1"/>
                </a:solidFill>
              </a:rPr>
              <a:t>James Bernard (1925-2001)</a:t>
            </a:r>
          </a:p>
        </p:txBody>
      </p:sp>
      <p:pic>
        <p:nvPicPr>
          <p:cNvPr id="20" name="Picture 19" descr="A person smiling at the camera&#10;&#10;AI-generated content may be incorrect.">
            <a:extLst>
              <a:ext uri="{FF2B5EF4-FFF2-40B4-BE49-F238E27FC236}">
                <a16:creationId xmlns:a16="http://schemas.microsoft.com/office/drawing/2014/main" id="{C3C79594-74B1-737F-2079-55E8CDD122D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801905" y="537328"/>
            <a:ext cx="5741731" cy="5526722"/>
          </a:xfrm>
          <a:prstGeom prst="rect">
            <a:avLst/>
          </a:prstGeom>
        </p:spPr>
      </p:pic>
      <p:pic>
        <p:nvPicPr>
          <p:cNvPr id="22" name="antique-parchment-texture-background_707519-26350.avif" descr="antique-parchment-texture-background_707519-26350.avif">
            <a:extLst>
              <a:ext uri="{FF2B5EF4-FFF2-40B4-BE49-F238E27FC236}">
                <a16:creationId xmlns:a16="http://schemas.microsoft.com/office/drawing/2014/main" id="{8597FE9D-5B55-07C2-8079-8E9972FC5F0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801905" y="7128707"/>
            <a:ext cx="5741731" cy="1673852"/>
          </a:xfrm>
          <a:prstGeom prst="rect">
            <a:avLst/>
          </a:prstGeom>
          <a:ln w="12700">
            <a:miter lim="400000"/>
          </a:ln>
        </p:spPr>
      </p:pic>
      <p:pic>
        <p:nvPicPr>
          <p:cNvPr id="10" name="Picture 9">
            <a:extLst>
              <a:ext uri="{FF2B5EF4-FFF2-40B4-BE49-F238E27FC236}">
                <a16:creationId xmlns:a16="http://schemas.microsoft.com/office/drawing/2014/main" id="{2A89CFD0-AE59-34A6-0DD3-49451D8C4EA4}"/>
              </a:ext>
            </a:extLst>
          </p:cNvPr>
          <p:cNvPicPr>
            <a:picLocks noChangeAspect="1"/>
          </p:cNvPicPr>
          <p:nvPr/>
        </p:nvPicPr>
        <p:blipFill>
          <a:blip r:embed="rId9"/>
          <a:srcRect t="2554" b="84305"/>
          <a:stretch/>
        </p:blipFill>
        <p:spPr>
          <a:xfrm>
            <a:off x="3561890" y="7385485"/>
            <a:ext cx="6049642" cy="1125008"/>
          </a:xfrm>
          <a:prstGeom prst="rect">
            <a:avLst/>
          </a:prstGeom>
        </p:spPr>
      </p:pic>
    </p:spTree>
    <p:extLst>
      <p:ext uri="{BB962C8B-B14F-4D97-AF65-F5344CB8AC3E}">
        <p14:creationId xmlns:p14="http://schemas.microsoft.com/office/powerpoint/2010/main" val="354106963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BE0DAEF-6C48-A2ED-3251-A33406CA4687}"/>
            </a:ext>
          </a:extLst>
        </p:cNvPr>
        <p:cNvGrpSpPr/>
        <p:nvPr/>
      </p:nvGrpSpPr>
      <p:grpSpPr>
        <a:xfrm>
          <a:off x="0" y="0"/>
          <a:ext cx="0" cy="0"/>
          <a:chOff x="0" y="0"/>
          <a:chExt cx="0" cy="0"/>
        </a:xfrm>
      </p:grpSpPr>
      <p:pic>
        <p:nvPicPr>
          <p:cNvPr id="21" name="antique-parchment-texture-background_707519-26350.avif" descr="antique-parchment-texture-background_707519-26350.avif">
            <a:extLst>
              <a:ext uri="{FF2B5EF4-FFF2-40B4-BE49-F238E27FC236}">
                <a16:creationId xmlns:a16="http://schemas.microsoft.com/office/drawing/2014/main" id="{0AFB6F34-B93A-B946-A48A-3C5CE4BF530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277" y="-212211"/>
            <a:ext cx="13297354" cy="10178022"/>
          </a:xfrm>
          <a:prstGeom prst="rect">
            <a:avLst/>
          </a:prstGeom>
          <a:ln w="12700">
            <a:miter lim="400000"/>
          </a:ln>
        </p:spPr>
      </p:pic>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9FEE20FD-2AD5-A565-3F55-D6E7AB18AC32}"/>
              </a:ext>
            </a:extLst>
          </p:cNvPr>
          <p:cNvPicPr>
            <a:picLocks noChangeAspect="1"/>
          </p:cNvPicPr>
          <p:nvPr/>
        </p:nvPicPr>
        <p:blipFill>
          <a:blip r:embed="rId4" cstate="screen">
            <a:alphaModFix/>
            <a:extLst>
              <a:ext uri="{BEBA8EAE-BF5A-486C-A8C5-ECC9F3942E4B}">
                <a14:imgProps xmlns:a14="http://schemas.microsoft.com/office/drawing/2010/main">
                  <a14:imgLayer r:embed="rId5">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29936" y="2950640"/>
            <a:ext cx="13315653" cy="6802960"/>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279144F1-CA16-E4D4-96AB-2BF049DAC063}"/>
              </a:ext>
            </a:extLst>
          </p:cNvPr>
          <p:cNvPicPr>
            <a:picLocks noChangeAspect="1"/>
          </p:cNvPicPr>
          <p:nvPr/>
        </p:nvPicPr>
        <p:blipFill>
          <a:blip r:embed="rId6" cstate="screen">
            <a:alphaModFix amt="85000"/>
            <a:extLst>
              <a:ext uri="{28A0092B-C50C-407E-A947-70E740481C1C}">
                <a14:useLocalDpi xmlns:a14="http://schemas.microsoft.com/office/drawing/2010/main"/>
              </a:ext>
            </a:extLst>
          </a:blip>
          <a:srcRect/>
          <a:stretch>
            <a:fillRect/>
          </a:stretch>
        </p:blipFill>
        <p:spPr>
          <a:xfrm>
            <a:off x="1361" y="788"/>
            <a:ext cx="3739965" cy="4424447"/>
          </a:xfrm>
          <a:prstGeom prst="rect">
            <a:avLst/>
          </a:prstGeom>
          <a:ln w="12700">
            <a:miter lim="400000"/>
          </a:ln>
        </p:spPr>
      </p:pic>
      <p:pic>
        <p:nvPicPr>
          <p:cNvPr id="7" name="pngtree-blood-splash-red-ink-spray-for-halloween-png-image_6181089.png" descr="pngtree-blood-splash-red-ink-spray-for-halloween-png-image_6181089.png">
            <a:extLst>
              <a:ext uri="{FF2B5EF4-FFF2-40B4-BE49-F238E27FC236}">
                <a16:creationId xmlns:a16="http://schemas.microsoft.com/office/drawing/2014/main" id="{7E4BF257-E41D-A2EC-1485-3688442F5764}"/>
              </a:ext>
            </a:extLst>
          </p:cNvPr>
          <p:cNvPicPr>
            <a:picLocks noChangeAspect="1"/>
          </p:cNvPicPr>
          <p:nvPr/>
        </p:nvPicPr>
        <p:blipFill>
          <a:blip r:embed="rId7" cstate="screen">
            <a:alphaModFix amt="92000"/>
            <a:extLst>
              <a:ext uri="{28A0092B-C50C-407E-A947-70E740481C1C}">
                <a14:useLocalDpi xmlns:a14="http://schemas.microsoft.com/office/drawing/2010/main"/>
              </a:ext>
            </a:extLst>
          </a:blip>
          <a:srcRect/>
          <a:stretch>
            <a:fillRect/>
          </a:stretch>
        </p:blipFill>
        <p:spPr>
          <a:xfrm>
            <a:off x="9527786" y="0"/>
            <a:ext cx="3477014" cy="4071816"/>
          </a:xfrm>
          <a:prstGeom prst="rect">
            <a:avLst/>
          </a:prstGeom>
          <a:ln w="12700">
            <a:miter lim="400000"/>
          </a:ln>
        </p:spPr>
      </p:pic>
      <p:pic>
        <p:nvPicPr>
          <p:cNvPr id="2" name="Picture 1" descr="A drawing of a mountain with a sun on it&#10;&#10;Description automatically generated">
            <a:extLst>
              <a:ext uri="{FF2B5EF4-FFF2-40B4-BE49-F238E27FC236}">
                <a16:creationId xmlns:a16="http://schemas.microsoft.com/office/drawing/2014/main" id="{1343C016-0928-E602-01DD-C25224FE00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3553" y="347300"/>
            <a:ext cx="2733158" cy="2733158"/>
          </a:xfrm>
          <a:prstGeom prst="rect">
            <a:avLst/>
          </a:prstGeom>
        </p:spPr>
      </p:pic>
      <p:pic>
        <p:nvPicPr>
          <p:cNvPr id="3" name="Picture 2" descr="A poster of a person and a demon&#10;&#10;Description automatically generated">
            <a:extLst>
              <a:ext uri="{FF2B5EF4-FFF2-40B4-BE49-F238E27FC236}">
                <a16:creationId xmlns:a16="http://schemas.microsoft.com/office/drawing/2014/main" id="{81DE2DA1-1BD6-674C-5991-1CB1CC28372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79322" y="403388"/>
            <a:ext cx="2729684" cy="2715577"/>
          </a:xfrm>
          <a:prstGeom prst="rect">
            <a:avLst/>
          </a:prstGeom>
        </p:spPr>
      </p:pic>
      <p:pic>
        <p:nvPicPr>
          <p:cNvPr id="4" name="Picture 3" descr="A cover of a album&#10;&#10;Description automatically generated">
            <a:extLst>
              <a:ext uri="{FF2B5EF4-FFF2-40B4-BE49-F238E27FC236}">
                <a16:creationId xmlns:a16="http://schemas.microsoft.com/office/drawing/2014/main" id="{93B97903-B26B-1452-1D8D-FFA874CB4CE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84882" y="361009"/>
            <a:ext cx="2733158" cy="2733158"/>
          </a:xfrm>
          <a:prstGeom prst="rect">
            <a:avLst/>
          </a:prstGeom>
        </p:spPr>
      </p:pic>
      <p:pic>
        <p:nvPicPr>
          <p:cNvPr id="5" name="Picture 4" descr="A black and white logo&#10;&#10;Description automatically generated">
            <a:extLst>
              <a:ext uri="{FF2B5EF4-FFF2-40B4-BE49-F238E27FC236}">
                <a16:creationId xmlns:a16="http://schemas.microsoft.com/office/drawing/2014/main" id="{0B4D3003-8D40-3208-B1CC-3A15A30F2B1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084553" y="3240158"/>
            <a:ext cx="1758823" cy="1421129"/>
          </a:xfrm>
          <a:prstGeom prst="rect">
            <a:avLst/>
          </a:prstGeom>
        </p:spPr>
      </p:pic>
      <p:pic>
        <p:nvPicPr>
          <p:cNvPr id="9" name="Picture 8" descr="A logo with trees on it&#10;&#10;Description automatically generated with medium confidence">
            <a:extLst>
              <a:ext uri="{FF2B5EF4-FFF2-40B4-BE49-F238E27FC236}">
                <a16:creationId xmlns:a16="http://schemas.microsoft.com/office/drawing/2014/main" id="{27DE70ED-7606-E61B-F332-3E7B6A84FDB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2725" y="3058376"/>
            <a:ext cx="2498987" cy="1784694"/>
          </a:xfrm>
          <a:prstGeom prst="rect">
            <a:avLst/>
          </a:prstGeom>
        </p:spPr>
      </p:pic>
      <p:pic>
        <p:nvPicPr>
          <p:cNvPr id="10" name="Picture 9" descr="A group of people in a room&#10;&#10;Description automatically generated">
            <a:extLst>
              <a:ext uri="{FF2B5EF4-FFF2-40B4-BE49-F238E27FC236}">
                <a16:creationId xmlns:a16="http://schemas.microsoft.com/office/drawing/2014/main" id="{5E67410F-EC8C-1459-2C21-BCE38069CE3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55228" y="383366"/>
            <a:ext cx="2715577" cy="2715577"/>
          </a:xfrm>
          <a:prstGeom prst="rect">
            <a:avLst/>
          </a:prstGeom>
        </p:spPr>
      </p:pic>
      <p:pic>
        <p:nvPicPr>
          <p:cNvPr id="11" name="Picture 10" descr="A white text on a black background&#10;&#10;Description automatically generated">
            <a:extLst>
              <a:ext uri="{FF2B5EF4-FFF2-40B4-BE49-F238E27FC236}">
                <a16:creationId xmlns:a16="http://schemas.microsoft.com/office/drawing/2014/main" id="{1B687E62-EEF2-EFC3-8696-0507B8EED77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300112" y="3350484"/>
            <a:ext cx="3416421" cy="1201085"/>
          </a:xfrm>
          <a:prstGeom prst="rect">
            <a:avLst/>
          </a:prstGeom>
        </p:spPr>
      </p:pic>
      <p:pic>
        <p:nvPicPr>
          <p:cNvPr id="12" name="Picture 11" descr="A white embroidery on a black background&#10;&#10;Description automatically generated">
            <a:extLst>
              <a:ext uri="{FF2B5EF4-FFF2-40B4-BE49-F238E27FC236}">
                <a16:creationId xmlns:a16="http://schemas.microsoft.com/office/drawing/2014/main" id="{4DE7AF4B-D969-842A-E7A3-870F081704B3}"/>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0566400" y="3058376"/>
            <a:ext cx="925689" cy="1921360"/>
          </a:xfrm>
          <a:prstGeom prst="rect">
            <a:avLst/>
          </a:prstGeom>
        </p:spPr>
      </p:pic>
      <p:pic>
        <p:nvPicPr>
          <p:cNvPr id="13" name="Picture 12" descr="A poster with text on it&#10;&#10;Description automatically generated">
            <a:extLst>
              <a:ext uri="{FF2B5EF4-FFF2-40B4-BE49-F238E27FC236}">
                <a16:creationId xmlns:a16="http://schemas.microsoft.com/office/drawing/2014/main" id="{EDFBC599-E185-1AF2-45E8-8010EF428F47}"/>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613553" y="4910531"/>
            <a:ext cx="2733158" cy="2724509"/>
          </a:xfrm>
          <a:prstGeom prst="rect">
            <a:avLst/>
          </a:prstGeom>
          <a:ln>
            <a:solidFill>
              <a:schemeClr val="bg1"/>
            </a:solidFill>
          </a:ln>
        </p:spPr>
      </p:pic>
      <p:pic>
        <p:nvPicPr>
          <p:cNvPr id="14" name="Picture 13" descr="A black and white logo&#10;&#10;Description automatically generated">
            <a:extLst>
              <a:ext uri="{FF2B5EF4-FFF2-40B4-BE49-F238E27FC236}">
                <a16:creationId xmlns:a16="http://schemas.microsoft.com/office/drawing/2014/main" id="{0BC49B15-140E-2788-9B66-ED2F0C7A14D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39753" y="7947690"/>
            <a:ext cx="2804929" cy="1679841"/>
          </a:xfrm>
          <a:prstGeom prst="rect">
            <a:avLst/>
          </a:prstGeom>
        </p:spPr>
      </p:pic>
      <p:pic>
        <p:nvPicPr>
          <p:cNvPr id="15" name="Picture 14" descr="A red flag flying through clouds&#10;&#10;Description automatically generated with medium confidence">
            <a:extLst>
              <a:ext uri="{FF2B5EF4-FFF2-40B4-BE49-F238E27FC236}">
                <a16:creationId xmlns:a16="http://schemas.microsoft.com/office/drawing/2014/main" id="{B4625A0F-F1A7-BE88-8BA5-1CAE299A475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655227" y="4916784"/>
            <a:ext cx="2718255" cy="2718255"/>
          </a:xfrm>
          <a:prstGeom prst="rect">
            <a:avLst/>
          </a:prstGeom>
        </p:spPr>
      </p:pic>
      <p:pic>
        <p:nvPicPr>
          <p:cNvPr id="16" name="Picture 15" descr="A black and grey font&#10;&#10;Description automatically generated">
            <a:extLst>
              <a:ext uri="{FF2B5EF4-FFF2-40B4-BE49-F238E27FC236}">
                <a16:creationId xmlns:a16="http://schemas.microsoft.com/office/drawing/2014/main" id="{C6DDDA27-1822-D925-4D18-5A9E35CD1099}"/>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3911182" y="8127210"/>
            <a:ext cx="1905000" cy="660400"/>
          </a:xfrm>
          <a:prstGeom prst="rect">
            <a:avLst/>
          </a:prstGeom>
        </p:spPr>
      </p:pic>
      <p:pic>
        <p:nvPicPr>
          <p:cNvPr id="17" name="Picture 16" descr="A yellow and green text with dripping paint&#10;&#10;Description automatically generated">
            <a:extLst>
              <a:ext uri="{FF2B5EF4-FFF2-40B4-BE49-F238E27FC236}">
                <a16:creationId xmlns:a16="http://schemas.microsoft.com/office/drawing/2014/main" id="{0EAF9A40-CF5C-4C5B-4DF6-7BAE83572C9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905889" y="7603654"/>
            <a:ext cx="2276549" cy="2276549"/>
          </a:xfrm>
          <a:prstGeom prst="rect">
            <a:avLst/>
          </a:prstGeom>
        </p:spPr>
      </p:pic>
      <p:pic>
        <p:nvPicPr>
          <p:cNvPr id="18" name="Picture 17" descr="A cover of a music album&#10;&#10;Description automatically generated">
            <a:extLst>
              <a:ext uri="{FF2B5EF4-FFF2-40B4-BE49-F238E27FC236}">
                <a16:creationId xmlns:a16="http://schemas.microsoft.com/office/drawing/2014/main" id="{8E057403-69EE-BE8B-8359-698561F3F5B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724581" y="4954524"/>
            <a:ext cx="2694889" cy="2680516"/>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7D1CB570-9F00-7EA8-9B70-13895BF5EE2C}"/>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409006" y="7916902"/>
            <a:ext cx="2933426" cy="1650052"/>
          </a:xfrm>
          <a:prstGeom prst="rect">
            <a:avLst/>
          </a:prstGeom>
        </p:spPr>
      </p:pic>
      <p:pic>
        <p:nvPicPr>
          <p:cNvPr id="20" name="Picture 19" descr="A whale and turtle under water&#10;&#10;Description automatically generated">
            <a:extLst>
              <a:ext uri="{FF2B5EF4-FFF2-40B4-BE49-F238E27FC236}">
                <a16:creationId xmlns:a16="http://schemas.microsoft.com/office/drawing/2014/main" id="{5BFE1D0C-1E4C-4E5F-DE28-F11ACC09635F}"/>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714845" y="4954524"/>
            <a:ext cx="2680515" cy="2680515"/>
          </a:xfrm>
          <a:prstGeom prst="rect">
            <a:avLst/>
          </a:prstGeom>
        </p:spPr>
      </p:pic>
    </p:spTree>
    <p:extLst>
      <p:ext uri="{BB962C8B-B14F-4D97-AF65-F5344CB8AC3E}">
        <p14:creationId xmlns:p14="http://schemas.microsoft.com/office/powerpoint/2010/main" val="365211706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99185-7BBD-9622-C186-DD813ECD18A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F3CD4DB-2958-487A-D18D-51A324FEE7FD}"/>
              </a:ext>
            </a:extLst>
          </p:cNvPr>
          <p:cNvSpPr txBox="1"/>
          <p:nvPr/>
        </p:nvSpPr>
        <p:spPr>
          <a:xfrm>
            <a:off x="2999838" y="372712"/>
            <a:ext cx="70051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6000" b="0" i="0" u="none" strike="noStrike" cap="none" spc="0" normalizeH="0" baseline="0" dirty="0">
                <a:ln>
                  <a:noFill/>
                </a:ln>
                <a:solidFill>
                  <a:schemeClr val="tx1"/>
                </a:solidFill>
                <a:effectLst/>
                <a:uFillTx/>
                <a:latin typeface="Lucida Blackletter" pitchFamily="2" charset="77"/>
                <a:sym typeface="Helvetica Neue"/>
              </a:rPr>
              <a:t>Narrative Selections</a:t>
            </a:r>
          </a:p>
        </p:txBody>
      </p:sp>
      <p:pic>
        <p:nvPicPr>
          <p:cNvPr id="7" name="pngtree-blood-splash-red-ink-spray-for-halloween-png-image_6181089.png" descr="pngtree-blood-splash-red-ink-spray-for-halloween-png-image_6181089.png">
            <a:extLst>
              <a:ext uri="{FF2B5EF4-FFF2-40B4-BE49-F238E27FC236}">
                <a16:creationId xmlns:a16="http://schemas.microsoft.com/office/drawing/2014/main" id="{DDA7F5AA-D7A5-3249-D470-DD9E80EFFCA6}"/>
              </a:ext>
            </a:extLst>
          </p:cNvPr>
          <p:cNvPicPr>
            <a:picLocks noChangeAspect="1"/>
          </p:cNvPicPr>
          <p:nvPr/>
        </p:nvPicPr>
        <p:blipFill>
          <a:blip r:embed="rId3" cstate="screen">
            <a:alphaModFix amt="84000"/>
            <a:extLst>
              <a:ext uri="{28A0092B-C50C-407E-A947-70E740481C1C}">
                <a14:useLocalDpi xmlns:a14="http://schemas.microsoft.com/office/drawing/2010/main"/>
              </a:ext>
            </a:extLst>
          </a:blip>
          <a:srcRect/>
          <a:stretch>
            <a:fillRect/>
          </a:stretch>
        </p:blipFill>
        <p:spPr>
          <a:xfrm>
            <a:off x="9527786" y="0"/>
            <a:ext cx="3477014" cy="4071816"/>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AD2EC67C-24DE-9E69-6980-54D2AF818466}"/>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a:xfrm>
            <a:off x="12944" y="788"/>
            <a:ext cx="3739965" cy="4424447"/>
          </a:xfrm>
          <a:prstGeom prst="rect">
            <a:avLst/>
          </a:prstGeom>
          <a:ln w="12700">
            <a:miter lim="400000"/>
          </a:ln>
        </p:spPr>
      </p:pic>
      <p:pic>
        <p:nvPicPr>
          <p:cNvPr id="5" name="Picture 4" descr="A book with text on it&#10;&#10;AI-generated content may be incorrect.">
            <a:extLst>
              <a:ext uri="{FF2B5EF4-FFF2-40B4-BE49-F238E27FC236}">
                <a16:creationId xmlns:a16="http://schemas.microsoft.com/office/drawing/2014/main" id="{BC7949C3-D6A7-D59B-2891-61F55B9D281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60228" y="2193482"/>
            <a:ext cx="4597069" cy="6212032"/>
          </a:xfrm>
          <a:prstGeom prst="rect">
            <a:avLst/>
          </a:prstGeom>
        </p:spPr>
      </p:pic>
      <p:pic>
        <p:nvPicPr>
          <p:cNvPr id="11" name="Picture 10" descr="A close-up of a book&#10;&#10;AI-generated content may be incorrect.">
            <a:extLst>
              <a:ext uri="{FF2B5EF4-FFF2-40B4-BE49-F238E27FC236}">
                <a16:creationId xmlns:a16="http://schemas.microsoft.com/office/drawing/2014/main" id="{1DC2E440-357E-8729-8C64-3168EA07F84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52533" y="1871128"/>
            <a:ext cx="5467536" cy="6918499"/>
          </a:xfrm>
          <a:prstGeom prst="rect">
            <a:avLst/>
          </a:prstGeom>
        </p:spPr>
      </p:pic>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2D146894-7327-7DD9-1DC7-2ED503D83446}"/>
              </a:ext>
            </a:extLst>
          </p:cNvPr>
          <p:cNvPicPr>
            <a:picLocks noChangeAspect="1"/>
          </p:cNvPicPr>
          <p:nvPr/>
        </p:nvPicPr>
        <p:blipFill>
          <a:blip r:embed="rId7" cstate="screen">
            <a:alphaModFix/>
            <a:extLst>
              <a:ext uri="{BEBA8EAE-BF5A-486C-A8C5-ECC9F3942E4B}">
                <a14:imgProps xmlns:a14="http://schemas.microsoft.com/office/drawing/2010/main">
                  <a14:imgLayer r:embed="rId8">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87086" y="2950640"/>
            <a:ext cx="13315653" cy="6802960"/>
          </a:xfrm>
          <a:prstGeom prst="rect">
            <a:avLst/>
          </a:prstGeom>
          <a:ln w="12700">
            <a:miter lim="400000"/>
          </a:ln>
        </p:spPr>
      </p:pic>
    </p:spTree>
    <p:extLst>
      <p:ext uri="{BB962C8B-B14F-4D97-AF65-F5344CB8AC3E}">
        <p14:creationId xmlns:p14="http://schemas.microsoft.com/office/powerpoint/2010/main" val="25581239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72C78-3FC4-6F34-22B0-583247940CA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4B05FE-F28A-FE8D-8B2B-FDD8E5DCBB94}"/>
              </a:ext>
            </a:extLst>
          </p:cNvPr>
          <p:cNvSpPr txBox="1"/>
          <p:nvPr/>
        </p:nvSpPr>
        <p:spPr>
          <a:xfrm>
            <a:off x="2999838" y="372712"/>
            <a:ext cx="700512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6000" b="0" i="0" u="none" strike="noStrike" cap="none" spc="0" normalizeH="0" baseline="0" dirty="0">
                <a:ln>
                  <a:noFill/>
                </a:ln>
                <a:solidFill>
                  <a:schemeClr val="tx1"/>
                </a:solidFill>
                <a:effectLst/>
                <a:uFillTx/>
                <a:latin typeface="Lucida Blackletter" pitchFamily="2" charset="77"/>
                <a:sym typeface="Helvetica Neue"/>
              </a:rPr>
              <a:t>Narrative Selections</a:t>
            </a:r>
          </a:p>
        </p:txBody>
      </p:sp>
      <p:pic>
        <p:nvPicPr>
          <p:cNvPr id="7" name="pngtree-blood-splash-red-ink-spray-for-halloween-png-image_6181089.png" descr="pngtree-blood-splash-red-ink-spray-for-halloween-png-image_6181089.png">
            <a:extLst>
              <a:ext uri="{FF2B5EF4-FFF2-40B4-BE49-F238E27FC236}">
                <a16:creationId xmlns:a16="http://schemas.microsoft.com/office/drawing/2014/main" id="{5ED03D06-BC8C-BAEF-B32C-E2A82139CC39}"/>
              </a:ext>
            </a:extLst>
          </p:cNvPr>
          <p:cNvPicPr>
            <a:picLocks noChangeAspect="1"/>
          </p:cNvPicPr>
          <p:nvPr/>
        </p:nvPicPr>
        <p:blipFill>
          <a:blip r:embed="rId3" cstate="screen">
            <a:alphaModFix amt="72000"/>
            <a:extLst>
              <a:ext uri="{28A0092B-C50C-407E-A947-70E740481C1C}">
                <a14:useLocalDpi xmlns:a14="http://schemas.microsoft.com/office/drawing/2010/main"/>
              </a:ext>
            </a:extLst>
          </a:blip>
          <a:srcRect/>
          <a:stretch>
            <a:fillRect/>
          </a:stretch>
        </p:blipFill>
        <p:spPr>
          <a:xfrm>
            <a:off x="9527786" y="25275"/>
            <a:ext cx="3477014" cy="4071816"/>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45B2BB0D-0418-114E-B988-4B39AC81F4C4}"/>
              </a:ext>
            </a:extLst>
          </p:cNvPr>
          <p:cNvPicPr>
            <a:picLocks noChangeAspect="1"/>
          </p:cNvPicPr>
          <p:nvPr/>
        </p:nvPicPr>
        <p:blipFill>
          <a:blip r:embed="rId4" cstate="screen">
            <a:alphaModFix amt="37000"/>
            <a:extLst>
              <a:ext uri="{28A0092B-C50C-407E-A947-70E740481C1C}">
                <a14:useLocalDpi xmlns:a14="http://schemas.microsoft.com/office/drawing/2010/main"/>
              </a:ext>
            </a:extLst>
          </a:blip>
          <a:srcRect/>
          <a:stretch>
            <a:fillRect/>
          </a:stretch>
        </p:blipFill>
        <p:spPr>
          <a:xfrm>
            <a:off x="12944" y="788"/>
            <a:ext cx="3739965" cy="4424447"/>
          </a:xfrm>
          <a:prstGeom prst="rect">
            <a:avLst/>
          </a:prstGeom>
          <a:ln w="12700">
            <a:miter lim="400000"/>
          </a:ln>
        </p:spPr>
      </p:pic>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1412C34B-694A-6C95-D0F1-2D87D097B6C7}"/>
              </a:ext>
            </a:extLst>
          </p:cNvPr>
          <p:cNvPicPr>
            <a:picLocks noChangeAspect="1"/>
          </p:cNvPicPr>
          <p:nvPr/>
        </p:nvPicPr>
        <p:blipFill>
          <a:blip r:embed="rId5" cstate="screen">
            <a:alphaModFix/>
            <a:extLst>
              <a:ext uri="{BEBA8EAE-BF5A-486C-A8C5-ECC9F3942E4B}">
                <a14:imgProps xmlns:a14="http://schemas.microsoft.com/office/drawing/2010/main">
                  <a14:imgLayer r:embed="rId6">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10886" y="2950640"/>
            <a:ext cx="13315653" cy="6802960"/>
          </a:xfrm>
          <a:prstGeom prst="rect">
            <a:avLst/>
          </a:prstGeom>
          <a:ln w="12700">
            <a:miter lim="400000"/>
          </a:ln>
        </p:spPr>
      </p:pic>
      <p:pic>
        <p:nvPicPr>
          <p:cNvPr id="5" name="Picture 4">
            <a:extLst>
              <a:ext uri="{FF2B5EF4-FFF2-40B4-BE49-F238E27FC236}">
                <a16:creationId xmlns:a16="http://schemas.microsoft.com/office/drawing/2014/main" id="{ED0EB130-3AE4-C0D8-BF6F-A8ED30CED670}"/>
              </a:ext>
            </a:extLst>
          </p:cNvPr>
          <p:cNvPicPr>
            <a:picLocks noChangeAspect="1"/>
          </p:cNvPicPr>
          <p:nvPr/>
        </p:nvPicPr>
        <p:blipFill>
          <a:blip r:embed="rId7"/>
          <a:stretch>
            <a:fillRect/>
          </a:stretch>
        </p:blipFill>
        <p:spPr>
          <a:xfrm>
            <a:off x="2409809" y="952417"/>
            <a:ext cx="7955788" cy="7955788"/>
          </a:xfrm>
          <a:prstGeom prst="rect">
            <a:avLst/>
          </a:prstGeom>
        </p:spPr>
      </p:pic>
      <p:sp>
        <p:nvSpPr>
          <p:cNvPr id="10" name="TextBox 9">
            <a:extLst>
              <a:ext uri="{FF2B5EF4-FFF2-40B4-BE49-F238E27FC236}">
                <a16:creationId xmlns:a16="http://schemas.microsoft.com/office/drawing/2014/main" id="{F5A1C84F-C242-CBE9-F348-708BFF143A25}"/>
              </a:ext>
            </a:extLst>
          </p:cNvPr>
          <p:cNvSpPr txBox="1"/>
          <p:nvPr/>
        </p:nvSpPr>
        <p:spPr>
          <a:xfrm>
            <a:off x="5446740" y="4610060"/>
            <a:ext cx="188192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rgbClr val="FFFFFF"/>
                </a:solidFill>
                <a:effectLst/>
                <a:uFillTx/>
                <a:latin typeface="+mn-lt"/>
                <a:ea typeface="+mn-ea"/>
                <a:cs typeface="+mn-cs"/>
                <a:sym typeface="Helvetica Neue"/>
              </a:rPr>
              <a:t>20 Minutes</a:t>
            </a:r>
          </a:p>
        </p:txBody>
      </p:sp>
      <p:sp>
        <p:nvSpPr>
          <p:cNvPr id="11" name="TextBox 10">
            <a:extLst>
              <a:ext uri="{FF2B5EF4-FFF2-40B4-BE49-F238E27FC236}">
                <a16:creationId xmlns:a16="http://schemas.microsoft.com/office/drawing/2014/main" id="{9F613732-BBF9-28EB-B1F7-3602F792132E}"/>
              </a:ext>
            </a:extLst>
          </p:cNvPr>
          <p:cNvSpPr txBox="1"/>
          <p:nvPr/>
        </p:nvSpPr>
        <p:spPr>
          <a:xfrm>
            <a:off x="10388997" y="2000231"/>
            <a:ext cx="156453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Opening Theme</a:t>
            </a:r>
          </a:p>
        </p:txBody>
      </p:sp>
      <p:sp>
        <p:nvSpPr>
          <p:cNvPr id="13" name="TextBox 12">
            <a:extLst>
              <a:ext uri="{FF2B5EF4-FFF2-40B4-BE49-F238E27FC236}">
                <a16:creationId xmlns:a16="http://schemas.microsoft.com/office/drawing/2014/main" id="{3BFBD69C-378B-8F04-7923-0BF3A2D2CE2C}"/>
              </a:ext>
            </a:extLst>
          </p:cNvPr>
          <p:cNvSpPr txBox="1"/>
          <p:nvPr/>
        </p:nvSpPr>
        <p:spPr>
          <a:xfrm>
            <a:off x="152903" y="2193744"/>
            <a:ext cx="215764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Mina Freed of Curse / </a:t>
            </a:r>
          </a:p>
          <a:p>
            <a:pPr marL="0" marR="0" indent="0" algn="l" defTabSz="1733930" rtl="0" fontAlgn="auto" latinLnBrk="0" hangingPunct="0">
              <a:lnSpc>
                <a:spcPct val="100000"/>
              </a:lnSpc>
              <a:spcBef>
                <a:spcPts val="0"/>
              </a:spcBef>
              <a:spcAft>
                <a:spcPts val="0"/>
              </a:spcAft>
              <a:buClrTx/>
              <a:buSzTx/>
              <a:buFontTx/>
              <a:buNone/>
              <a:tabLst/>
            </a:pPr>
            <a:r>
              <a:rPr lang="en-GB" dirty="0"/>
              <a:t>Closing Music</a:t>
            </a:r>
            <a:endParaRPr kumimoji="0" lang="en-GB" sz="1600" b="0" i="0" u="none" strike="noStrike" cap="none" spc="0" normalizeH="0" baseline="0" dirty="0">
              <a:ln>
                <a:noFill/>
              </a:ln>
              <a:solidFill>
                <a:srgbClr val="FFFFFF"/>
              </a:solidFill>
              <a:effectLst/>
              <a:uFillTx/>
              <a:latin typeface="+mn-lt"/>
              <a:ea typeface="+mn-ea"/>
              <a:cs typeface="+mn-cs"/>
              <a:sym typeface="Helvetica Neue"/>
            </a:endParaRPr>
          </a:p>
        </p:txBody>
      </p:sp>
      <p:sp>
        <p:nvSpPr>
          <p:cNvPr id="14" name="TextBox 13">
            <a:extLst>
              <a:ext uri="{FF2B5EF4-FFF2-40B4-BE49-F238E27FC236}">
                <a16:creationId xmlns:a16="http://schemas.microsoft.com/office/drawing/2014/main" id="{580C61B3-EE43-055E-A529-4D7489E3A996}"/>
              </a:ext>
            </a:extLst>
          </p:cNvPr>
          <p:cNvSpPr txBox="1"/>
          <p:nvPr/>
        </p:nvSpPr>
        <p:spPr>
          <a:xfrm>
            <a:off x="152903" y="4527986"/>
            <a:ext cx="136736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Dracula Killed</a:t>
            </a:r>
          </a:p>
        </p:txBody>
      </p:sp>
      <p:sp>
        <p:nvSpPr>
          <p:cNvPr id="15" name="TextBox 14">
            <a:extLst>
              <a:ext uri="{FF2B5EF4-FFF2-40B4-BE49-F238E27FC236}">
                <a16:creationId xmlns:a16="http://schemas.microsoft.com/office/drawing/2014/main" id="{2058D64F-90A3-6880-3780-4D33AD1EDA02}"/>
              </a:ext>
            </a:extLst>
          </p:cNvPr>
          <p:cNvSpPr txBox="1"/>
          <p:nvPr/>
        </p:nvSpPr>
        <p:spPr>
          <a:xfrm>
            <a:off x="108019" y="5780798"/>
            <a:ext cx="183383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Battle with Romani</a:t>
            </a:r>
          </a:p>
        </p:txBody>
      </p:sp>
      <p:sp>
        <p:nvSpPr>
          <p:cNvPr id="16" name="TextBox 15">
            <a:extLst>
              <a:ext uri="{FF2B5EF4-FFF2-40B4-BE49-F238E27FC236}">
                <a16:creationId xmlns:a16="http://schemas.microsoft.com/office/drawing/2014/main" id="{BA0791F1-0504-1177-D379-5D63712320A4}"/>
              </a:ext>
            </a:extLst>
          </p:cNvPr>
          <p:cNvSpPr txBox="1"/>
          <p:nvPr/>
        </p:nvSpPr>
        <p:spPr>
          <a:xfrm>
            <a:off x="109324" y="6665553"/>
            <a:ext cx="215443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Return to Transylvania</a:t>
            </a:r>
          </a:p>
        </p:txBody>
      </p:sp>
      <p:sp>
        <p:nvSpPr>
          <p:cNvPr id="17" name="TextBox 16">
            <a:extLst>
              <a:ext uri="{FF2B5EF4-FFF2-40B4-BE49-F238E27FC236}">
                <a16:creationId xmlns:a16="http://schemas.microsoft.com/office/drawing/2014/main" id="{77E6B1E3-2F28-9EE9-8AA0-634440E2A370}"/>
              </a:ext>
            </a:extLst>
          </p:cNvPr>
          <p:cNvSpPr txBox="1"/>
          <p:nvPr/>
        </p:nvSpPr>
        <p:spPr>
          <a:xfrm>
            <a:off x="108019" y="7851737"/>
            <a:ext cx="178414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Dracula after Mina</a:t>
            </a:r>
          </a:p>
        </p:txBody>
      </p:sp>
      <p:sp>
        <p:nvSpPr>
          <p:cNvPr id="18" name="TextBox 17">
            <a:extLst>
              <a:ext uri="{FF2B5EF4-FFF2-40B4-BE49-F238E27FC236}">
                <a16:creationId xmlns:a16="http://schemas.microsoft.com/office/drawing/2014/main" id="{1070AF12-D85E-F48C-4FB6-B7F3BE3D61EE}"/>
              </a:ext>
            </a:extLst>
          </p:cNvPr>
          <p:cNvSpPr txBox="1"/>
          <p:nvPr/>
        </p:nvSpPr>
        <p:spPr>
          <a:xfrm>
            <a:off x="108019" y="7211209"/>
            <a:ext cx="141224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Carfax Abbey </a:t>
            </a:r>
          </a:p>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Confrontation</a:t>
            </a:r>
          </a:p>
        </p:txBody>
      </p:sp>
      <p:sp>
        <p:nvSpPr>
          <p:cNvPr id="19" name="TextBox 18">
            <a:extLst>
              <a:ext uri="{FF2B5EF4-FFF2-40B4-BE49-F238E27FC236}">
                <a16:creationId xmlns:a16="http://schemas.microsoft.com/office/drawing/2014/main" id="{B0BBE23B-AE66-BA0E-F96D-1B3246C0C80D}"/>
              </a:ext>
            </a:extLst>
          </p:cNvPr>
          <p:cNvSpPr txBox="1"/>
          <p:nvPr/>
        </p:nvSpPr>
        <p:spPr>
          <a:xfrm>
            <a:off x="10357459" y="8151586"/>
            <a:ext cx="230992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Back from the Asylum / </a:t>
            </a:r>
          </a:p>
          <a:p>
            <a:pPr marL="0" marR="0" indent="0" algn="l" defTabSz="1733930" rtl="0" fontAlgn="auto" latinLnBrk="0" hangingPunct="0">
              <a:lnSpc>
                <a:spcPct val="100000"/>
              </a:lnSpc>
              <a:spcBef>
                <a:spcPts val="0"/>
              </a:spcBef>
              <a:spcAft>
                <a:spcPts val="0"/>
              </a:spcAft>
              <a:buClrTx/>
              <a:buSzTx/>
              <a:buFontTx/>
              <a:buNone/>
              <a:tabLst/>
            </a:pPr>
            <a:r>
              <a:rPr lang="en-GB" dirty="0"/>
              <a:t>Renfield</a:t>
            </a:r>
            <a:endParaRPr kumimoji="0" lang="en-GB" sz="1600" b="0" i="0" u="none" strike="noStrike" cap="none" spc="0" normalizeH="0" baseline="0" dirty="0">
              <a:ln>
                <a:noFill/>
              </a:ln>
              <a:solidFill>
                <a:srgbClr val="FFFFFF"/>
              </a:solidFill>
              <a:effectLst/>
              <a:uFillTx/>
              <a:latin typeface="+mn-lt"/>
              <a:ea typeface="+mn-ea"/>
              <a:cs typeface="+mn-cs"/>
              <a:sym typeface="Helvetica Neue"/>
            </a:endParaRPr>
          </a:p>
        </p:txBody>
      </p:sp>
      <p:sp>
        <p:nvSpPr>
          <p:cNvPr id="20" name="TextBox 19">
            <a:extLst>
              <a:ext uri="{FF2B5EF4-FFF2-40B4-BE49-F238E27FC236}">
                <a16:creationId xmlns:a16="http://schemas.microsoft.com/office/drawing/2014/main" id="{E5FA69B8-7A4B-50A9-0FAC-66D19B8367F1}"/>
              </a:ext>
            </a:extLst>
          </p:cNvPr>
          <p:cNvSpPr txBox="1"/>
          <p:nvPr/>
        </p:nvSpPr>
        <p:spPr>
          <a:xfrm>
            <a:off x="10365597" y="7620733"/>
            <a:ext cx="158056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err="1">
                <a:ln>
                  <a:noFill/>
                </a:ln>
                <a:solidFill>
                  <a:srgbClr val="FFFFFF"/>
                </a:solidFill>
                <a:effectLst/>
                <a:uFillTx/>
                <a:latin typeface="+mn-lt"/>
                <a:ea typeface="+mn-ea"/>
                <a:cs typeface="+mn-cs"/>
                <a:sym typeface="Helvetica Neue"/>
              </a:rPr>
              <a:t>Bloofer</a:t>
            </a:r>
            <a:r>
              <a:rPr kumimoji="0" lang="en-GB" sz="1600" b="0" i="0" u="none" strike="noStrike" cap="none" spc="0" normalizeH="0" baseline="0" dirty="0">
                <a:ln>
                  <a:noFill/>
                </a:ln>
                <a:solidFill>
                  <a:srgbClr val="FFFFFF"/>
                </a:solidFill>
                <a:effectLst/>
                <a:uFillTx/>
                <a:latin typeface="+mn-lt"/>
                <a:ea typeface="+mn-ea"/>
                <a:cs typeface="+mn-cs"/>
                <a:sym typeface="Helvetica Neue"/>
              </a:rPr>
              <a:t> Lady / </a:t>
            </a:r>
          </a:p>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Lucy Dies Again</a:t>
            </a:r>
          </a:p>
        </p:txBody>
      </p:sp>
      <p:sp>
        <p:nvSpPr>
          <p:cNvPr id="21" name="TextBox 20">
            <a:extLst>
              <a:ext uri="{FF2B5EF4-FFF2-40B4-BE49-F238E27FC236}">
                <a16:creationId xmlns:a16="http://schemas.microsoft.com/office/drawing/2014/main" id="{0ACE49C1-7337-2ACA-E17D-75F28AEE798C}"/>
              </a:ext>
            </a:extLst>
          </p:cNvPr>
          <p:cNvSpPr txBox="1"/>
          <p:nvPr/>
        </p:nvSpPr>
        <p:spPr>
          <a:xfrm>
            <a:off x="10388996" y="7211209"/>
            <a:ext cx="206947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GB" sz="1600" b="0" i="0" u="none" strike="noStrike" cap="none" spc="0" normalizeH="0" baseline="0" dirty="0">
                <a:ln>
                  <a:noFill/>
                </a:ln>
                <a:solidFill>
                  <a:srgbClr val="FFFFFF"/>
                </a:solidFill>
                <a:effectLst/>
                <a:uFillTx/>
                <a:latin typeface="+mn-lt"/>
                <a:ea typeface="+mn-ea"/>
                <a:cs typeface="+mn-cs"/>
                <a:sym typeface="Helvetica Neue"/>
              </a:rPr>
              <a:t>Lucy Dies </a:t>
            </a:r>
            <a:r>
              <a:rPr lang="en-GB" dirty="0"/>
              <a:t>(</a:t>
            </a:r>
            <a:r>
              <a:rPr kumimoji="0" lang="en-GB" sz="1600" b="0" i="0" u="none" strike="noStrike" cap="none" spc="0" normalizeH="0" baseline="0" dirty="0">
                <a:ln>
                  <a:noFill/>
                </a:ln>
                <a:solidFill>
                  <a:srgbClr val="FFFFFF"/>
                </a:solidFill>
                <a:effectLst/>
                <a:uFillTx/>
                <a:latin typeface="+mn-lt"/>
                <a:ea typeface="+mn-ea"/>
                <a:cs typeface="+mn-cs"/>
                <a:sym typeface="Helvetica Neue"/>
              </a:rPr>
              <a:t>First Time)</a:t>
            </a:r>
          </a:p>
        </p:txBody>
      </p:sp>
      <p:sp>
        <p:nvSpPr>
          <p:cNvPr id="22" name="TextBox 21">
            <a:extLst>
              <a:ext uri="{FF2B5EF4-FFF2-40B4-BE49-F238E27FC236}">
                <a16:creationId xmlns:a16="http://schemas.microsoft.com/office/drawing/2014/main" id="{9747D8CC-6B1C-25AE-C24C-1B16C7E456A1}"/>
              </a:ext>
            </a:extLst>
          </p:cNvPr>
          <p:cNvSpPr txBox="1"/>
          <p:nvPr/>
        </p:nvSpPr>
        <p:spPr>
          <a:xfrm>
            <a:off x="10388997" y="2766696"/>
            <a:ext cx="209672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Travel to Transylvania</a:t>
            </a:r>
          </a:p>
        </p:txBody>
      </p:sp>
      <p:sp>
        <p:nvSpPr>
          <p:cNvPr id="23" name="TextBox 22">
            <a:extLst>
              <a:ext uri="{FF2B5EF4-FFF2-40B4-BE49-F238E27FC236}">
                <a16:creationId xmlns:a16="http://schemas.microsoft.com/office/drawing/2014/main" id="{4A37592C-AA51-03A0-02C6-54E4ECC741DE}"/>
              </a:ext>
            </a:extLst>
          </p:cNvPr>
          <p:cNvSpPr txBox="1"/>
          <p:nvPr/>
        </p:nvSpPr>
        <p:spPr>
          <a:xfrm>
            <a:off x="10388997" y="3622438"/>
            <a:ext cx="254396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lang="en-GB" dirty="0"/>
              <a:t>Meet Dracula at the Castle</a:t>
            </a:r>
            <a:endParaRPr kumimoji="0" lang="en-GB" sz="1600" b="0" i="0" u="none" strike="noStrike" cap="none" spc="0" normalizeH="0" baseline="0" dirty="0">
              <a:ln>
                <a:noFill/>
              </a:ln>
              <a:solidFill>
                <a:srgbClr val="FFFFFF"/>
              </a:solidFill>
              <a:effectLst/>
              <a:uFillTx/>
              <a:latin typeface="+mn-lt"/>
              <a:ea typeface="+mn-ea"/>
              <a:cs typeface="+mn-cs"/>
              <a:sym typeface="Helvetica Neue"/>
            </a:endParaRPr>
          </a:p>
        </p:txBody>
      </p:sp>
      <p:sp>
        <p:nvSpPr>
          <p:cNvPr id="24" name="TextBox 23">
            <a:extLst>
              <a:ext uri="{FF2B5EF4-FFF2-40B4-BE49-F238E27FC236}">
                <a16:creationId xmlns:a16="http://schemas.microsoft.com/office/drawing/2014/main" id="{1DC40426-3739-B438-4AAB-4730E52F2168}"/>
              </a:ext>
            </a:extLst>
          </p:cNvPr>
          <p:cNvSpPr txBox="1"/>
          <p:nvPr/>
        </p:nvSpPr>
        <p:spPr>
          <a:xfrm>
            <a:off x="10388997" y="4677766"/>
            <a:ext cx="162384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Vampire Women</a:t>
            </a:r>
          </a:p>
        </p:txBody>
      </p:sp>
      <p:sp>
        <p:nvSpPr>
          <p:cNvPr id="25" name="TextBox 24">
            <a:extLst>
              <a:ext uri="{FF2B5EF4-FFF2-40B4-BE49-F238E27FC236}">
                <a16:creationId xmlns:a16="http://schemas.microsoft.com/office/drawing/2014/main" id="{26ECC2AF-7D62-F1DF-6FE9-E6A220A0C5E8}"/>
              </a:ext>
            </a:extLst>
          </p:cNvPr>
          <p:cNvSpPr txBox="1"/>
          <p:nvPr/>
        </p:nvSpPr>
        <p:spPr>
          <a:xfrm>
            <a:off x="10388997" y="5371206"/>
            <a:ext cx="247343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733930" rtl="0" fontAlgn="auto" latinLnBrk="0" hangingPunct="0">
              <a:lnSpc>
                <a:spcPct val="100000"/>
              </a:lnSpc>
              <a:spcBef>
                <a:spcPts val="0"/>
              </a:spcBef>
              <a:spcAft>
                <a:spcPts val="0"/>
              </a:spcAft>
              <a:buClrTx/>
              <a:buSzTx/>
              <a:buFontTx/>
              <a:buNone/>
              <a:tabLst/>
            </a:pPr>
            <a:r>
              <a:rPr kumimoji="0" lang="en-GB" sz="1600" b="0" i="0" u="none" strike="noStrike" cap="none" spc="0" normalizeH="0" baseline="0" dirty="0">
                <a:ln>
                  <a:noFill/>
                </a:ln>
                <a:solidFill>
                  <a:srgbClr val="FFFFFF"/>
                </a:solidFill>
                <a:effectLst/>
                <a:uFillTx/>
                <a:latin typeface="+mn-lt"/>
                <a:ea typeface="+mn-ea"/>
                <a:cs typeface="+mn-cs"/>
                <a:sym typeface="Helvetica Neue"/>
              </a:rPr>
              <a:t>Demeter </a:t>
            </a:r>
            <a:r>
              <a:rPr lang="en-GB" dirty="0"/>
              <a:t>G</a:t>
            </a:r>
            <a:r>
              <a:rPr kumimoji="0" lang="en-GB" sz="1600" b="0" i="0" u="none" strike="noStrike" cap="none" spc="0" normalizeH="0" baseline="0" dirty="0">
                <a:ln>
                  <a:noFill/>
                </a:ln>
                <a:solidFill>
                  <a:srgbClr val="FFFFFF"/>
                </a:solidFill>
                <a:effectLst/>
                <a:uFillTx/>
                <a:latin typeface="+mn-lt"/>
                <a:ea typeface="+mn-ea"/>
                <a:cs typeface="+mn-cs"/>
                <a:sym typeface="Helvetica Neue"/>
              </a:rPr>
              <a:t>oes to England</a:t>
            </a:r>
          </a:p>
        </p:txBody>
      </p:sp>
      <p:sp>
        <p:nvSpPr>
          <p:cNvPr id="26" name="TextBox 25">
            <a:extLst>
              <a:ext uri="{FF2B5EF4-FFF2-40B4-BE49-F238E27FC236}">
                <a16:creationId xmlns:a16="http://schemas.microsoft.com/office/drawing/2014/main" id="{E02DF4B2-380E-4D53-66A4-0FA4928D4529}"/>
              </a:ext>
            </a:extLst>
          </p:cNvPr>
          <p:cNvSpPr txBox="1"/>
          <p:nvPr/>
        </p:nvSpPr>
        <p:spPr>
          <a:xfrm>
            <a:off x="10388997" y="5947846"/>
            <a:ext cx="144430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GB" sz="1600" b="0" i="0" u="none" strike="noStrike" cap="none" spc="0" normalizeH="0" baseline="0" dirty="0">
                <a:ln>
                  <a:noFill/>
                </a:ln>
                <a:solidFill>
                  <a:srgbClr val="FFFFFF"/>
                </a:solidFill>
                <a:effectLst/>
                <a:uFillTx/>
                <a:latin typeface="+mn-lt"/>
                <a:ea typeface="+mn-ea"/>
                <a:cs typeface="+mn-cs"/>
                <a:sym typeface="Helvetica Neue"/>
              </a:rPr>
              <a:t>Ship at Whitby</a:t>
            </a:r>
          </a:p>
        </p:txBody>
      </p:sp>
      <p:sp>
        <p:nvSpPr>
          <p:cNvPr id="27" name="TextBox 26">
            <a:extLst>
              <a:ext uri="{FF2B5EF4-FFF2-40B4-BE49-F238E27FC236}">
                <a16:creationId xmlns:a16="http://schemas.microsoft.com/office/drawing/2014/main" id="{5911BB71-D0A6-B4D1-8BCE-E02371DEC0CC}"/>
              </a:ext>
            </a:extLst>
          </p:cNvPr>
          <p:cNvSpPr txBox="1"/>
          <p:nvPr/>
        </p:nvSpPr>
        <p:spPr>
          <a:xfrm>
            <a:off x="10388997" y="6529247"/>
            <a:ext cx="248305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kumimoji="0" lang="en-GB" sz="1600" b="0" i="0" u="none" strike="noStrike" cap="none" spc="0" normalizeH="0" baseline="0" dirty="0">
                <a:ln>
                  <a:noFill/>
                </a:ln>
                <a:solidFill>
                  <a:srgbClr val="FFFFFF"/>
                </a:solidFill>
                <a:effectLst/>
                <a:uFillTx/>
                <a:latin typeface="+mn-lt"/>
                <a:ea typeface="+mn-ea"/>
                <a:cs typeface="+mn-cs"/>
                <a:sym typeface="Helvetica Neue"/>
              </a:rPr>
              <a:t>Lucy begins Sleepwalking</a:t>
            </a:r>
          </a:p>
        </p:txBody>
      </p:sp>
    </p:spTree>
    <p:extLst>
      <p:ext uri="{BB962C8B-B14F-4D97-AF65-F5344CB8AC3E}">
        <p14:creationId xmlns:p14="http://schemas.microsoft.com/office/powerpoint/2010/main" val="32757637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66B2A-A371-D5BE-DD65-9718878FA86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15F4540-044D-B9BE-5211-4714CE6AB73A}"/>
              </a:ext>
            </a:extLst>
          </p:cNvPr>
          <p:cNvSpPr txBox="1"/>
          <p:nvPr/>
        </p:nvSpPr>
        <p:spPr>
          <a:xfrm>
            <a:off x="2365432" y="436584"/>
            <a:ext cx="855843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6000" b="0" i="0" u="none" strike="noStrike" cap="none" spc="0" normalizeH="0" baseline="0" dirty="0">
                <a:ln>
                  <a:noFill/>
                </a:ln>
                <a:solidFill>
                  <a:schemeClr val="tx1"/>
                </a:solidFill>
                <a:effectLst/>
                <a:uFillTx/>
                <a:latin typeface="Lucida Blackletter" pitchFamily="2" charset="77"/>
                <a:sym typeface="Helvetica Neue"/>
              </a:rPr>
              <a:t>Technical Considerations</a:t>
            </a:r>
          </a:p>
        </p:txBody>
      </p:sp>
      <p:pic>
        <p:nvPicPr>
          <p:cNvPr id="3" name="Picture 2" descr="A screenshot of a computer&#10;&#10;AI-generated content may be incorrect.">
            <a:extLst>
              <a:ext uri="{FF2B5EF4-FFF2-40B4-BE49-F238E27FC236}">
                <a16:creationId xmlns:a16="http://schemas.microsoft.com/office/drawing/2014/main" id="{1D3CEA59-489A-A4D1-4FFA-8C84CE10AF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746" y="2045965"/>
            <a:ext cx="11625307" cy="6539235"/>
          </a:xfrm>
          <a:prstGeom prst="rect">
            <a:avLst/>
          </a:prstGeom>
          <a:ln>
            <a:solidFill>
              <a:schemeClr val="tx1"/>
            </a:solidFill>
          </a:ln>
        </p:spPr>
      </p:pic>
      <p:pic>
        <p:nvPicPr>
          <p:cNvPr id="4" name="Picture 3" descr="A screenshot of a computer&#10;&#10;AI-generated content may be incorrect.">
            <a:extLst>
              <a:ext uri="{FF2B5EF4-FFF2-40B4-BE49-F238E27FC236}">
                <a16:creationId xmlns:a16="http://schemas.microsoft.com/office/drawing/2014/main" id="{7A26CB5D-E76F-7580-0F20-A1111DBABD5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87702" y="2411298"/>
            <a:ext cx="4980851" cy="3104509"/>
          </a:xfrm>
          <a:prstGeom prst="rect">
            <a:avLst/>
          </a:prstGeom>
          <a:ln>
            <a:solidFill>
              <a:schemeClr val="tx1"/>
            </a:solidFill>
          </a:ln>
        </p:spPr>
      </p:pic>
      <p:pic>
        <p:nvPicPr>
          <p:cNvPr id="5" name="Picture 4" descr="A screen shot of a device&#10;&#10;AI-generated content may be incorrect.">
            <a:extLst>
              <a:ext uri="{FF2B5EF4-FFF2-40B4-BE49-F238E27FC236}">
                <a16:creationId xmlns:a16="http://schemas.microsoft.com/office/drawing/2014/main" id="{4ACDF8F3-68B1-E331-1FAA-E876A580987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7763" y="5697847"/>
            <a:ext cx="4978392" cy="3683434"/>
          </a:xfrm>
          <a:prstGeom prst="rect">
            <a:avLst/>
          </a:prstGeom>
          <a:ln>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E03EBD9B-35D8-C7DD-F158-EE5233DA73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2200" y="5114108"/>
            <a:ext cx="3518655" cy="3359989"/>
          </a:xfrm>
          <a:prstGeom prst="rect">
            <a:avLst/>
          </a:prstGeom>
          <a:ln>
            <a:solidFill>
              <a:schemeClr val="tx1"/>
            </a:solidFill>
          </a:ln>
        </p:spPr>
      </p:pic>
      <p:pic>
        <p:nvPicPr>
          <p:cNvPr id="7" name="pngtree-blood-splash-red-ink-spray-for-halloween-png-image_6181089.png" descr="pngtree-blood-splash-red-ink-spray-for-halloween-png-image_6181089.png">
            <a:extLst>
              <a:ext uri="{FF2B5EF4-FFF2-40B4-BE49-F238E27FC236}">
                <a16:creationId xmlns:a16="http://schemas.microsoft.com/office/drawing/2014/main" id="{D936E550-098C-3FE3-05C7-47EDE7A2D5BA}"/>
              </a:ext>
            </a:extLst>
          </p:cNvPr>
          <p:cNvPicPr>
            <a:picLocks noChangeAspect="1"/>
          </p:cNvPicPr>
          <p:nvPr/>
        </p:nvPicPr>
        <p:blipFill>
          <a:blip r:embed="rId7" cstate="screen">
            <a:alphaModFix amt="88000"/>
            <a:extLst>
              <a:ext uri="{28A0092B-C50C-407E-A947-70E740481C1C}">
                <a14:useLocalDpi xmlns:a14="http://schemas.microsoft.com/office/drawing/2010/main"/>
              </a:ext>
            </a:extLst>
          </a:blip>
          <a:srcRect/>
          <a:stretch>
            <a:fillRect/>
          </a:stretch>
        </p:blipFill>
        <p:spPr>
          <a:xfrm>
            <a:off x="9527786" y="0"/>
            <a:ext cx="3477014" cy="4071816"/>
          </a:xfrm>
          <a:prstGeom prst="rect">
            <a:avLst/>
          </a:prstGeom>
          <a:ln w="12700">
            <a:miter lim="400000"/>
          </a:ln>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020C188B-7DB6-9F68-E31F-41250B008829}"/>
              </a:ext>
            </a:extLst>
          </p:cNvPr>
          <p:cNvPicPr>
            <a:picLocks noChangeAspect="1"/>
          </p:cNvPicPr>
          <p:nvPr/>
        </p:nvPicPr>
        <p:blipFill>
          <a:blip r:embed="rId8" cstate="screen">
            <a:alphaModFix amt="63000"/>
            <a:extLst>
              <a:ext uri="{28A0092B-C50C-407E-A947-70E740481C1C}">
                <a14:useLocalDpi xmlns:a14="http://schemas.microsoft.com/office/drawing/2010/main"/>
              </a:ext>
            </a:extLst>
          </a:blip>
          <a:srcRect/>
          <a:stretch>
            <a:fillRect/>
          </a:stretch>
        </p:blipFill>
        <p:spPr>
          <a:xfrm>
            <a:off x="12944" y="788"/>
            <a:ext cx="3739965" cy="4424447"/>
          </a:xfrm>
          <a:prstGeom prst="rect">
            <a:avLst/>
          </a:prstGeom>
          <a:ln w="12700">
            <a:miter lim="400000"/>
          </a:ln>
        </p:spPr>
      </p:pic>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6CED5E86-052E-0E24-EF27-B994F0EC7E72}"/>
              </a:ext>
            </a:extLst>
          </p:cNvPr>
          <p:cNvPicPr>
            <a:picLocks noChangeAspect="1"/>
          </p:cNvPicPr>
          <p:nvPr/>
        </p:nvPicPr>
        <p:blipFill>
          <a:blip r:embed="rId9" cstate="screen">
            <a:alphaModFix amt="47000"/>
            <a:extLst>
              <a:ext uri="{BEBA8EAE-BF5A-486C-A8C5-ECC9F3942E4B}">
                <a14:imgProps xmlns:a14="http://schemas.microsoft.com/office/drawing/2010/main">
                  <a14:imgLayer r:embed="rId10">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12944" y="2950640"/>
            <a:ext cx="13315653" cy="6802960"/>
          </a:xfrm>
          <a:prstGeom prst="rect">
            <a:avLst/>
          </a:prstGeom>
          <a:ln w="12700">
            <a:miter lim="400000"/>
          </a:ln>
        </p:spPr>
      </p:pic>
    </p:spTree>
    <p:extLst>
      <p:ext uri="{BB962C8B-B14F-4D97-AF65-F5344CB8AC3E}">
        <p14:creationId xmlns:p14="http://schemas.microsoft.com/office/powerpoint/2010/main" val="19460879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4CF3B-D86A-739B-11C3-582948BC6576}"/>
            </a:ext>
          </a:extLst>
        </p:cNvPr>
        <p:cNvGrpSpPr/>
        <p:nvPr/>
      </p:nvGrpSpPr>
      <p:grpSpPr>
        <a:xfrm>
          <a:off x="0" y="0"/>
          <a:ext cx="0" cy="0"/>
          <a:chOff x="0" y="0"/>
          <a:chExt cx="0" cy="0"/>
        </a:xfrm>
      </p:grpSpPr>
      <p:pic>
        <p:nvPicPr>
          <p:cNvPr id="2" name="Picture 1" descr="A computer on a desk&#10;&#10;AI-generated content may be incorrect.">
            <a:extLst>
              <a:ext uri="{FF2B5EF4-FFF2-40B4-BE49-F238E27FC236}">
                <a16:creationId xmlns:a16="http://schemas.microsoft.com/office/drawing/2014/main" id="{7051E5AD-E150-F9C1-B348-FA426C77BA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91238" y="1979216"/>
            <a:ext cx="9963578" cy="6593284"/>
          </a:xfrm>
          <a:prstGeom prst="rect">
            <a:avLst/>
          </a:prstGeom>
          <a:ln>
            <a:solidFill>
              <a:schemeClr val="bg1"/>
            </a:solidFill>
          </a:ln>
        </p:spPr>
      </p:pic>
      <p:pic>
        <p:nvPicPr>
          <p:cNvPr id="7" name="pngtree-blood-splash-red-ink-spray-for-halloween-png-image_6181089.png" descr="pngtree-blood-splash-red-ink-spray-for-halloween-png-image_6181089.png">
            <a:extLst>
              <a:ext uri="{FF2B5EF4-FFF2-40B4-BE49-F238E27FC236}">
                <a16:creationId xmlns:a16="http://schemas.microsoft.com/office/drawing/2014/main" id="{15D52AF3-85B2-7F8F-EC9C-26ECF91979CE}"/>
              </a:ext>
            </a:extLst>
          </p:cNvPr>
          <p:cNvPicPr>
            <a:picLocks noChangeAspect="1"/>
          </p:cNvPicPr>
          <p:nvPr/>
        </p:nvPicPr>
        <p:blipFill>
          <a:blip r:embed="rId4" cstate="screen">
            <a:alphaModFix amt="97000"/>
            <a:extLst>
              <a:ext uri="{28A0092B-C50C-407E-A947-70E740481C1C}">
                <a14:useLocalDpi xmlns:a14="http://schemas.microsoft.com/office/drawing/2010/main"/>
              </a:ext>
            </a:extLst>
          </a:blip>
          <a:srcRect/>
          <a:stretch>
            <a:fillRect/>
          </a:stretch>
        </p:blipFill>
        <p:spPr>
          <a:xfrm>
            <a:off x="9527786" y="0"/>
            <a:ext cx="3477014" cy="4071816"/>
          </a:xfrm>
          <a:prstGeom prst="rect">
            <a:avLst/>
          </a:prstGeom>
          <a:ln w="12700">
            <a:miter lim="400000"/>
          </a:ln>
        </p:spPr>
      </p:pic>
      <p:pic>
        <p:nvPicPr>
          <p:cNvPr id="6" name="pngtree-blood-stains-scary-halloween-decoration-free-download-png-image_6268072.png" descr="pngtree-blood-stains-scary-halloween-decoration-free-download-png-image_6268072.png">
            <a:extLst>
              <a:ext uri="{FF2B5EF4-FFF2-40B4-BE49-F238E27FC236}">
                <a16:creationId xmlns:a16="http://schemas.microsoft.com/office/drawing/2014/main" id="{8D10CE2B-32AE-A851-7D30-171ACC1B3144}"/>
              </a:ext>
            </a:extLst>
          </p:cNvPr>
          <p:cNvPicPr>
            <a:picLocks noChangeAspect="1"/>
          </p:cNvPicPr>
          <p:nvPr/>
        </p:nvPicPr>
        <p:blipFill>
          <a:blip r:embed="rId5" cstate="screen">
            <a:alphaModFix/>
            <a:extLst>
              <a:ext uri="{BEBA8EAE-BF5A-486C-A8C5-ECC9F3942E4B}">
                <a14:imgProps xmlns:a14="http://schemas.microsoft.com/office/drawing/2010/main">
                  <a14:imgLayer r:embed="rId6">
                    <a14:imgEffect>
                      <a14:saturation sat="391000"/>
                    </a14:imgEffect>
                    <a14:imgEffect>
                      <a14:brightnessContrast bright="-29000"/>
                    </a14:imgEffect>
                  </a14:imgLayer>
                </a14:imgProps>
              </a:ext>
              <a:ext uri="{28A0092B-C50C-407E-A947-70E740481C1C}">
                <a14:useLocalDpi xmlns:a14="http://schemas.microsoft.com/office/drawing/2010/main"/>
              </a:ext>
            </a:extLst>
          </a:blip>
          <a:srcRect/>
          <a:stretch>
            <a:fillRect/>
          </a:stretch>
        </p:blipFill>
        <p:spPr>
          <a:xfrm>
            <a:off x="12944" y="2950640"/>
            <a:ext cx="13315653" cy="6802960"/>
          </a:xfrm>
          <a:prstGeom prst="rect">
            <a:avLst/>
          </a:prstGeom>
          <a:ln w="12700">
            <a:miter lim="400000"/>
          </a:ln>
        </p:spPr>
      </p:pic>
      <p:sp>
        <p:nvSpPr>
          <p:cNvPr id="3" name="TextBox 2">
            <a:extLst>
              <a:ext uri="{FF2B5EF4-FFF2-40B4-BE49-F238E27FC236}">
                <a16:creationId xmlns:a16="http://schemas.microsoft.com/office/drawing/2014/main" id="{CF2D24E6-3429-8171-C9A1-B9455069BF8D}"/>
              </a:ext>
            </a:extLst>
          </p:cNvPr>
          <p:cNvSpPr txBox="1"/>
          <p:nvPr/>
        </p:nvSpPr>
        <p:spPr>
          <a:xfrm>
            <a:off x="2365432" y="436584"/>
            <a:ext cx="855843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6000" b="0" i="0" u="none" strike="noStrike" cap="none" spc="0" normalizeH="0" baseline="0" dirty="0">
                <a:ln>
                  <a:noFill/>
                </a:ln>
                <a:solidFill>
                  <a:schemeClr val="tx1"/>
                </a:solidFill>
                <a:effectLst/>
                <a:uFillTx/>
                <a:latin typeface="Lucida Blackletter" pitchFamily="2" charset="77"/>
                <a:sym typeface="Helvetica Neue"/>
              </a:rPr>
              <a:t>Technical Considerations</a:t>
            </a:r>
          </a:p>
        </p:txBody>
      </p:sp>
      <p:pic>
        <p:nvPicPr>
          <p:cNvPr id="5" name="Picture 4" descr="Diagram of a diagram of a circle with arrows and a circle with a circle with arrows pointing to the center&#10;&#10;AI-generated content may be incorrect.">
            <a:extLst>
              <a:ext uri="{FF2B5EF4-FFF2-40B4-BE49-F238E27FC236}">
                <a16:creationId xmlns:a16="http://schemas.microsoft.com/office/drawing/2014/main" id="{9D8AB8BA-8BED-2FB2-AF3A-53873D44216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37901" y="2203847"/>
            <a:ext cx="2540000" cy="2787650"/>
          </a:xfrm>
          <a:prstGeom prst="rect">
            <a:avLst/>
          </a:prstGeom>
        </p:spPr>
      </p:pic>
      <p:pic>
        <p:nvPicPr>
          <p:cNvPr id="8" name="pngtree-blood-splash-red-ink-spray-for-halloween-png-image_6181089.png" descr="pngtree-blood-splash-red-ink-spray-for-halloween-png-image_6181089.png">
            <a:extLst>
              <a:ext uri="{FF2B5EF4-FFF2-40B4-BE49-F238E27FC236}">
                <a16:creationId xmlns:a16="http://schemas.microsoft.com/office/drawing/2014/main" id="{4DC9EE3E-6F9A-0A2F-CFA1-53BBBF34F58A}"/>
              </a:ext>
            </a:extLst>
          </p:cNvPr>
          <p:cNvPicPr>
            <a:picLocks noChangeAspect="1"/>
          </p:cNvPicPr>
          <p:nvPr/>
        </p:nvPicPr>
        <p:blipFill>
          <a:blip r:embed="rId8" cstate="screen">
            <a:alphaModFix/>
            <a:extLst>
              <a:ext uri="{28A0092B-C50C-407E-A947-70E740481C1C}">
                <a14:useLocalDpi xmlns:a14="http://schemas.microsoft.com/office/drawing/2010/main"/>
              </a:ext>
            </a:extLst>
          </a:blip>
          <a:srcRect/>
          <a:stretch>
            <a:fillRect/>
          </a:stretch>
        </p:blipFill>
        <p:spPr>
          <a:xfrm>
            <a:off x="12944" y="788"/>
            <a:ext cx="3739965" cy="4424447"/>
          </a:xfrm>
          <a:prstGeom prst="rect">
            <a:avLst/>
          </a:prstGeom>
          <a:ln w="12700">
            <a:miter lim="400000"/>
          </a:ln>
        </p:spPr>
      </p:pic>
    </p:spTree>
    <p:extLst>
      <p:ext uri="{BB962C8B-B14F-4D97-AF65-F5344CB8AC3E}">
        <p14:creationId xmlns:p14="http://schemas.microsoft.com/office/powerpoint/2010/main" val="360555674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D37D8-73A9-C970-050A-A90B96A650F9}"/>
            </a:ext>
          </a:extLst>
        </p:cNvPr>
        <p:cNvGrpSpPr/>
        <p:nvPr/>
      </p:nvGrpSpPr>
      <p:grpSpPr>
        <a:xfrm>
          <a:off x="0" y="0"/>
          <a:ext cx="0" cy="0"/>
          <a:chOff x="0" y="0"/>
          <a:chExt cx="0" cy="0"/>
        </a:xfrm>
      </p:grpSpPr>
      <p:pic>
        <p:nvPicPr>
          <p:cNvPr id="258" name="antique-parchment-texture-background_707519-26350.avif" descr="antique-parchment-texture-background_707519-26350.avif">
            <a:extLst>
              <a:ext uri="{FF2B5EF4-FFF2-40B4-BE49-F238E27FC236}">
                <a16:creationId xmlns:a16="http://schemas.microsoft.com/office/drawing/2014/main" id="{6F65B609-7859-5FA4-367A-E43D2EA9BEC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277" y="-212211"/>
            <a:ext cx="13297354" cy="10178022"/>
          </a:xfrm>
          <a:prstGeom prst="rect">
            <a:avLst/>
          </a:prstGeom>
          <a:ln w="12700">
            <a:miter lim="400000"/>
          </a:ln>
        </p:spPr>
      </p:pic>
      <p:pic>
        <p:nvPicPr>
          <p:cNvPr id="259" name="pngtree-blood-stains-scary-halloween-decoration-free-download-png-image_6268072.png" descr="pngtree-blood-stains-scary-halloween-decoration-free-download-png-image_6268072.png">
            <a:extLst>
              <a:ext uri="{FF2B5EF4-FFF2-40B4-BE49-F238E27FC236}">
                <a16:creationId xmlns:a16="http://schemas.microsoft.com/office/drawing/2014/main" id="{CFF26FA2-A2FE-84E6-FD9F-59A7FB4948E9}"/>
              </a:ext>
            </a:extLst>
          </p:cNvPr>
          <p:cNvPicPr>
            <a:picLocks noChangeAspect="1"/>
          </p:cNvPicPr>
          <p:nvPr/>
        </p:nvPicPr>
        <p:blipFill>
          <a:blip r:embed="rId4" cstate="screen">
            <a:alphaModFix amt="75000"/>
            <a:extLst>
              <a:ext uri="{28A0092B-C50C-407E-A947-70E740481C1C}">
                <a14:useLocalDpi xmlns:a14="http://schemas.microsoft.com/office/drawing/2010/main"/>
              </a:ext>
            </a:extLst>
          </a:blip>
          <a:srcRect/>
          <a:stretch>
            <a:fillRect/>
          </a:stretch>
        </p:blipFill>
        <p:spPr>
          <a:xfrm>
            <a:off x="-180777" y="3137222"/>
            <a:ext cx="13315653" cy="6802960"/>
          </a:xfrm>
          <a:prstGeom prst="rect">
            <a:avLst/>
          </a:prstGeom>
          <a:ln w="12700">
            <a:miter lim="400000"/>
          </a:ln>
        </p:spPr>
      </p:pic>
      <p:pic>
        <p:nvPicPr>
          <p:cNvPr id="3" name="Picture 2">
            <a:extLst>
              <a:ext uri="{FF2B5EF4-FFF2-40B4-BE49-F238E27FC236}">
                <a16:creationId xmlns:a16="http://schemas.microsoft.com/office/drawing/2014/main" id="{E9BB6B21-5183-C943-4A25-7FD04018C366}"/>
              </a:ext>
            </a:extLst>
          </p:cNvPr>
          <p:cNvPicPr>
            <a:picLocks noChangeAspect="1"/>
          </p:cNvPicPr>
          <p:nvPr/>
        </p:nvPicPr>
        <p:blipFill>
          <a:blip r:embed="rId5" cstate="screen">
            <a:extLst>
              <a:ext uri="{28A0092B-C50C-407E-A947-70E740481C1C}">
                <a14:useLocalDpi xmlns:a14="http://schemas.microsoft.com/office/drawing/2010/main"/>
              </a:ext>
            </a:extLst>
          </a:blip>
          <a:srcRect l="17176" t="6440" r="20024" b="10902"/>
          <a:stretch/>
        </p:blipFill>
        <p:spPr>
          <a:xfrm>
            <a:off x="4972807" y="1422907"/>
            <a:ext cx="8221638" cy="8116061"/>
          </a:xfrm>
          <a:prstGeom prst="rect">
            <a:avLst/>
          </a:prstGeom>
        </p:spPr>
      </p:pic>
      <p:sp>
        <p:nvSpPr>
          <p:cNvPr id="9" name="TextBox 8">
            <a:extLst>
              <a:ext uri="{FF2B5EF4-FFF2-40B4-BE49-F238E27FC236}">
                <a16:creationId xmlns:a16="http://schemas.microsoft.com/office/drawing/2014/main" id="{5979762A-BA2E-C378-AED6-87FC12F6DC9B}"/>
              </a:ext>
            </a:extLst>
          </p:cNvPr>
          <p:cNvSpPr txBox="1"/>
          <p:nvPr/>
        </p:nvSpPr>
        <p:spPr>
          <a:xfrm>
            <a:off x="2623571" y="375427"/>
            <a:ext cx="789799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1733930" rtl="0" fontAlgn="auto" latinLnBrk="0" hangingPunct="0">
              <a:lnSpc>
                <a:spcPct val="100000"/>
              </a:lnSpc>
              <a:spcBef>
                <a:spcPts val="0"/>
              </a:spcBef>
              <a:spcAft>
                <a:spcPts val="0"/>
              </a:spcAft>
              <a:buClrTx/>
              <a:buSzTx/>
              <a:buFontTx/>
              <a:buNone/>
              <a:tabLst/>
            </a:pPr>
            <a:r>
              <a:rPr kumimoji="0" lang="en-GB" sz="6000" b="0" i="0" u="none" strike="noStrike" cap="none" spc="0" normalizeH="0" baseline="0" dirty="0">
                <a:ln>
                  <a:noFill/>
                </a:ln>
                <a:solidFill>
                  <a:schemeClr val="bg1"/>
                </a:solidFill>
                <a:effectLst/>
                <a:uFillTx/>
                <a:latin typeface="Lucida Blackletter" pitchFamily="2" charset="77"/>
                <a:sym typeface="Helvetica Neue"/>
              </a:rPr>
              <a:t>Thematic Development</a:t>
            </a:r>
          </a:p>
        </p:txBody>
      </p:sp>
      <p:pic>
        <p:nvPicPr>
          <p:cNvPr id="260" name="pngtree-blood-splash-red-ink-spray-for-halloween-png-image_6181089.png" descr="pngtree-blood-splash-red-ink-spray-for-halloween-png-image_6181089.png">
            <a:extLst>
              <a:ext uri="{FF2B5EF4-FFF2-40B4-BE49-F238E27FC236}">
                <a16:creationId xmlns:a16="http://schemas.microsoft.com/office/drawing/2014/main" id="{D5D8AD6A-1124-6FC8-20A1-F475A895A5E3}"/>
              </a:ext>
            </a:extLst>
          </p:cNvPr>
          <p:cNvPicPr>
            <a:picLocks noChangeAspect="1"/>
          </p:cNvPicPr>
          <p:nvPr/>
        </p:nvPicPr>
        <p:blipFill>
          <a:blip r:embed="rId6" cstate="screen">
            <a:alphaModFix amt="81000"/>
            <a:extLst>
              <a:ext uri="{28A0092B-C50C-407E-A947-70E740481C1C}">
                <a14:useLocalDpi xmlns:a14="http://schemas.microsoft.com/office/drawing/2010/main"/>
              </a:ext>
            </a:extLst>
          </a:blip>
          <a:srcRect/>
          <a:stretch>
            <a:fillRect/>
          </a:stretch>
        </p:blipFill>
        <p:spPr>
          <a:xfrm>
            <a:off x="9673312" y="-226974"/>
            <a:ext cx="3477014" cy="4071816"/>
          </a:xfrm>
          <a:prstGeom prst="rect">
            <a:avLst/>
          </a:prstGeom>
          <a:ln w="12700">
            <a:miter lim="400000"/>
          </a:ln>
        </p:spPr>
      </p:pic>
      <p:pic>
        <p:nvPicPr>
          <p:cNvPr id="261" name="pngtree-blood-splash-red-ink-spray-for-halloween-png-image_6181089.png" descr="pngtree-blood-splash-red-ink-spray-for-halloween-png-image_6181089.png">
            <a:extLst>
              <a:ext uri="{FF2B5EF4-FFF2-40B4-BE49-F238E27FC236}">
                <a16:creationId xmlns:a16="http://schemas.microsoft.com/office/drawing/2014/main" id="{D9A9F526-6466-6123-969F-30ED7012271F}"/>
              </a:ext>
            </a:extLst>
          </p:cNvPr>
          <p:cNvPicPr>
            <a:picLocks noChangeAspect="1"/>
          </p:cNvPicPr>
          <p:nvPr/>
        </p:nvPicPr>
        <p:blipFill>
          <a:blip r:embed="rId7" cstate="screen">
            <a:alphaModFix amt="83000"/>
            <a:extLst>
              <a:ext uri="{28A0092B-C50C-407E-A947-70E740481C1C}">
                <a14:useLocalDpi xmlns:a14="http://schemas.microsoft.com/office/drawing/2010/main"/>
              </a:ext>
            </a:extLst>
          </a:blip>
          <a:srcRect/>
          <a:stretch>
            <a:fillRect/>
          </a:stretch>
        </p:blipFill>
        <p:spPr>
          <a:xfrm>
            <a:off x="-165327" y="-205709"/>
            <a:ext cx="3739965" cy="4424447"/>
          </a:xfrm>
          <a:prstGeom prst="rect">
            <a:avLst/>
          </a:prstGeom>
          <a:ln w="12700">
            <a:miter lim="400000"/>
          </a:ln>
        </p:spPr>
      </p:pic>
      <p:sp>
        <p:nvSpPr>
          <p:cNvPr id="12" name="Circle">
            <a:extLst>
              <a:ext uri="{FF2B5EF4-FFF2-40B4-BE49-F238E27FC236}">
                <a16:creationId xmlns:a16="http://schemas.microsoft.com/office/drawing/2014/main" id="{21ECE1A3-F76C-B585-5A57-62611C538D10}"/>
              </a:ext>
            </a:extLst>
          </p:cNvPr>
          <p:cNvSpPr/>
          <p:nvPr/>
        </p:nvSpPr>
        <p:spPr>
          <a:xfrm>
            <a:off x="9164694" y="2773688"/>
            <a:ext cx="229394" cy="229395"/>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3" name="Circle">
            <a:extLst>
              <a:ext uri="{FF2B5EF4-FFF2-40B4-BE49-F238E27FC236}">
                <a16:creationId xmlns:a16="http://schemas.microsoft.com/office/drawing/2014/main" id="{177A54A0-51F4-9BB9-205B-3A6286F92AEB}"/>
              </a:ext>
            </a:extLst>
          </p:cNvPr>
          <p:cNvSpPr/>
          <p:nvPr/>
        </p:nvSpPr>
        <p:spPr>
          <a:xfrm>
            <a:off x="10604692" y="3137598"/>
            <a:ext cx="229395" cy="229395"/>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4" name="Circle">
            <a:extLst>
              <a:ext uri="{FF2B5EF4-FFF2-40B4-BE49-F238E27FC236}">
                <a16:creationId xmlns:a16="http://schemas.microsoft.com/office/drawing/2014/main" id="{1C8523B8-A3EA-64CF-9D38-3CCD24CB944E}"/>
              </a:ext>
            </a:extLst>
          </p:cNvPr>
          <p:cNvSpPr/>
          <p:nvPr/>
        </p:nvSpPr>
        <p:spPr>
          <a:xfrm>
            <a:off x="11631181" y="4112928"/>
            <a:ext cx="229395" cy="229395"/>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5" name="Circle">
            <a:extLst>
              <a:ext uri="{FF2B5EF4-FFF2-40B4-BE49-F238E27FC236}">
                <a16:creationId xmlns:a16="http://schemas.microsoft.com/office/drawing/2014/main" id="{9BADE286-37F8-5FCF-717B-ADA48A42A7BD}"/>
              </a:ext>
            </a:extLst>
          </p:cNvPr>
          <p:cNvSpPr/>
          <p:nvPr/>
        </p:nvSpPr>
        <p:spPr>
          <a:xfrm>
            <a:off x="12019881" y="5598714"/>
            <a:ext cx="229395" cy="229394"/>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6" name="Circle">
            <a:extLst>
              <a:ext uri="{FF2B5EF4-FFF2-40B4-BE49-F238E27FC236}">
                <a16:creationId xmlns:a16="http://schemas.microsoft.com/office/drawing/2014/main" id="{51A63617-8EF3-892F-C116-8A31E7482D5A}"/>
              </a:ext>
            </a:extLst>
          </p:cNvPr>
          <p:cNvSpPr/>
          <p:nvPr/>
        </p:nvSpPr>
        <p:spPr>
          <a:xfrm>
            <a:off x="11631181" y="7029892"/>
            <a:ext cx="229395" cy="229395"/>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7" name="Circle">
            <a:extLst>
              <a:ext uri="{FF2B5EF4-FFF2-40B4-BE49-F238E27FC236}">
                <a16:creationId xmlns:a16="http://schemas.microsoft.com/office/drawing/2014/main" id="{60299845-2E96-814F-DD36-11CD19D21F6D}"/>
              </a:ext>
            </a:extLst>
          </p:cNvPr>
          <p:cNvSpPr/>
          <p:nvPr/>
        </p:nvSpPr>
        <p:spPr>
          <a:xfrm>
            <a:off x="10604692" y="8036943"/>
            <a:ext cx="229395" cy="229395"/>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8" name="Circle">
            <a:extLst>
              <a:ext uri="{FF2B5EF4-FFF2-40B4-BE49-F238E27FC236}">
                <a16:creationId xmlns:a16="http://schemas.microsoft.com/office/drawing/2014/main" id="{F81AC4CE-0B5D-D470-E250-1D8EE85EB6B1}"/>
              </a:ext>
            </a:extLst>
          </p:cNvPr>
          <p:cNvSpPr/>
          <p:nvPr/>
        </p:nvSpPr>
        <p:spPr>
          <a:xfrm>
            <a:off x="9164694" y="8453856"/>
            <a:ext cx="229394" cy="229395"/>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19" name="Circle">
            <a:extLst>
              <a:ext uri="{FF2B5EF4-FFF2-40B4-BE49-F238E27FC236}">
                <a16:creationId xmlns:a16="http://schemas.microsoft.com/office/drawing/2014/main" id="{5023D5BD-C440-3F5B-BF87-DBC109171F22}"/>
              </a:ext>
            </a:extLst>
          </p:cNvPr>
          <p:cNvSpPr/>
          <p:nvPr/>
        </p:nvSpPr>
        <p:spPr>
          <a:xfrm>
            <a:off x="7733867" y="8036943"/>
            <a:ext cx="229394" cy="229395"/>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0" name="Circle">
            <a:extLst>
              <a:ext uri="{FF2B5EF4-FFF2-40B4-BE49-F238E27FC236}">
                <a16:creationId xmlns:a16="http://schemas.microsoft.com/office/drawing/2014/main" id="{9BD48EB3-9454-184F-A86D-25024F03C0A2}"/>
              </a:ext>
            </a:extLst>
          </p:cNvPr>
          <p:cNvSpPr/>
          <p:nvPr/>
        </p:nvSpPr>
        <p:spPr>
          <a:xfrm>
            <a:off x="6739516" y="7029892"/>
            <a:ext cx="229394" cy="229395"/>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1" name="Circle">
            <a:extLst>
              <a:ext uri="{FF2B5EF4-FFF2-40B4-BE49-F238E27FC236}">
                <a16:creationId xmlns:a16="http://schemas.microsoft.com/office/drawing/2014/main" id="{91359B87-B96C-6508-D57E-44F5753E99C1}"/>
              </a:ext>
            </a:extLst>
          </p:cNvPr>
          <p:cNvSpPr/>
          <p:nvPr/>
        </p:nvSpPr>
        <p:spPr>
          <a:xfrm>
            <a:off x="6346047" y="5587924"/>
            <a:ext cx="229395" cy="229394"/>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2" name="Circle">
            <a:extLst>
              <a:ext uri="{FF2B5EF4-FFF2-40B4-BE49-F238E27FC236}">
                <a16:creationId xmlns:a16="http://schemas.microsoft.com/office/drawing/2014/main" id="{06B30A41-7F71-8C2A-75F0-F9305CD7BEB1}"/>
              </a:ext>
            </a:extLst>
          </p:cNvPr>
          <p:cNvSpPr/>
          <p:nvPr/>
        </p:nvSpPr>
        <p:spPr>
          <a:xfrm>
            <a:off x="6739516" y="4112928"/>
            <a:ext cx="229394" cy="229395"/>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23" name="Circle">
            <a:extLst>
              <a:ext uri="{FF2B5EF4-FFF2-40B4-BE49-F238E27FC236}">
                <a16:creationId xmlns:a16="http://schemas.microsoft.com/office/drawing/2014/main" id="{6E2B28F7-291A-3941-14BB-56468D274D50}"/>
              </a:ext>
            </a:extLst>
          </p:cNvPr>
          <p:cNvSpPr/>
          <p:nvPr/>
        </p:nvSpPr>
        <p:spPr>
          <a:xfrm>
            <a:off x="7733867" y="3137598"/>
            <a:ext cx="229394" cy="229395"/>
          </a:xfrm>
          <a:prstGeom prst="ellipse">
            <a:avLst/>
          </a:prstGeom>
          <a:solidFill>
            <a:srgbClr val="000000"/>
          </a:solidFill>
          <a:ln w="12700">
            <a:miter lim="400000"/>
          </a:ln>
        </p:spPr>
        <p:txBody>
          <a:bodyPr lIns="50800" tIns="50800" rIns="50800" bIns="50800" anchor="ctr"/>
          <a:lstStyle/>
          <a:p>
            <a:pPr defTabSz="584200">
              <a:defRPr sz="2200">
                <a:solidFill>
                  <a:srgbClr val="000000"/>
                </a:solidFill>
                <a:latin typeface="Helvetica Neue Medium"/>
                <a:ea typeface="Helvetica Neue Medium"/>
                <a:cs typeface="Helvetica Neue Medium"/>
                <a:sym typeface="Helvetica Neue Medium"/>
              </a:defRPr>
            </a:pPr>
            <a:endParaRPr/>
          </a:p>
        </p:txBody>
      </p:sp>
      <p:sp>
        <p:nvSpPr>
          <p:cNvPr id="8" name="Pre-Compositional Calculations">
            <a:extLst>
              <a:ext uri="{FF2B5EF4-FFF2-40B4-BE49-F238E27FC236}">
                <a16:creationId xmlns:a16="http://schemas.microsoft.com/office/drawing/2014/main" id="{3322CA5B-E77E-1687-D2C7-832766654040}"/>
              </a:ext>
            </a:extLst>
          </p:cNvPr>
          <p:cNvSpPr txBox="1"/>
          <p:nvPr/>
        </p:nvSpPr>
        <p:spPr>
          <a:xfrm>
            <a:off x="3693775" y="1277798"/>
            <a:ext cx="5595371"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800">
                <a:solidFill>
                  <a:srgbClr val="000000"/>
                </a:solidFill>
              </a:defRPr>
            </a:lvl1pPr>
          </a:lstStyle>
          <a:p>
            <a:r>
              <a:rPr lang="en-GB" sz="2800" dirty="0"/>
              <a:t>Symmetrical 12-Tone series</a:t>
            </a:r>
            <a:endParaRPr sz="2800" dirty="0"/>
          </a:p>
        </p:txBody>
      </p:sp>
      <p:pic>
        <p:nvPicPr>
          <p:cNvPr id="4" name="Picture 3" descr="A close-up of a piano keyboard&#10;&#10;AI-generated content may be incorrect.">
            <a:extLst>
              <a:ext uri="{FF2B5EF4-FFF2-40B4-BE49-F238E27FC236}">
                <a16:creationId xmlns:a16="http://schemas.microsoft.com/office/drawing/2014/main" id="{6BA8099E-0DA3-F00E-D40B-6A356C1DFD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9385" y="4172798"/>
            <a:ext cx="4914329" cy="2810996"/>
          </a:xfrm>
          <a:prstGeom prst="rect">
            <a:avLst/>
          </a:prstGeom>
        </p:spPr>
      </p:pic>
    </p:spTree>
    <p:extLst>
      <p:ext uri="{BB962C8B-B14F-4D97-AF65-F5344CB8AC3E}">
        <p14:creationId xmlns:p14="http://schemas.microsoft.com/office/powerpoint/2010/main" val="28052126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grpId="0" nodeType="afterEffect">
                                  <p:stCondLst>
                                    <p:cond delay="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grpId="0" nodeType="afterEffect">
                                  <p:stCondLst>
                                    <p:cond delay="50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P spid="13" grpId="0" animBg="1" advAuto="0"/>
      <p:bldP spid="14" grpId="0" animBg="1" advAuto="0"/>
      <p:bldP spid="15" grpId="0" animBg="1" advAuto="0"/>
      <p:bldP spid="16" grpId="0" animBg="1" advAuto="0"/>
      <p:bldP spid="17" grpId="0" animBg="1" advAuto="0"/>
      <p:bldP spid="18" grpId="0" animBg="1" advAuto="0"/>
      <p:bldP spid="19" grpId="0" animBg="1" advAuto="0"/>
      <p:bldP spid="20" grpId="0" animBg="1" advAuto="0"/>
      <p:bldP spid="21" grpId="0" animBg="1" advAuto="0"/>
      <p:bldP spid="22" grpId="0" animBg="1" advAuto="0"/>
      <p:bldP spid="23" grpId="0" animBg="1" advAuto="0"/>
    </p:bldLst>
  </p:timing>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2672</TotalTime>
  <Words>1575</Words>
  <Application>Microsoft Macintosh PowerPoint</Application>
  <PresentationFormat>Custom</PresentationFormat>
  <Paragraphs>156</Paragraphs>
  <Slides>16</Slides>
  <Notes>16</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__fkGroteskNeue_598ab8</vt:lpstr>
      <vt:lpstr>Arial</vt:lpstr>
      <vt:lpstr>Google Sans</vt:lpstr>
      <vt:lpstr>Helvetica Neue</vt:lpstr>
      <vt:lpstr>Helvetica Neue Medium</vt:lpstr>
      <vt:lpstr>Lucida Blackletter</vt:lpstr>
      <vt:lpstr>Times New Roman</vt:lpstr>
      <vt:lpstr>var(--font-berkeley-mono)</vt:lpstr>
      <vt:lpstr>20_BasicBlack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Michael Brown</cp:lastModifiedBy>
  <cp:revision>54</cp:revision>
  <dcterms:modified xsi:type="dcterms:W3CDTF">2025-05-16T07:45:36Z</dcterms:modified>
</cp:coreProperties>
</file>