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3.xml" ContentType="application/vnd.openxmlformats-officedocument.theme+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5.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2" r:id="rId4"/>
    <p:sldMasterId id="2147483660" r:id="rId5"/>
    <p:sldMasterId id="2147483687" r:id="rId6"/>
    <p:sldMasterId id="2147483688" r:id="rId7"/>
  </p:sldMasterIdLst>
  <p:notesMasterIdLst>
    <p:notesMasterId r:id="rId21"/>
  </p:notesMasterIdLst>
  <p:handoutMasterIdLst>
    <p:handoutMasterId r:id="rId22"/>
  </p:handoutMasterIdLst>
  <p:sldIdLst>
    <p:sldId id="280" r:id="rId8"/>
    <p:sldId id="305" r:id="rId9"/>
    <p:sldId id="297" r:id="rId10"/>
    <p:sldId id="298" r:id="rId11"/>
    <p:sldId id="299" r:id="rId12"/>
    <p:sldId id="300" r:id="rId13"/>
    <p:sldId id="301" r:id="rId14"/>
    <p:sldId id="302" r:id="rId15"/>
    <p:sldId id="303" r:id="rId16"/>
    <p:sldId id="304" r:id="rId17"/>
    <p:sldId id="306" r:id="rId18"/>
    <p:sldId id="307" r:id="rId19"/>
    <p:sldId id="271" r:id="rId2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37"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Stephen Muessig" initials="SM" lastIdx="1" clrIdx="0">
    <p:extLst>
      <p:ext uri="{19B8F6BF-5375-455C-9EA6-DF929625EA0E}">
        <p15:presenceInfo xmlns:p15="http://schemas.microsoft.com/office/powerpoint/2012/main" userId="S::783655@derby.ac.uk::7cbef656-c224-4823-a7ca-5bdfffe51672"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AB9668"/>
    <a:srgbClr val="E83A5F"/>
    <a:srgbClr val="9DA0A1"/>
    <a:srgbClr val="CECFD0"/>
    <a:srgbClr val="EDF4F5"/>
    <a:srgbClr val="FEFBE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5488"/>
    <p:restoredTop sz="52263"/>
  </p:normalViewPr>
  <p:slideViewPr>
    <p:cSldViewPr snapToGrid="0">
      <p:cViewPr varScale="1">
        <p:scale>
          <a:sx n="63" d="100"/>
          <a:sy n="63" d="100"/>
        </p:scale>
        <p:origin x="1872" y="168"/>
      </p:cViewPr>
      <p:guideLst>
        <p:guide orient="horz" pos="2137"/>
        <p:guide pos="3840"/>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1.xml"/><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theme" Target="theme/theme1.xml"/><Relationship Id="rId3" Type="http://schemas.openxmlformats.org/officeDocument/2006/relationships/customXml" Target="../customXml/item3.xml"/><Relationship Id="rId21" Type="http://schemas.openxmlformats.org/officeDocument/2006/relationships/notesMaster" Target="notesMasters/notesMaster1.xml"/><Relationship Id="rId7" Type="http://schemas.openxmlformats.org/officeDocument/2006/relationships/slideMaster" Target="slideMasters/slideMaster4.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9.xml"/><Relationship Id="rId20" Type="http://schemas.openxmlformats.org/officeDocument/2006/relationships/slide" Target="slides/slide13.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4.xml"/><Relationship Id="rId24" Type="http://schemas.openxmlformats.org/officeDocument/2006/relationships/presProps" Target="presProps.xml"/><Relationship Id="rId5" Type="http://schemas.openxmlformats.org/officeDocument/2006/relationships/slideMaster" Target="slideMasters/slideMaster2.xml"/><Relationship Id="rId15" Type="http://schemas.openxmlformats.org/officeDocument/2006/relationships/slide" Target="slides/slide8.xml"/><Relationship Id="rId23" Type="http://schemas.openxmlformats.org/officeDocument/2006/relationships/commentAuthors" Target="commentAuthors.xml"/><Relationship Id="rId10" Type="http://schemas.openxmlformats.org/officeDocument/2006/relationships/slide" Target="slides/slide3.xml"/><Relationship Id="rId19" Type="http://schemas.openxmlformats.org/officeDocument/2006/relationships/slide" Target="slides/slide12.xml"/><Relationship Id="rId4" Type="http://schemas.openxmlformats.org/officeDocument/2006/relationships/slideMaster" Target="slideMasters/slideMaster1.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handoutMaster" Target="handoutMasters/handoutMaster1.xml"/><Relationship Id="rId27"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A09804A-5E27-954B-85BE-255FEA267527}" type="doc">
      <dgm:prSet loTypeId="urn:microsoft.com/office/officeart/2005/8/layout/default" loCatId="matrix" qsTypeId="urn:microsoft.com/office/officeart/2005/8/quickstyle/simple1" qsCatId="simple" csTypeId="urn:microsoft.com/office/officeart/2005/8/colors/accent1_2" csCatId="accent1" phldr="1"/>
      <dgm:spPr/>
      <dgm:t>
        <a:bodyPr/>
        <a:lstStyle/>
        <a:p>
          <a:endParaRPr lang="en-GB"/>
        </a:p>
      </dgm:t>
    </dgm:pt>
    <dgm:pt modelId="{E223495F-E21D-3349-9A2F-A2AEE021FB23}">
      <dgm:prSet/>
      <dgm:spPr/>
      <dgm:t>
        <a:bodyPr/>
        <a:lstStyle/>
        <a:p>
          <a:r>
            <a:rPr lang="en-GB" b="1" i="0" dirty="0">
              <a:solidFill>
                <a:schemeClr val="tx1"/>
              </a:solidFill>
            </a:rPr>
            <a:t>Research Focus: </a:t>
          </a:r>
          <a:r>
            <a:rPr lang="en-GB" b="0" i="0" dirty="0">
              <a:solidFill>
                <a:schemeClr val="tx1"/>
              </a:solidFill>
            </a:rPr>
            <a:t>This study explores how </a:t>
          </a:r>
          <a:r>
            <a:rPr lang="en-GB" b="1" i="0" dirty="0">
              <a:solidFill>
                <a:schemeClr val="tx1"/>
              </a:solidFill>
            </a:rPr>
            <a:t>social workers mediate and amplify the voices of Care-Experienced Children and Young People (CECYP)</a:t>
          </a:r>
          <a:r>
            <a:rPr lang="en-GB" b="0" i="0" dirty="0">
              <a:solidFill>
                <a:schemeClr val="tx1"/>
              </a:solidFill>
            </a:rPr>
            <a:t> within social work practice. It specifically examines </a:t>
          </a:r>
          <a:r>
            <a:rPr lang="en-GB" b="1" i="0" dirty="0">
              <a:solidFill>
                <a:schemeClr val="tx1"/>
              </a:solidFill>
            </a:rPr>
            <a:t>how democratic values—equity, participation, and shared decision-making—are embedded (or limited) in decision-making processes</a:t>
          </a:r>
          <a:r>
            <a:rPr lang="en-GB" b="0" i="0" dirty="0">
              <a:solidFill>
                <a:schemeClr val="tx1"/>
              </a:solidFill>
            </a:rPr>
            <a:t>.</a:t>
          </a:r>
          <a:endParaRPr lang="en-GB" dirty="0">
            <a:solidFill>
              <a:schemeClr val="tx1"/>
            </a:solidFill>
          </a:endParaRPr>
        </a:p>
      </dgm:t>
    </dgm:pt>
    <dgm:pt modelId="{F1B91117-B7A2-DC4A-BE4C-6C4909710772}" type="parTrans" cxnId="{2F3D659C-7E86-0C44-953B-D400B532ECCE}">
      <dgm:prSet/>
      <dgm:spPr/>
      <dgm:t>
        <a:bodyPr/>
        <a:lstStyle/>
        <a:p>
          <a:endParaRPr lang="en-GB"/>
        </a:p>
      </dgm:t>
    </dgm:pt>
    <dgm:pt modelId="{1871241A-8DF1-E947-8E5C-68CBB78AA401}" type="sibTrans" cxnId="{2F3D659C-7E86-0C44-953B-D400B532ECCE}">
      <dgm:prSet/>
      <dgm:spPr/>
      <dgm:t>
        <a:bodyPr/>
        <a:lstStyle/>
        <a:p>
          <a:endParaRPr lang="en-GB"/>
        </a:p>
      </dgm:t>
    </dgm:pt>
    <dgm:pt modelId="{E4879161-5DCE-0942-A246-022963A600BE}">
      <dgm:prSet/>
      <dgm:spPr/>
      <dgm:t>
        <a:bodyPr/>
        <a:lstStyle/>
        <a:p>
          <a:r>
            <a:rPr lang="en-GB" b="1" i="0">
              <a:solidFill>
                <a:schemeClr val="tx1"/>
              </a:solidFill>
            </a:rPr>
            <a:t>Key Findings Emerging:</a:t>
          </a:r>
          <a:endParaRPr lang="en-GB">
            <a:solidFill>
              <a:schemeClr val="tx1"/>
            </a:solidFill>
          </a:endParaRPr>
        </a:p>
      </dgm:t>
    </dgm:pt>
    <dgm:pt modelId="{D31B6085-8C25-0B45-B701-B0E0B494CF1B}" type="parTrans" cxnId="{FF1E9602-B107-694B-9BFA-C1734F140276}">
      <dgm:prSet/>
      <dgm:spPr/>
      <dgm:t>
        <a:bodyPr/>
        <a:lstStyle/>
        <a:p>
          <a:endParaRPr lang="en-GB"/>
        </a:p>
      </dgm:t>
    </dgm:pt>
    <dgm:pt modelId="{0BB90D2F-E8C7-A54B-8AF5-B6017B3C589F}" type="sibTrans" cxnId="{FF1E9602-B107-694B-9BFA-C1734F140276}">
      <dgm:prSet/>
      <dgm:spPr/>
      <dgm:t>
        <a:bodyPr/>
        <a:lstStyle/>
        <a:p>
          <a:endParaRPr lang="en-GB"/>
        </a:p>
      </dgm:t>
    </dgm:pt>
    <dgm:pt modelId="{CE3045A6-2B7C-4446-8D6E-478EE8CA4947}">
      <dgm:prSet/>
      <dgm:spPr/>
      <dgm:t>
        <a:bodyPr/>
        <a:lstStyle/>
        <a:p>
          <a:r>
            <a:rPr lang="en-GB" b="1" i="0" dirty="0">
              <a:solidFill>
                <a:schemeClr val="tx1"/>
              </a:solidFill>
            </a:rPr>
            <a:t>Social workers strongly value participation</a:t>
          </a:r>
          <a:r>
            <a:rPr lang="en-GB" b="0" i="0" dirty="0">
              <a:solidFill>
                <a:schemeClr val="tx1"/>
              </a:solidFill>
            </a:rPr>
            <a:t>, but structural constraints (caseloads, policies, risk-averse cultures) often limit their ability to embed democratic decision-making.</a:t>
          </a:r>
          <a:endParaRPr lang="en-GB" dirty="0">
            <a:solidFill>
              <a:schemeClr val="tx1"/>
            </a:solidFill>
          </a:endParaRPr>
        </a:p>
      </dgm:t>
    </dgm:pt>
    <dgm:pt modelId="{3945A2BB-9DA5-9146-B96B-912177B66961}" type="parTrans" cxnId="{35B67EB9-D042-F84F-97F5-1D5909F28EAE}">
      <dgm:prSet/>
      <dgm:spPr/>
      <dgm:t>
        <a:bodyPr/>
        <a:lstStyle/>
        <a:p>
          <a:endParaRPr lang="en-GB"/>
        </a:p>
      </dgm:t>
    </dgm:pt>
    <dgm:pt modelId="{E44D9933-F4D6-BD41-928C-6E5EDADE668F}" type="sibTrans" cxnId="{35B67EB9-D042-F84F-97F5-1D5909F28EAE}">
      <dgm:prSet/>
      <dgm:spPr/>
      <dgm:t>
        <a:bodyPr/>
        <a:lstStyle/>
        <a:p>
          <a:endParaRPr lang="en-GB"/>
        </a:p>
      </dgm:t>
    </dgm:pt>
    <dgm:pt modelId="{0A016330-A001-9C49-9CAF-2F6D4F7D89DD}">
      <dgm:prSet/>
      <dgm:spPr/>
      <dgm:t>
        <a:bodyPr/>
        <a:lstStyle/>
        <a:p>
          <a:r>
            <a:rPr lang="en-GB" b="1" i="0" dirty="0">
              <a:solidFill>
                <a:schemeClr val="tx1"/>
              </a:solidFill>
            </a:rPr>
            <a:t>Emotions are central to this research</a:t>
          </a:r>
          <a:r>
            <a:rPr lang="en-GB" b="0" i="0" dirty="0">
              <a:solidFill>
                <a:schemeClr val="tx1"/>
              </a:solidFill>
            </a:rPr>
            <a:t>, not just in the experiences of CECYP but also in how social workers engage with participation—many feel frustrated, emotionally drained, and ethically conflicted.</a:t>
          </a:r>
          <a:endParaRPr lang="en-GB" dirty="0">
            <a:solidFill>
              <a:schemeClr val="tx1"/>
            </a:solidFill>
          </a:endParaRPr>
        </a:p>
      </dgm:t>
    </dgm:pt>
    <dgm:pt modelId="{2FB4900C-236B-E445-A8E9-AB971338508D}" type="parTrans" cxnId="{766EBCD1-FE2D-8B4C-AB6F-3A343A514D61}">
      <dgm:prSet/>
      <dgm:spPr/>
      <dgm:t>
        <a:bodyPr/>
        <a:lstStyle/>
        <a:p>
          <a:endParaRPr lang="en-GB"/>
        </a:p>
      </dgm:t>
    </dgm:pt>
    <dgm:pt modelId="{929A2ABE-8AAE-E346-9199-19A1673FCC19}" type="sibTrans" cxnId="{766EBCD1-FE2D-8B4C-AB6F-3A343A514D61}">
      <dgm:prSet/>
      <dgm:spPr/>
      <dgm:t>
        <a:bodyPr/>
        <a:lstStyle/>
        <a:p>
          <a:endParaRPr lang="en-GB"/>
        </a:p>
      </dgm:t>
    </dgm:pt>
    <dgm:pt modelId="{04EF3E25-E96C-CD41-AB9F-1FB17FF619DA}">
      <dgm:prSet/>
      <dgm:spPr/>
      <dgm:t>
        <a:bodyPr/>
        <a:lstStyle/>
        <a:p>
          <a:r>
            <a:rPr lang="en-GB" b="1" i="0" dirty="0">
              <a:solidFill>
                <a:schemeClr val="tx1"/>
              </a:solidFill>
            </a:rPr>
            <a:t>Digital engagement (e.g., WhatsApp, informal text-based contact) is increasingly a tool for participation </a:t>
          </a:r>
          <a:r>
            <a:rPr lang="en-GB" b="0" i="0" dirty="0">
              <a:solidFill>
                <a:schemeClr val="tx1"/>
              </a:solidFill>
            </a:rPr>
            <a:t>but brings challenges around boundaries and confidentiality.</a:t>
          </a:r>
          <a:endParaRPr lang="en-GB" dirty="0">
            <a:solidFill>
              <a:schemeClr val="tx1"/>
            </a:solidFill>
          </a:endParaRPr>
        </a:p>
      </dgm:t>
    </dgm:pt>
    <dgm:pt modelId="{D8C886F9-685C-D445-84C4-6E9C98C328AB}" type="parTrans" cxnId="{04BAD9FA-A646-B243-852D-51CC75F97974}">
      <dgm:prSet/>
      <dgm:spPr/>
      <dgm:t>
        <a:bodyPr/>
        <a:lstStyle/>
        <a:p>
          <a:endParaRPr lang="en-GB"/>
        </a:p>
      </dgm:t>
    </dgm:pt>
    <dgm:pt modelId="{716C2132-CC76-FA4E-BCC3-8B93AFA6441A}" type="sibTrans" cxnId="{04BAD9FA-A646-B243-852D-51CC75F97974}">
      <dgm:prSet/>
      <dgm:spPr/>
      <dgm:t>
        <a:bodyPr/>
        <a:lstStyle/>
        <a:p>
          <a:endParaRPr lang="en-GB"/>
        </a:p>
      </dgm:t>
    </dgm:pt>
    <dgm:pt modelId="{9AF595A1-ADF8-1144-AEFE-1EDE6BDA56AB}" type="pres">
      <dgm:prSet presAssocID="{5A09804A-5E27-954B-85BE-255FEA267527}" presName="diagram" presStyleCnt="0">
        <dgm:presLayoutVars>
          <dgm:dir/>
          <dgm:resizeHandles val="exact"/>
        </dgm:presLayoutVars>
      </dgm:prSet>
      <dgm:spPr/>
    </dgm:pt>
    <dgm:pt modelId="{F25F338D-3D97-094E-BE50-FE22D5DC0CDE}" type="pres">
      <dgm:prSet presAssocID="{E223495F-E21D-3349-9A2F-A2AEE021FB23}" presName="node" presStyleLbl="node1" presStyleIdx="0" presStyleCnt="2" custScaleY="140068">
        <dgm:presLayoutVars>
          <dgm:bulletEnabled val="1"/>
        </dgm:presLayoutVars>
      </dgm:prSet>
      <dgm:spPr/>
    </dgm:pt>
    <dgm:pt modelId="{E863BA82-29E4-474A-A244-BFC29370CC66}" type="pres">
      <dgm:prSet presAssocID="{1871241A-8DF1-E947-8E5C-68CBB78AA401}" presName="sibTrans" presStyleCnt="0"/>
      <dgm:spPr/>
    </dgm:pt>
    <dgm:pt modelId="{F8CDBC20-6E73-CB4C-B6EF-AB800614FC76}" type="pres">
      <dgm:prSet presAssocID="{E4879161-5DCE-0942-A246-022963A600BE}" presName="node" presStyleLbl="node1" presStyleIdx="1" presStyleCnt="2" custScaleY="140068">
        <dgm:presLayoutVars>
          <dgm:bulletEnabled val="1"/>
        </dgm:presLayoutVars>
      </dgm:prSet>
      <dgm:spPr/>
    </dgm:pt>
  </dgm:ptLst>
  <dgm:cxnLst>
    <dgm:cxn modelId="{FF1E9602-B107-694B-9BFA-C1734F140276}" srcId="{5A09804A-5E27-954B-85BE-255FEA267527}" destId="{E4879161-5DCE-0942-A246-022963A600BE}" srcOrd="1" destOrd="0" parTransId="{D31B6085-8C25-0B45-B701-B0E0B494CF1B}" sibTransId="{0BB90D2F-E8C7-A54B-8AF5-B6017B3C589F}"/>
    <dgm:cxn modelId="{176D7F2D-102D-724D-984E-A7E75A7B1B5A}" type="presOf" srcId="{0A016330-A001-9C49-9CAF-2F6D4F7D89DD}" destId="{F8CDBC20-6E73-CB4C-B6EF-AB800614FC76}" srcOrd="0" destOrd="2" presId="urn:microsoft.com/office/officeart/2005/8/layout/default"/>
    <dgm:cxn modelId="{60609540-B454-5040-87FB-C78CE342AB7F}" type="presOf" srcId="{5A09804A-5E27-954B-85BE-255FEA267527}" destId="{9AF595A1-ADF8-1144-AEFE-1EDE6BDA56AB}" srcOrd="0" destOrd="0" presId="urn:microsoft.com/office/officeart/2005/8/layout/default"/>
    <dgm:cxn modelId="{10CB436F-5F1E-5042-A77A-9DBE8DBB314C}" type="presOf" srcId="{04EF3E25-E96C-CD41-AB9F-1FB17FF619DA}" destId="{F8CDBC20-6E73-CB4C-B6EF-AB800614FC76}" srcOrd="0" destOrd="3" presId="urn:microsoft.com/office/officeart/2005/8/layout/default"/>
    <dgm:cxn modelId="{A5A50E78-AE2A-4045-8F05-3B8FF2911C06}" type="presOf" srcId="{E4879161-5DCE-0942-A246-022963A600BE}" destId="{F8CDBC20-6E73-CB4C-B6EF-AB800614FC76}" srcOrd="0" destOrd="0" presId="urn:microsoft.com/office/officeart/2005/8/layout/default"/>
    <dgm:cxn modelId="{75608988-D6E0-BA49-A397-8E1FCB28006D}" type="presOf" srcId="{CE3045A6-2B7C-4446-8D6E-478EE8CA4947}" destId="{F8CDBC20-6E73-CB4C-B6EF-AB800614FC76}" srcOrd="0" destOrd="1" presId="urn:microsoft.com/office/officeart/2005/8/layout/default"/>
    <dgm:cxn modelId="{2F3D659C-7E86-0C44-953B-D400B532ECCE}" srcId="{5A09804A-5E27-954B-85BE-255FEA267527}" destId="{E223495F-E21D-3349-9A2F-A2AEE021FB23}" srcOrd="0" destOrd="0" parTransId="{F1B91117-B7A2-DC4A-BE4C-6C4909710772}" sibTransId="{1871241A-8DF1-E947-8E5C-68CBB78AA401}"/>
    <dgm:cxn modelId="{35B67EB9-D042-F84F-97F5-1D5909F28EAE}" srcId="{E4879161-5DCE-0942-A246-022963A600BE}" destId="{CE3045A6-2B7C-4446-8D6E-478EE8CA4947}" srcOrd="0" destOrd="0" parTransId="{3945A2BB-9DA5-9146-B96B-912177B66961}" sibTransId="{E44D9933-F4D6-BD41-928C-6E5EDADE668F}"/>
    <dgm:cxn modelId="{766EBCD1-FE2D-8B4C-AB6F-3A343A514D61}" srcId="{E4879161-5DCE-0942-A246-022963A600BE}" destId="{0A016330-A001-9C49-9CAF-2F6D4F7D89DD}" srcOrd="1" destOrd="0" parTransId="{2FB4900C-236B-E445-A8E9-AB971338508D}" sibTransId="{929A2ABE-8AAE-E346-9199-19A1673FCC19}"/>
    <dgm:cxn modelId="{B3C397E4-8351-8347-92E7-894965969D79}" type="presOf" srcId="{E223495F-E21D-3349-9A2F-A2AEE021FB23}" destId="{F25F338D-3D97-094E-BE50-FE22D5DC0CDE}" srcOrd="0" destOrd="0" presId="urn:microsoft.com/office/officeart/2005/8/layout/default"/>
    <dgm:cxn modelId="{04BAD9FA-A646-B243-852D-51CC75F97974}" srcId="{E4879161-5DCE-0942-A246-022963A600BE}" destId="{04EF3E25-E96C-CD41-AB9F-1FB17FF619DA}" srcOrd="2" destOrd="0" parTransId="{D8C886F9-685C-D445-84C4-6E9C98C328AB}" sibTransId="{716C2132-CC76-FA4E-BCC3-8B93AFA6441A}"/>
    <dgm:cxn modelId="{024E3038-67D6-C340-AF4C-8098C502A84E}" type="presParOf" srcId="{9AF595A1-ADF8-1144-AEFE-1EDE6BDA56AB}" destId="{F25F338D-3D97-094E-BE50-FE22D5DC0CDE}" srcOrd="0" destOrd="0" presId="urn:microsoft.com/office/officeart/2005/8/layout/default"/>
    <dgm:cxn modelId="{78CF6601-0007-1046-A41D-4C01A035972B}" type="presParOf" srcId="{9AF595A1-ADF8-1144-AEFE-1EDE6BDA56AB}" destId="{E863BA82-29E4-474A-A244-BFC29370CC66}" srcOrd="1" destOrd="0" presId="urn:microsoft.com/office/officeart/2005/8/layout/default"/>
    <dgm:cxn modelId="{4C02D7DA-0A02-B44B-94BD-61ACE4BA79A7}" type="presParOf" srcId="{9AF595A1-ADF8-1144-AEFE-1EDE6BDA56AB}" destId="{F8CDBC20-6E73-CB4C-B6EF-AB800614FC76}" srcOrd="2"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99C30BFE-F7E9-FD49-89E2-3ECFBC88A07C}" type="doc">
      <dgm:prSet loTypeId="urn:microsoft.com/office/officeart/2005/8/layout/vProcess5" loCatId="matrix" qsTypeId="urn:microsoft.com/office/officeart/2005/8/quickstyle/simple1" qsCatId="simple" csTypeId="urn:microsoft.com/office/officeart/2005/8/colors/colorful1" csCatId="colorful" phldr="1"/>
      <dgm:spPr/>
      <dgm:t>
        <a:bodyPr/>
        <a:lstStyle/>
        <a:p>
          <a:endParaRPr lang="en-GB"/>
        </a:p>
      </dgm:t>
    </dgm:pt>
    <dgm:pt modelId="{9E215DE5-E9CD-C844-B938-BB79EBCBA941}">
      <dgm:prSet/>
      <dgm:spPr/>
      <dgm:t>
        <a:bodyPr/>
        <a:lstStyle/>
        <a:p>
          <a:r>
            <a:rPr lang="en-GB" b="1" i="0" dirty="0">
              <a:solidFill>
                <a:schemeClr val="tx1"/>
              </a:solidFill>
            </a:rPr>
            <a:t>Key Points:</a:t>
          </a:r>
          <a:endParaRPr lang="en-GB" dirty="0">
            <a:solidFill>
              <a:schemeClr val="tx1"/>
            </a:solidFill>
          </a:endParaRPr>
        </a:p>
      </dgm:t>
    </dgm:pt>
    <dgm:pt modelId="{CC826B9D-2A19-B740-A94F-67CE7B9FAEE1}" type="parTrans" cxnId="{69514D67-C57A-1F43-9B13-3F9DF69E6A77}">
      <dgm:prSet/>
      <dgm:spPr/>
      <dgm:t>
        <a:bodyPr/>
        <a:lstStyle/>
        <a:p>
          <a:endParaRPr lang="en-GB"/>
        </a:p>
      </dgm:t>
    </dgm:pt>
    <dgm:pt modelId="{51A1B095-EDB2-0440-8DB5-C7050033ADA4}" type="sibTrans" cxnId="{69514D67-C57A-1F43-9B13-3F9DF69E6A77}">
      <dgm:prSet/>
      <dgm:spPr/>
      <dgm:t>
        <a:bodyPr/>
        <a:lstStyle/>
        <a:p>
          <a:endParaRPr lang="en-GB"/>
        </a:p>
      </dgm:t>
    </dgm:pt>
    <dgm:pt modelId="{301493DC-F7B2-B34D-ABC6-E15F8324DDF5}">
      <dgm:prSet/>
      <dgm:spPr/>
      <dgm:t>
        <a:bodyPr/>
        <a:lstStyle/>
        <a:p>
          <a:r>
            <a:rPr lang="en-GB" b="1" i="0" dirty="0">
              <a:solidFill>
                <a:schemeClr val="tx1"/>
              </a:solidFill>
            </a:rPr>
            <a:t>Democracy in social work is about shared power, participation, and equity.</a:t>
          </a:r>
          <a:endParaRPr lang="en-GB" dirty="0">
            <a:solidFill>
              <a:schemeClr val="tx1"/>
            </a:solidFill>
          </a:endParaRPr>
        </a:p>
      </dgm:t>
    </dgm:pt>
    <dgm:pt modelId="{7F4A0A5C-819A-594A-916C-7B1341F8A14B}" type="parTrans" cxnId="{AF39C2E1-6C83-9D41-A3B2-8CAC28328F61}">
      <dgm:prSet/>
      <dgm:spPr/>
      <dgm:t>
        <a:bodyPr/>
        <a:lstStyle/>
        <a:p>
          <a:endParaRPr lang="en-GB"/>
        </a:p>
      </dgm:t>
    </dgm:pt>
    <dgm:pt modelId="{56585CF2-3FF0-DA46-B324-9A276DBD72E7}" type="sibTrans" cxnId="{AF39C2E1-6C83-9D41-A3B2-8CAC28328F61}">
      <dgm:prSet/>
      <dgm:spPr/>
      <dgm:t>
        <a:bodyPr/>
        <a:lstStyle/>
        <a:p>
          <a:endParaRPr lang="en-GB"/>
        </a:p>
      </dgm:t>
    </dgm:pt>
    <dgm:pt modelId="{82AEDC54-B9A7-AD40-9F23-388F23D696CE}">
      <dgm:prSet/>
      <dgm:spPr/>
      <dgm:t>
        <a:bodyPr/>
        <a:lstStyle/>
        <a:p>
          <a:r>
            <a:rPr lang="en-GB" b="1" i="0" dirty="0">
              <a:solidFill>
                <a:schemeClr val="tx1"/>
              </a:solidFill>
            </a:rPr>
            <a:t>CECYP have the legal right to be involved in decisions affecting them</a:t>
          </a:r>
          <a:r>
            <a:rPr lang="en-GB" b="0" i="0" dirty="0">
              <a:solidFill>
                <a:schemeClr val="tx1"/>
              </a:solidFill>
            </a:rPr>
            <a:t> (Children Act 1989, UNCRC Article 12).</a:t>
          </a:r>
          <a:endParaRPr lang="en-GB" dirty="0">
            <a:solidFill>
              <a:schemeClr val="tx1"/>
            </a:solidFill>
          </a:endParaRPr>
        </a:p>
      </dgm:t>
    </dgm:pt>
    <dgm:pt modelId="{6CA9D3C5-AF7A-6E41-8A38-07210171BAC9}" type="parTrans" cxnId="{5ED2B70E-06D1-D84A-9792-5882F20F4996}">
      <dgm:prSet/>
      <dgm:spPr/>
      <dgm:t>
        <a:bodyPr/>
        <a:lstStyle/>
        <a:p>
          <a:endParaRPr lang="en-GB"/>
        </a:p>
      </dgm:t>
    </dgm:pt>
    <dgm:pt modelId="{3466EC40-EBF0-7741-8F45-DB4AFAB5D517}" type="sibTrans" cxnId="{5ED2B70E-06D1-D84A-9792-5882F20F4996}">
      <dgm:prSet/>
      <dgm:spPr/>
      <dgm:t>
        <a:bodyPr/>
        <a:lstStyle/>
        <a:p>
          <a:endParaRPr lang="en-GB"/>
        </a:p>
      </dgm:t>
    </dgm:pt>
    <dgm:pt modelId="{6F47DDC8-855B-BA4D-964A-0092A8A62683}">
      <dgm:prSet/>
      <dgm:spPr/>
      <dgm:t>
        <a:bodyPr/>
        <a:lstStyle/>
        <a:p>
          <a:r>
            <a:rPr lang="en-GB" b="1" i="0" dirty="0">
              <a:solidFill>
                <a:schemeClr val="tx1"/>
              </a:solidFill>
            </a:rPr>
            <a:t>The Munro Review (2011) advocated for a child </a:t>
          </a:r>
          <a:r>
            <a:rPr lang="en-GB" b="1" i="0" dirty="0" err="1">
              <a:solidFill>
                <a:schemeClr val="tx1"/>
              </a:solidFill>
            </a:rPr>
            <a:t>centered</a:t>
          </a:r>
          <a:r>
            <a:rPr lang="en-GB" b="1" i="0" dirty="0">
              <a:solidFill>
                <a:schemeClr val="tx1"/>
              </a:solidFill>
            </a:rPr>
            <a:t> system</a:t>
          </a:r>
          <a:r>
            <a:rPr lang="en-GB" b="0" i="0" dirty="0">
              <a:solidFill>
                <a:schemeClr val="tx1"/>
              </a:solidFill>
            </a:rPr>
            <a:t>, but implementation varies widely.</a:t>
          </a:r>
          <a:endParaRPr lang="en-GB" dirty="0">
            <a:solidFill>
              <a:schemeClr val="tx1"/>
            </a:solidFill>
          </a:endParaRPr>
        </a:p>
      </dgm:t>
    </dgm:pt>
    <dgm:pt modelId="{E86C5C2E-E92D-E844-A8F3-B5379FA181A0}" type="parTrans" cxnId="{3FAA1DD6-DC9B-9F4E-A954-D8AD50E4E54B}">
      <dgm:prSet/>
      <dgm:spPr/>
      <dgm:t>
        <a:bodyPr/>
        <a:lstStyle/>
        <a:p>
          <a:endParaRPr lang="en-GB"/>
        </a:p>
      </dgm:t>
    </dgm:pt>
    <dgm:pt modelId="{E8D4E674-4891-C34F-88F8-97C4EA2DC623}" type="sibTrans" cxnId="{3FAA1DD6-DC9B-9F4E-A954-D8AD50E4E54B}">
      <dgm:prSet/>
      <dgm:spPr/>
      <dgm:t>
        <a:bodyPr/>
        <a:lstStyle/>
        <a:p>
          <a:endParaRPr lang="en-GB"/>
        </a:p>
      </dgm:t>
    </dgm:pt>
    <dgm:pt modelId="{45F49131-1E00-F14F-A405-0D478250224D}">
      <dgm:prSet/>
      <dgm:spPr/>
      <dgm:t>
        <a:bodyPr/>
        <a:lstStyle/>
        <a:p>
          <a:r>
            <a:rPr lang="en-GB" b="1" i="0" dirty="0">
              <a:solidFill>
                <a:schemeClr val="tx1"/>
              </a:solidFill>
            </a:rPr>
            <a:t>Participation is often reduced to procedural ‘consultation’ rather than genuine collaboration.</a:t>
          </a:r>
          <a:endParaRPr lang="en-GB" dirty="0">
            <a:solidFill>
              <a:schemeClr val="tx1"/>
            </a:solidFill>
          </a:endParaRPr>
        </a:p>
      </dgm:t>
    </dgm:pt>
    <dgm:pt modelId="{D30FAC81-9347-2448-9CB1-8E068D9126DE}" type="parTrans" cxnId="{B6ACAA3D-89D8-4946-8841-151C34C27D70}">
      <dgm:prSet/>
      <dgm:spPr/>
      <dgm:t>
        <a:bodyPr/>
        <a:lstStyle/>
        <a:p>
          <a:endParaRPr lang="en-GB"/>
        </a:p>
      </dgm:t>
    </dgm:pt>
    <dgm:pt modelId="{12C07202-447D-4D49-8904-6C2C6F6860E1}" type="sibTrans" cxnId="{B6ACAA3D-89D8-4946-8841-151C34C27D70}">
      <dgm:prSet/>
      <dgm:spPr/>
      <dgm:t>
        <a:bodyPr/>
        <a:lstStyle/>
        <a:p>
          <a:endParaRPr lang="en-GB"/>
        </a:p>
      </dgm:t>
    </dgm:pt>
    <dgm:pt modelId="{A7C5D13F-A87C-C74B-A9C5-583EF36AB303}" type="pres">
      <dgm:prSet presAssocID="{99C30BFE-F7E9-FD49-89E2-3ECFBC88A07C}" presName="outerComposite" presStyleCnt="0">
        <dgm:presLayoutVars>
          <dgm:chMax val="5"/>
          <dgm:dir/>
          <dgm:resizeHandles val="exact"/>
        </dgm:presLayoutVars>
      </dgm:prSet>
      <dgm:spPr/>
    </dgm:pt>
    <dgm:pt modelId="{D98F968F-E461-624F-BC2B-7B4D27FE4AC3}" type="pres">
      <dgm:prSet presAssocID="{99C30BFE-F7E9-FD49-89E2-3ECFBC88A07C}" presName="dummyMaxCanvas" presStyleCnt="0">
        <dgm:presLayoutVars/>
      </dgm:prSet>
      <dgm:spPr/>
    </dgm:pt>
    <dgm:pt modelId="{6942A2D1-11B2-F744-A27A-584D63F49052}" type="pres">
      <dgm:prSet presAssocID="{99C30BFE-F7E9-FD49-89E2-3ECFBC88A07C}" presName="FiveNodes_1" presStyleLbl="node1" presStyleIdx="0" presStyleCnt="5">
        <dgm:presLayoutVars>
          <dgm:bulletEnabled val="1"/>
        </dgm:presLayoutVars>
      </dgm:prSet>
      <dgm:spPr/>
    </dgm:pt>
    <dgm:pt modelId="{88A9F0F7-D703-9041-80B1-53C326B1F3CE}" type="pres">
      <dgm:prSet presAssocID="{99C30BFE-F7E9-FD49-89E2-3ECFBC88A07C}" presName="FiveNodes_2" presStyleLbl="node1" presStyleIdx="1" presStyleCnt="5">
        <dgm:presLayoutVars>
          <dgm:bulletEnabled val="1"/>
        </dgm:presLayoutVars>
      </dgm:prSet>
      <dgm:spPr/>
    </dgm:pt>
    <dgm:pt modelId="{6AA94079-DC50-1F44-AE99-D410BB296D33}" type="pres">
      <dgm:prSet presAssocID="{99C30BFE-F7E9-FD49-89E2-3ECFBC88A07C}" presName="FiveNodes_3" presStyleLbl="node1" presStyleIdx="2" presStyleCnt="5">
        <dgm:presLayoutVars>
          <dgm:bulletEnabled val="1"/>
        </dgm:presLayoutVars>
      </dgm:prSet>
      <dgm:spPr/>
    </dgm:pt>
    <dgm:pt modelId="{9FF6BA26-B4ED-2845-9D69-5DD7D2279132}" type="pres">
      <dgm:prSet presAssocID="{99C30BFE-F7E9-FD49-89E2-3ECFBC88A07C}" presName="FiveNodes_4" presStyleLbl="node1" presStyleIdx="3" presStyleCnt="5">
        <dgm:presLayoutVars>
          <dgm:bulletEnabled val="1"/>
        </dgm:presLayoutVars>
      </dgm:prSet>
      <dgm:spPr/>
    </dgm:pt>
    <dgm:pt modelId="{A3CF91B2-7688-A548-971A-F5D2EE9CB0F5}" type="pres">
      <dgm:prSet presAssocID="{99C30BFE-F7E9-FD49-89E2-3ECFBC88A07C}" presName="FiveNodes_5" presStyleLbl="node1" presStyleIdx="4" presStyleCnt="5">
        <dgm:presLayoutVars>
          <dgm:bulletEnabled val="1"/>
        </dgm:presLayoutVars>
      </dgm:prSet>
      <dgm:spPr/>
    </dgm:pt>
    <dgm:pt modelId="{7F433235-3855-6C4A-A083-DBE5D3B91B55}" type="pres">
      <dgm:prSet presAssocID="{99C30BFE-F7E9-FD49-89E2-3ECFBC88A07C}" presName="FiveConn_1-2" presStyleLbl="fgAccFollowNode1" presStyleIdx="0" presStyleCnt="4">
        <dgm:presLayoutVars>
          <dgm:bulletEnabled val="1"/>
        </dgm:presLayoutVars>
      </dgm:prSet>
      <dgm:spPr/>
    </dgm:pt>
    <dgm:pt modelId="{DA0B04F7-B5A9-5C44-BDBA-F94968B1EEA7}" type="pres">
      <dgm:prSet presAssocID="{99C30BFE-F7E9-FD49-89E2-3ECFBC88A07C}" presName="FiveConn_2-3" presStyleLbl="fgAccFollowNode1" presStyleIdx="1" presStyleCnt="4">
        <dgm:presLayoutVars>
          <dgm:bulletEnabled val="1"/>
        </dgm:presLayoutVars>
      </dgm:prSet>
      <dgm:spPr/>
    </dgm:pt>
    <dgm:pt modelId="{DC94C7F2-AFB8-E340-A32D-A0473B15AC46}" type="pres">
      <dgm:prSet presAssocID="{99C30BFE-F7E9-FD49-89E2-3ECFBC88A07C}" presName="FiveConn_3-4" presStyleLbl="fgAccFollowNode1" presStyleIdx="2" presStyleCnt="4">
        <dgm:presLayoutVars>
          <dgm:bulletEnabled val="1"/>
        </dgm:presLayoutVars>
      </dgm:prSet>
      <dgm:spPr/>
    </dgm:pt>
    <dgm:pt modelId="{E848EC9E-AED5-F542-A398-2578A019F818}" type="pres">
      <dgm:prSet presAssocID="{99C30BFE-F7E9-FD49-89E2-3ECFBC88A07C}" presName="FiveConn_4-5" presStyleLbl="fgAccFollowNode1" presStyleIdx="3" presStyleCnt="4">
        <dgm:presLayoutVars>
          <dgm:bulletEnabled val="1"/>
        </dgm:presLayoutVars>
      </dgm:prSet>
      <dgm:spPr/>
    </dgm:pt>
    <dgm:pt modelId="{F8AAF0D3-76C1-3245-83D5-6C6FC5DE8E5B}" type="pres">
      <dgm:prSet presAssocID="{99C30BFE-F7E9-FD49-89E2-3ECFBC88A07C}" presName="FiveNodes_1_text" presStyleLbl="node1" presStyleIdx="4" presStyleCnt="5">
        <dgm:presLayoutVars>
          <dgm:bulletEnabled val="1"/>
        </dgm:presLayoutVars>
      </dgm:prSet>
      <dgm:spPr/>
    </dgm:pt>
    <dgm:pt modelId="{A75C2859-DA74-4641-8915-D34EA93C695F}" type="pres">
      <dgm:prSet presAssocID="{99C30BFE-F7E9-FD49-89E2-3ECFBC88A07C}" presName="FiveNodes_2_text" presStyleLbl="node1" presStyleIdx="4" presStyleCnt="5">
        <dgm:presLayoutVars>
          <dgm:bulletEnabled val="1"/>
        </dgm:presLayoutVars>
      </dgm:prSet>
      <dgm:spPr/>
    </dgm:pt>
    <dgm:pt modelId="{008B1127-0936-F84A-90A5-D34C938359DB}" type="pres">
      <dgm:prSet presAssocID="{99C30BFE-F7E9-FD49-89E2-3ECFBC88A07C}" presName="FiveNodes_3_text" presStyleLbl="node1" presStyleIdx="4" presStyleCnt="5">
        <dgm:presLayoutVars>
          <dgm:bulletEnabled val="1"/>
        </dgm:presLayoutVars>
      </dgm:prSet>
      <dgm:spPr/>
    </dgm:pt>
    <dgm:pt modelId="{0F9C6CC7-4F1A-784D-A5F7-41E2EA87D17D}" type="pres">
      <dgm:prSet presAssocID="{99C30BFE-F7E9-FD49-89E2-3ECFBC88A07C}" presName="FiveNodes_4_text" presStyleLbl="node1" presStyleIdx="4" presStyleCnt="5">
        <dgm:presLayoutVars>
          <dgm:bulletEnabled val="1"/>
        </dgm:presLayoutVars>
      </dgm:prSet>
      <dgm:spPr/>
    </dgm:pt>
    <dgm:pt modelId="{0A10409E-1FC8-6842-A7B7-4EA1E6B1DD2A}" type="pres">
      <dgm:prSet presAssocID="{99C30BFE-F7E9-FD49-89E2-3ECFBC88A07C}" presName="FiveNodes_5_text" presStyleLbl="node1" presStyleIdx="4" presStyleCnt="5">
        <dgm:presLayoutVars>
          <dgm:bulletEnabled val="1"/>
        </dgm:presLayoutVars>
      </dgm:prSet>
      <dgm:spPr/>
    </dgm:pt>
  </dgm:ptLst>
  <dgm:cxnLst>
    <dgm:cxn modelId="{BF83DE03-0847-5840-848D-33E1438E451E}" type="presOf" srcId="{9E215DE5-E9CD-C844-B938-BB79EBCBA941}" destId="{F8AAF0D3-76C1-3245-83D5-6C6FC5DE8E5B}" srcOrd="1" destOrd="0" presId="urn:microsoft.com/office/officeart/2005/8/layout/vProcess5"/>
    <dgm:cxn modelId="{1D795605-6B4D-2A4E-B420-CFF62B9AC1CE}" type="presOf" srcId="{51A1B095-EDB2-0440-8DB5-C7050033ADA4}" destId="{7F433235-3855-6C4A-A083-DBE5D3B91B55}" srcOrd="0" destOrd="0" presId="urn:microsoft.com/office/officeart/2005/8/layout/vProcess5"/>
    <dgm:cxn modelId="{13D2F505-A325-EA46-B25D-BCBE39CCC1F6}" type="presOf" srcId="{6F47DDC8-855B-BA4D-964A-0092A8A62683}" destId="{0F9C6CC7-4F1A-784D-A5F7-41E2EA87D17D}" srcOrd="1" destOrd="0" presId="urn:microsoft.com/office/officeart/2005/8/layout/vProcess5"/>
    <dgm:cxn modelId="{5ED2B70E-06D1-D84A-9792-5882F20F4996}" srcId="{99C30BFE-F7E9-FD49-89E2-3ECFBC88A07C}" destId="{82AEDC54-B9A7-AD40-9F23-388F23D696CE}" srcOrd="2" destOrd="0" parTransId="{6CA9D3C5-AF7A-6E41-8A38-07210171BAC9}" sibTransId="{3466EC40-EBF0-7741-8F45-DB4AFAB5D517}"/>
    <dgm:cxn modelId="{56906822-BF26-4B4E-9DAD-25FCCF15DB74}" type="presOf" srcId="{45F49131-1E00-F14F-A405-0D478250224D}" destId="{0A10409E-1FC8-6842-A7B7-4EA1E6B1DD2A}" srcOrd="1" destOrd="0" presId="urn:microsoft.com/office/officeart/2005/8/layout/vProcess5"/>
    <dgm:cxn modelId="{5F772A23-6266-B043-866B-62293FAF4B44}" type="presOf" srcId="{6F47DDC8-855B-BA4D-964A-0092A8A62683}" destId="{9FF6BA26-B4ED-2845-9D69-5DD7D2279132}" srcOrd="0" destOrd="0" presId="urn:microsoft.com/office/officeart/2005/8/layout/vProcess5"/>
    <dgm:cxn modelId="{B6ACAA3D-89D8-4946-8841-151C34C27D70}" srcId="{99C30BFE-F7E9-FD49-89E2-3ECFBC88A07C}" destId="{45F49131-1E00-F14F-A405-0D478250224D}" srcOrd="4" destOrd="0" parTransId="{D30FAC81-9347-2448-9CB1-8E068D9126DE}" sibTransId="{12C07202-447D-4D49-8904-6C2C6F6860E1}"/>
    <dgm:cxn modelId="{0F328F49-540A-3444-8F35-470FD5DF7A2A}" type="presOf" srcId="{301493DC-F7B2-B34D-ABC6-E15F8324DDF5}" destId="{A75C2859-DA74-4641-8915-D34EA93C695F}" srcOrd="1" destOrd="0" presId="urn:microsoft.com/office/officeart/2005/8/layout/vProcess5"/>
    <dgm:cxn modelId="{69514D67-C57A-1F43-9B13-3F9DF69E6A77}" srcId="{99C30BFE-F7E9-FD49-89E2-3ECFBC88A07C}" destId="{9E215DE5-E9CD-C844-B938-BB79EBCBA941}" srcOrd="0" destOrd="0" parTransId="{CC826B9D-2A19-B740-A94F-67CE7B9FAEE1}" sibTransId="{51A1B095-EDB2-0440-8DB5-C7050033ADA4}"/>
    <dgm:cxn modelId="{64853D7D-5F52-F14A-A1A9-602848C82579}" type="presOf" srcId="{45F49131-1E00-F14F-A405-0D478250224D}" destId="{A3CF91B2-7688-A548-971A-F5D2EE9CB0F5}" srcOrd="0" destOrd="0" presId="urn:microsoft.com/office/officeart/2005/8/layout/vProcess5"/>
    <dgm:cxn modelId="{A2021A85-CBC7-C847-AECC-964DF498A32A}" type="presOf" srcId="{3466EC40-EBF0-7741-8F45-DB4AFAB5D517}" destId="{DC94C7F2-AFB8-E340-A32D-A0473B15AC46}" srcOrd="0" destOrd="0" presId="urn:microsoft.com/office/officeart/2005/8/layout/vProcess5"/>
    <dgm:cxn modelId="{9D8E5A8F-DE1B-E241-A33F-3DF09767E2C1}" type="presOf" srcId="{82AEDC54-B9A7-AD40-9F23-388F23D696CE}" destId="{6AA94079-DC50-1F44-AE99-D410BB296D33}" srcOrd="0" destOrd="0" presId="urn:microsoft.com/office/officeart/2005/8/layout/vProcess5"/>
    <dgm:cxn modelId="{F3580999-6172-1043-926E-8276D261C6DA}" type="presOf" srcId="{99C30BFE-F7E9-FD49-89E2-3ECFBC88A07C}" destId="{A7C5D13F-A87C-C74B-A9C5-583EF36AB303}" srcOrd="0" destOrd="0" presId="urn:microsoft.com/office/officeart/2005/8/layout/vProcess5"/>
    <dgm:cxn modelId="{F64FC8A6-C66F-1B48-996E-E13B7F714EAB}" type="presOf" srcId="{E8D4E674-4891-C34F-88F8-97C4EA2DC623}" destId="{E848EC9E-AED5-F542-A398-2578A019F818}" srcOrd="0" destOrd="0" presId="urn:microsoft.com/office/officeart/2005/8/layout/vProcess5"/>
    <dgm:cxn modelId="{F732D5AD-2EB4-284A-9245-4CB860AB1EE3}" type="presOf" srcId="{301493DC-F7B2-B34D-ABC6-E15F8324DDF5}" destId="{88A9F0F7-D703-9041-80B1-53C326B1F3CE}" srcOrd="0" destOrd="0" presId="urn:microsoft.com/office/officeart/2005/8/layout/vProcess5"/>
    <dgm:cxn modelId="{089B5EC6-872F-784D-9FCC-73858A39F0D3}" type="presOf" srcId="{9E215DE5-E9CD-C844-B938-BB79EBCBA941}" destId="{6942A2D1-11B2-F744-A27A-584D63F49052}" srcOrd="0" destOrd="0" presId="urn:microsoft.com/office/officeart/2005/8/layout/vProcess5"/>
    <dgm:cxn modelId="{3FAA1DD6-DC9B-9F4E-A954-D8AD50E4E54B}" srcId="{99C30BFE-F7E9-FD49-89E2-3ECFBC88A07C}" destId="{6F47DDC8-855B-BA4D-964A-0092A8A62683}" srcOrd="3" destOrd="0" parTransId="{E86C5C2E-E92D-E844-A8F3-B5379FA181A0}" sibTransId="{E8D4E674-4891-C34F-88F8-97C4EA2DC623}"/>
    <dgm:cxn modelId="{AF39C2E1-6C83-9D41-A3B2-8CAC28328F61}" srcId="{99C30BFE-F7E9-FD49-89E2-3ECFBC88A07C}" destId="{301493DC-F7B2-B34D-ABC6-E15F8324DDF5}" srcOrd="1" destOrd="0" parTransId="{7F4A0A5C-819A-594A-916C-7B1341F8A14B}" sibTransId="{56585CF2-3FF0-DA46-B324-9A276DBD72E7}"/>
    <dgm:cxn modelId="{93CD65E2-D311-D34D-957C-A98E851C1E21}" type="presOf" srcId="{82AEDC54-B9A7-AD40-9F23-388F23D696CE}" destId="{008B1127-0936-F84A-90A5-D34C938359DB}" srcOrd="1" destOrd="0" presId="urn:microsoft.com/office/officeart/2005/8/layout/vProcess5"/>
    <dgm:cxn modelId="{923C9AEB-6098-FD41-B74C-C8A8F400ED47}" type="presOf" srcId="{56585CF2-3FF0-DA46-B324-9A276DBD72E7}" destId="{DA0B04F7-B5A9-5C44-BDBA-F94968B1EEA7}" srcOrd="0" destOrd="0" presId="urn:microsoft.com/office/officeart/2005/8/layout/vProcess5"/>
    <dgm:cxn modelId="{CBB82689-CA2A-0C4C-9B64-CFC2F232F13D}" type="presParOf" srcId="{A7C5D13F-A87C-C74B-A9C5-583EF36AB303}" destId="{D98F968F-E461-624F-BC2B-7B4D27FE4AC3}" srcOrd="0" destOrd="0" presId="urn:microsoft.com/office/officeart/2005/8/layout/vProcess5"/>
    <dgm:cxn modelId="{4DDC8EBC-9046-2547-A4AD-EBC3BB6F1975}" type="presParOf" srcId="{A7C5D13F-A87C-C74B-A9C5-583EF36AB303}" destId="{6942A2D1-11B2-F744-A27A-584D63F49052}" srcOrd="1" destOrd="0" presId="urn:microsoft.com/office/officeart/2005/8/layout/vProcess5"/>
    <dgm:cxn modelId="{5DF956DB-FE0B-C245-BB70-FB40F2B4501B}" type="presParOf" srcId="{A7C5D13F-A87C-C74B-A9C5-583EF36AB303}" destId="{88A9F0F7-D703-9041-80B1-53C326B1F3CE}" srcOrd="2" destOrd="0" presId="urn:microsoft.com/office/officeart/2005/8/layout/vProcess5"/>
    <dgm:cxn modelId="{AC5CF7BB-9899-264B-9110-5F43A02E477D}" type="presParOf" srcId="{A7C5D13F-A87C-C74B-A9C5-583EF36AB303}" destId="{6AA94079-DC50-1F44-AE99-D410BB296D33}" srcOrd="3" destOrd="0" presId="urn:microsoft.com/office/officeart/2005/8/layout/vProcess5"/>
    <dgm:cxn modelId="{F23B9CAF-C3C2-ED43-B4B1-B662CDD4F693}" type="presParOf" srcId="{A7C5D13F-A87C-C74B-A9C5-583EF36AB303}" destId="{9FF6BA26-B4ED-2845-9D69-5DD7D2279132}" srcOrd="4" destOrd="0" presId="urn:microsoft.com/office/officeart/2005/8/layout/vProcess5"/>
    <dgm:cxn modelId="{1999DF75-0DE1-7748-95D4-DAA63B71CA35}" type="presParOf" srcId="{A7C5D13F-A87C-C74B-A9C5-583EF36AB303}" destId="{A3CF91B2-7688-A548-971A-F5D2EE9CB0F5}" srcOrd="5" destOrd="0" presId="urn:microsoft.com/office/officeart/2005/8/layout/vProcess5"/>
    <dgm:cxn modelId="{B49C1BA5-C86B-6143-99EE-CBADF41166C8}" type="presParOf" srcId="{A7C5D13F-A87C-C74B-A9C5-583EF36AB303}" destId="{7F433235-3855-6C4A-A083-DBE5D3B91B55}" srcOrd="6" destOrd="0" presId="urn:microsoft.com/office/officeart/2005/8/layout/vProcess5"/>
    <dgm:cxn modelId="{81AC2D8D-220F-FE46-BEBC-92AC81EDDBF4}" type="presParOf" srcId="{A7C5D13F-A87C-C74B-A9C5-583EF36AB303}" destId="{DA0B04F7-B5A9-5C44-BDBA-F94968B1EEA7}" srcOrd="7" destOrd="0" presId="urn:microsoft.com/office/officeart/2005/8/layout/vProcess5"/>
    <dgm:cxn modelId="{53BC6CC2-BD03-2646-9AB4-A5D8BF07B4AD}" type="presParOf" srcId="{A7C5D13F-A87C-C74B-A9C5-583EF36AB303}" destId="{DC94C7F2-AFB8-E340-A32D-A0473B15AC46}" srcOrd="8" destOrd="0" presId="urn:microsoft.com/office/officeart/2005/8/layout/vProcess5"/>
    <dgm:cxn modelId="{A6A54F21-F724-4749-922B-1B9B0F52A6F4}" type="presParOf" srcId="{A7C5D13F-A87C-C74B-A9C5-583EF36AB303}" destId="{E848EC9E-AED5-F542-A398-2578A019F818}" srcOrd="9" destOrd="0" presId="urn:microsoft.com/office/officeart/2005/8/layout/vProcess5"/>
    <dgm:cxn modelId="{C415CDE0-4699-AF4D-85BE-4C6FF347B4D1}" type="presParOf" srcId="{A7C5D13F-A87C-C74B-A9C5-583EF36AB303}" destId="{F8AAF0D3-76C1-3245-83D5-6C6FC5DE8E5B}" srcOrd="10" destOrd="0" presId="urn:microsoft.com/office/officeart/2005/8/layout/vProcess5"/>
    <dgm:cxn modelId="{B473CE4F-5651-CC48-BC75-F2CC649876BA}" type="presParOf" srcId="{A7C5D13F-A87C-C74B-A9C5-583EF36AB303}" destId="{A75C2859-DA74-4641-8915-D34EA93C695F}" srcOrd="11" destOrd="0" presId="urn:microsoft.com/office/officeart/2005/8/layout/vProcess5"/>
    <dgm:cxn modelId="{CEE24280-7895-E346-ACCE-336AEEB632E9}" type="presParOf" srcId="{A7C5D13F-A87C-C74B-A9C5-583EF36AB303}" destId="{008B1127-0936-F84A-90A5-D34C938359DB}" srcOrd="12" destOrd="0" presId="urn:microsoft.com/office/officeart/2005/8/layout/vProcess5"/>
    <dgm:cxn modelId="{5997D552-B684-7448-A94B-917BE1A2174E}" type="presParOf" srcId="{A7C5D13F-A87C-C74B-A9C5-583EF36AB303}" destId="{0F9C6CC7-4F1A-784D-A5F7-41E2EA87D17D}" srcOrd="13" destOrd="0" presId="urn:microsoft.com/office/officeart/2005/8/layout/vProcess5"/>
    <dgm:cxn modelId="{35D8F96D-63E0-F943-9E06-6A202F968C23}" type="presParOf" srcId="{A7C5D13F-A87C-C74B-A9C5-583EF36AB303}" destId="{0A10409E-1FC8-6842-A7B7-4EA1E6B1DD2A}" srcOrd="14" destOrd="0" presId="urn:microsoft.com/office/officeart/2005/8/layout/vProcess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A17A0993-C878-7C46-9098-6FACE0C52565}" type="doc">
      <dgm:prSet loTypeId="urn:microsoft.com/office/officeart/2005/8/layout/hProcess9" loCatId="matrix" qsTypeId="urn:microsoft.com/office/officeart/2005/8/quickstyle/simple1" qsCatId="simple" csTypeId="urn:microsoft.com/office/officeart/2005/8/colors/accent1_2" csCatId="accent1"/>
      <dgm:spPr/>
      <dgm:t>
        <a:bodyPr/>
        <a:lstStyle/>
        <a:p>
          <a:endParaRPr lang="en-GB"/>
        </a:p>
      </dgm:t>
    </dgm:pt>
    <dgm:pt modelId="{B94BF1FD-16A1-E744-8276-7373B6A8095C}">
      <dgm:prSet/>
      <dgm:spPr/>
      <dgm:t>
        <a:bodyPr/>
        <a:lstStyle/>
        <a:p>
          <a:r>
            <a:rPr lang="en-GB" b="1" i="0"/>
            <a:t>Key Points:</a:t>
          </a:r>
          <a:endParaRPr lang="en-GB"/>
        </a:p>
      </dgm:t>
    </dgm:pt>
    <dgm:pt modelId="{6FC57B86-319D-794B-ADE2-BBDD5015B9B8}" type="parTrans" cxnId="{25883C81-956F-6746-8585-E480213C9165}">
      <dgm:prSet/>
      <dgm:spPr/>
      <dgm:t>
        <a:bodyPr/>
        <a:lstStyle/>
        <a:p>
          <a:endParaRPr lang="en-GB"/>
        </a:p>
      </dgm:t>
    </dgm:pt>
    <dgm:pt modelId="{B256BC9F-C34E-C44F-85A7-42C8100489B1}" type="sibTrans" cxnId="{25883C81-956F-6746-8585-E480213C9165}">
      <dgm:prSet/>
      <dgm:spPr/>
      <dgm:t>
        <a:bodyPr/>
        <a:lstStyle/>
        <a:p>
          <a:endParaRPr lang="en-GB"/>
        </a:p>
      </dgm:t>
    </dgm:pt>
    <dgm:pt modelId="{2CE415B9-4D45-6243-BC13-AF9E3EEC9B53}">
      <dgm:prSet/>
      <dgm:spPr/>
      <dgm:t>
        <a:bodyPr/>
        <a:lstStyle/>
        <a:p>
          <a:r>
            <a:rPr lang="en-GB" b="1" i="0"/>
            <a:t>Qualitative study using Thematic Analysis (Braun &amp; Clarke, 2022).</a:t>
          </a:r>
          <a:endParaRPr lang="en-GB"/>
        </a:p>
      </dgm:t>
    </dgm:pt>
    <dgm:pt modelId="{787EFBCA-6B3F-A94D-A05D-D715A9BF58E4}" type="parTrans" cxnId="{DCA1B3AF-7532-2542-B1C2-E4058DAB97D4}">
      <dgm:prSet/>
      <dgm:spPr/>
      <dgm:t>
        <a:bodyPr/>
        <a:lstStyle/>
        <a:p>
          <a:endParaRPr lang="en-GB"/>
        </a:p>
      </dgm:t>
    </dgm:pt>
    <dgm:pt modelId="{6796F1C9-8124-1A45-B3F8-F699191C64BA}" type="sibTrans" cxnId="{DCA1B3AF-7532-2542-B1C2-E4058DAB97D4}">
      <dgm:prSet/>
      <dgm:spPr/>
      <dgm:t>
        <a:bodyPr/>
        <a:lstStyle/>
        <a:p>
          <a:endParaRPr lang="en-GB"/>
        </a:p>
      </dgm:t>
    </dgm:pt>
    <dgm:pt modelId="{65141414-9937-464A-B101-3DE7A0DBDAE6}">
      <dgm:prSet/>
      <dgm:spPr/>
      <dgm:t>
        <a:bodyPr/>
        <a:lstStyle/>
        <a:p>
          <a:r>
            <a:rPr lang="en-GB" b="1" i="0" dirty="0"/>
            <a:t>8-12 social workers recruited via BASW – Local Teaching Partnership D2N2</a:t>
          </a:r>
          <a:endParaRPr lang="en-GB" dirty="0"/>
        </a:p>
      </dgm:t>
    </dgm:pt>
    <dgm:pt modelId="{E29837F2-94E4-7842-A430-3B9690C48715}" type="parTrans" cxnId="{DC7A3118-A2E6-134F-8A31-B0B45553E766}">
      <dgm:prSet/>
      <dgm:spPr/>
      <dgm:t>
        <a:bodyPr/>
        <a:lstStyle/>
        <a:p>
          <a:endParaRPr lang="en-GB"/>
        </a:p>
      </dgm:t>
    </dgm:pt>
    <dgm:pt modelId="{D40A1ACC-DF48-9C4F-BD24-E750C44B6572}" type="sibTrans" cxnId="{DC7A3118-A2E6-134F-8A31-B0B45553E766}">
      <dgm:prSet/>
      <dgm:spPr/>
      <dgm:t>
        <a:bodyPr/>
        <a:lstStyle/>
        <a:p>
          <a:endParaRPr lang="en-GB"/>
        </a:p>
      </dgm:t>
    </dgm:pt>
    <dgm:pt modelId="{8DDBD230-C77D-5F44-8882-FE74802A17B3}">
      <dgm:prSet/>
      <dgm:spPr/>
      <dgm:t>
        <a:bodyPr/>
        <a:lstStyle/>
        <a:p>
          <a:r>
            <a:rPr lang="en-GB" b="1" i="0"/>
            <a:t>Semi-structured interviews via MS Teams – audio and video.</a:t>
          </a:r>
          <a:endParaRPr lang="en-GB"/>
        </a:p>
      </dgm:t>
    </dgm:pt>
    <dgm:pt modelId="{F0DA98D0-EA76-1D4A-808F-4113ED432FCE}" type="parTrans" cxnId="{B3418B7E-8A0D-6248-B7A0-74F0C9CC8C0C}">
      <dgm:prSet/>
      <dgm:spPr/>
      <dgm:t>
        <a:bodyPr/>
        <a:lstStyle/>
        <a:p>
          <a:endParaRPr lang="en-GB"/>
        </a:p>
      </dgm:t>
    </dgm:pt>
    <dgm:pt modelId="{2699E292-97BE-334F-B3BB-19D16C4FC792}" type="sibTrans" cxnId="{B3418B7E-8A0D-6248-B7A0-74F0C9CC8C0C}">
      <dgm:prSet/>
      <dgm:spPr/>
      <dgm:t>
        <a:bodyPr/>
        <a:lstStyle/>
        <a:p>
          <a:endParaRPr lang="en-GB"/>
        </a:p>
      </dgm:t>
    </dgm:pt>
    <dgm:pt modelId="{BCA62720-75F3-8A43-A1F5-602F1F636AD3}">
      <dgm:prSet/>
      <dgm:spPr/>
      <dgm:t>
        <a:bodyPr/>
        <a:lstStyle/>
        <a:p>
          <a:r>
            <a:rPr lang="en-GB" b="1" i="0"/>
            <a:t>Reflexive positioning</a:t>
          </a:r>
          <a:r>
            <a:rPr lang="en-GB" b="0" i="0"/>
            <a:t> acknowledges the researcher’s background in social work.</a:t>
          </a:r>
          <a:endParaRPr lang="en-GB"/>
        </a:p>
      </dgm:t>
    </dgm:pt>
    <dgm:pt modelId="{CD80244A-FF2B-294F-946C-2A1F2A7A05AE}" type="parTrans" cxnId="{BD70A85C-CB99-9142-991B-A5D03EE43269}">
      <dgm:prSet/>
      <dgm:spPr/>
      <dgm:t>
        <a:bodyPr/>
        <a:lstStyle/>
        <a:p>
          <a:endParaRPr lang="en-GB"/>
        </a:p>
      </dgm:t>
    </dgm:pt>
    <dgm:pt modelId="{3FCAE0C6-CDD8-0E4D-8E1F-3B935AFEEE0F}" type="sibTrans" cxnId="{BD70A85C-CB99-9142-991B-A5D03EE43269}">
      <dgm:prSet/>
      <dgm:spPr/>
      <dgm:t>
        <a:bodyPr/>
        <a:lstStyle/>
        <a:p>
          <a:endParaRPr lang="en-GB"/>
        </a:p>
      </dgm:t>
    </dgm:pt>
    <dgm:pt modelId="{6C640B48-6915-524D-A9BD-FBDE1A208A81}" type="pres">
      <dgm:prSet presAssocID="{A17A0993-C878-7C46-9098-6FACE0C52565}" presName="CompostProcess" presStyleCnt="0">
        <dgm:presLayoutVars>
          <dgm:dir/>
          <dgm:resizeHandles val="exact"/>
        </dgm:presLayoutVars>
      </dgm:prSet>
      <dgm:spPr/>
    </dgm:pt>
    <dgm:pt modelId="{2912FFE5-03AE-334D-A93B-26FBF11A7CAA}" type="pres">
      <dgm:prSet presAssocID="{A17A0993-C878-7C46-9098-6FACE0C52565}" presName="arrow" presStyleLbl="bgShp" presStyleIdx="0" presStyleCnt="1"/>
      <dgm:spPr/>
    </dgm:pt>
    <dgm:pt modelId="{2B17DC16-373F-7A46-9B8E-13811D1C1220}" type="pres">
      <dgm:prSet presAssocID="{A17A0993-C878-7C46-9098-6FACE0C52565}" presName="linearProcess" presStyleCnt="0"/>
      <dgm:spPr/>
    </dgm:pt>
    <dgm:pt modelId="{B9ABA127-655D-CD45-8496-20D9E3C4AE23}" type="pres">
      <dgm:prSet presAssocID="{B94BF1FD-16A1-E744-8276-7373B6A8095C}" presName="textNode" presStyleLbl="node1" presStyleIdx="0" presStyleCnt="5">
        <dgm:presLayoutVars>
          <dgm:bulletEnabled val="1"/>
        </dgm:presLayoutVars>
      </dgm:prSet>
      <dgm:spPr/>
    </dgm:pt>
    <dgm:pt modelId="{4F6045AA-927C-F54D-9F25-43D83CEC1B13}" type="pres">
      <dgm:prSet presAssocID="{B256BC9F-C34E-C44F-85A7-42C8100489B1}" presName="sibTrans" presStyleCnt="0"/>
      <dgm:spPr/>
    </dgm:pt>
    <dgm:pt modelId="{DAF9B379-1D51-774A-B69E-999B9BB5F702}" type="pres">
      <dgm:prSet presAssocID="{2CE415B9-4D45-6243-BC13-AF9E3EEC9B53}" presName="textNode" presStyleLbl="node1" presStyleIdx="1" presStyleCnt="5">
        <dgm:presLayoutVars>
          <dgm:bulletEnabled val="1"/>
        </dgm:presLayoutVars>
      </dgm:prSet>
      <dgm:spPr/>
    </dgm:pt>
    <dgm:pt modelId="{42AFBC5D-ED39-2F42-8202-78B64A8E7C99}" type="pres">
      <dgm:prSet presAssocID="{6796F1C9-8124-1A45-B3F8-F699191C64BA}" presName="sibTrans" presStyleCnt="0"/>
      <dgm:spPr/>
    </dgm:pt>
    <dgm:pt modelId="{FFE94EBA-AE5E-A04F-A4AD-893157EDA476}" type="pres">
      <dgm:prSet presAssocID="{65141414-9937-464A-B101-3DE7A0DBDAE6}" presName="textNode" presStyleLbl="node1" presStyleIdx="2" presStyleCnt="5">
        <dgm:presLayoutVars>
          <dgm:bulletEnabled val="1"/>
        </dgm:presLayoutVars>
      </dgm:prSet>
      <dgm:spPr/>
    </dgm:pt>
    <dgm:pt modelId="{9D1219C0-FD2B-F545-A5C6-4C1BD5050BDA}" type="pres">
      <dgm:prSet presAssocID="{D40A1ACC-DF48-9C4F-BD24-E750C44B6572}" presName="sibTrans" presStyleCnt="0"/>
      <dgm:spPr/>
    </dgm:pt>
    <dgm:pt modelId="{5EA2BF7D-6024-794D-A1BF-35021A09DE9E}" type="pres">
      <dgm:prSet presAssocID="{8DDBD230-C77D-5F44-8882-FE74802A17B3}" presName="textNode" presStyleLbl="node1" presStyleIdx="3" presStyleCnt="5">
        <dgm:presLayoutVars>
          <dgm:bulletEnabled val="1"/>
        </dgm:presLayoutVars>
      </dgm:prSet>
      <dgm:spPr/>
    </dgm:pt>
    <dgm:pt modelId="{F9726F5D-FA3B-AD40-BBBB-34F4E5DEAF57}" type="pres">
      <dgm:prSet presAssocID="{2699E292-97BE-334F-B3BB-19D16C4FC792}" presName="sibTrans" presStyleCnt="0"/>
      <dgm:spPr/>
    </dgm:pt>
    <dgm:pt modelId="{75394B49-715B-C042-ADAB-18341E936FA8}" type="pres">
      <dgm:prSet presAssocID="{BCA62720-75F3-8A43-A1F5-602F1F636AD3}" presName="textNode" presStyleLbl="node1" presStyleIdx="4" presStyleCnt="5">
        <dgm:presLayoutVars>
          <dgm:bulletEnabled val="1"/>
        </dgm:presLayoutVars>
      </dgm:prSet>
      <dgm:spPr/>
    </dgm:pt>
  </dgm:ptLst>
  <dgm:cxnLst>
    <dgm:cxn modelId="{DC7A3118-A2E6-134F-8A31-B0B45553E766}" srcId="{A17A0993-C878-7C46-9098-6FACE0C52565}" destId="{65141414-9937-464A-B101-3DE7A0DBDAE6}" srcOrd="2" destOrd="0" parTransId="{E29837F2-94E4-7842-A430-3B9690C48715}" sibTransId="{D40A1ACC-DF48-9C4F-BD24-E750C44B6572}"/>
    <dgm:cxn modelId="{238B251D-A4C5-B14D-AE0F-177B712A9885}" type="presOf" srcId="{2CE415B9-4D45-6243-BC13-AF9E3EEC9B53}" destId="{DAF9B379-1D51-774A-B69E-999B9BB5F702}" srcOrd="0" destOrd="0" presId="urn:microsoft.com/office/officeart/2005/8/layout/hProcess9"/>
    <dgm:cxn modelId="{20614535-AC96-0540-A4A3-D08B1C74A6B3}" type="presOf" srcId="{8DDBD230-C77D-5F44-8882-FE74802A17B3}" destId="{5EA2BF7D-6024-794D-A1BF-35021A09DE9E}" srcOrd="0" destOrd="0" presId="urn:microsoft.com/office/officeart/2005/8/layout/hProcess9"/>
    <dgm:cxn modelId="{29676241-53B8-B94E-841C-4D266A931B9F}" type="presOf" srcId="{65141414-9937-464A-B101-3DE7A0DBDAE6}" destId="{FFE94EBA-AE5E-A04F-A4AD-893157EDA476}" srcOrd="0" destOrd="0" presId="urn:microsoft.com/office/officeart/2005/8/layout/hProcess9"/>
    <dgm:cxn modelId="{BD70A85C-CB99-9142-991B-A5D03EE43269}" srcId="{A17A0993-C878-7C46-9098-6FACE0C52565}" destId="{BCA62720-75F3-8A43-A1F5-602F1F636AD3}" srcOrd="4" destOrd="0" parTransId="{CD80244A-FF2B-294F-946C-2A1F2A7A05AE}" sibTransId="{3FCAE0C6-CDD8-0E4D-8E1F-3B935AFEEE0F}"/>
    <dgm:cxn modelId="{B3418B7E-8A0D-6248-B7A0-74F0C9CC8C0C}" srcId="{A17A0993-C878-7C46-9098-6FACE0C52565}" destId="{8DDBD230-C77D-5F44-8882-FE74802A17B3}" srcOrd="3" destOrd="0" parTransId="{F0DA98D0-EA76-1D4A-808F-4113ED432FCE}" sibTransId="{2699E292-97BE-334F-B3BB-19D16C4FC792}"/>
    <dgm:cxn modelId="{A2F0A27E-5174-9845-9CCB-9D94207E8673}" type="presOf" srcId="{A17A0993-C878-7C46-9098-6FACE0C52565}" destId="{6C640B48-6915-524D-A9BD-FBDE1A208A81}" srcOrd="0" destOrd="0" presId="urn:microsoft.com/office/officeart/2005/8/layout/hProcess9"/>
    <dgm:cxn modelId="{25883C81-956F-6746-8585-E480213C9165}" srcId="{A17A0993-C878-7C46-9098-6FACE0C52565}" destId="{B94BF1FD-16A1-E744-8276-7373B6A8095C}" srcOrd="0" destOrd="0" parTransId="{6FC57B86-319D-794B-ADE2-BBDD5015B9B8}" sibTransId="{B256BC9F-C34E-C44F-85A7-42C8100489B1}"/>
    <dgm:cxn modelId="{F86BC59A-03BA-D448-A9C8-2CB80A9D4496}" type="presOf" srcId="{BCA62720-75F3-8A43-A1F5-602F1F636AD3}" destId="{75394B49-715B-C042-ADAB-18341E936FA8}" srcOrd="0" destOrd="0" presId="urn:microsoft.com/office/officeart/2005/8/layout/hProcess9"/>
    <dgm:cxn modelId="{DCA1B3AF-7532-2542-B1C2-E4058DAB97D4}" srcId="{A17A0993-C878-7C46-9098-6FACE0C52565}" destId="{2CE415B9-4D45-6243-BC13-AF9E3EEC9B53}" srcOrd="1" destOrd="0" parTransId="{787EFBCA-6B3F-A94D-A05D-D715A9BF58E4}" sibTransId="{6796F1C9-8124-1A45-B3F8-F699191C64BA}"/>
    <dgm:cxn modelId="{E2AAF8EA-388B-8048-A9D7-4E8D10DB2D3B}" type="presOf" srcId="{B94BF1FD-16A1-E744-8276-7373B6A8095C}" destId="{B9ABA127-655D-CD45-8496-20D9E3C4AE23}" srcOrd="0" destOrd="0" presId="urn:microsoft.com/office/officeart/2005/8/layout/hProcess9"/>
    <dgm:cxn modelId="{8EA9A65D-D5FB-0449-A3B2-50AC62970509}" type="presParOf" srcId="{6C640B48-6915-524D-A9BD-FBDE1A208A81}" destId="{2912FFE5-03AE-334D-A93B-26FBF11A7CAA}" srcOrd="0" destOrd="0" presId="urn:microsoft.com/office/officeart/2005/8/layout/hProcess9"/>
    <dgm:cxn modelId="{53407550-F9B9-944F-AFE5-0591CC72FFD9}" type="presParOf" srcId="{6C640B48-6915-524D-A9BD-FBDE1A208A81}" destId="{2B17DC16-373F-7A46-9B8E-13811D1C1220}" srcOrd="1" destOrd="0" presId="urn:microsoft.com/office/officeart/2005/8/layout/hProcess9"/>
    <dgm:cxn modelId="{874EF436-2D7A-7847-A3F6-992C8FB7847E}" type="presParOf" srcId="{2B17DC16-373F-7A46-9B8E-13811D1C1220}" destId="{B9ABA127-655D-CD45-8496-20D9E3C4AE23}" srcOrd="0" destOrd="0" presId="urn:microsoft.com/office/officeart/2005/8/layout/hProcess9"/>
    <dgm:cxn modelId="{B305896E-9966-A74F-A392-FD6B8BEC4B85}" type="presParOf" srcId="{2B17DC16-373F-7A46-9B8E-13811D1C1220}" destId="{4F6045AA-927C-F54D-9F25-43D83CEC1B13}" srcOrd="1" destOrd="0" presId="urn:microsoft.com/office/officeart/2005/8/layout/hProcess9"/>
    <dgm:cxn modelId="{A32CC82E-FD81-4341-B62E-0074E3873AC3}" type="presParOf" srcId="{2B17DC16-373F-7A46-9B8E-13811D1C1220}" destId="{DAF9B379-1D51-774A-B69E-999B9BB5F702}" srcOrd="2" destOrd="0" presId="urn:microsoft.com/office/officeart/2005/8/layout/hProcess9"/>
    <dgm:cxn modelId="{F4A046F6-A84A-9A48-9FA8-EB19D71B0663}" type="presParOf" srcId="{2B17DC16-373F-7A46-9B8E-13811D1C1220}" destId="{42AFBC5D-ED39-2F42-8202-78B64A8E7C99}" srcOrd="3" destOrd="0" presId="urn:microsoft.com/office/officeart/2005/8/layout/hProcess9"/>
    <dgm:cxn modelId="{84C65DD8-EBA2-1144-B225-513755126892}" type="presParOf" srcId="{2B17DC16-373F-7A46-9B8E-13811D1C1220}" destId="{FFE94EBA-AE5E-A04F-A4AD-893157EDA476}" srcOrd="4" destOrd="0" presId="urn:microsoft.com/office/officeart/2005/8/layout/hProcess9"/>
    <dgm:cxn modelId="{65DE8F22-E93D-F94F-927D-65724694132C}" type="presParOf" srcId="{2B17DC16-373F-7A46-9B8E-13811D1C1220}" destId="{9D1219C0-FD2B-F545-A5C6-4C1BD5050BDA}" srcOrd="5" destOrd="0" presId="urn:microsoft.com/office/officeart/2005/8/layout/hProcess9"/>
    <dgm:cxn modelId="{811A5A51-8721-7D4B-AFDC-F7875CE708F4}" type="presParOf" srcId="{2B17DC16-373F-7A46-9B8E-13811D1C1220}" destId="{5EA2BF7D-6024-794D-A1BF-35021A09DE9E}" srcOrd="6" destOrd="0" presId="urn:microsoft.com/office/officeart/2005/8/layout/hProcess9"/>
    <dgm:cxn modelId="{9E406F02-937E-F242-88F7-CB8D997848B0}" type="presParOf" srcId="{2B17DC16-373F-7A46-9B8E-13811D1C1220}" destId="{F9726F5D-FA3B-AD40-BBBB-34F4E5DEAF57}" srcOrd="7" destOrd="0" presId="urn:microsoft.com/office/officeart/2005/8/layout/hProcess9"/>
    <dgm:cxn modelId="{EA2F672E-1114-CB46-9ED6-9406801664AB}" type="presParOf" srcId="{2B17DC16-373F-7A46-9B8E-13811D1C1220}" destId="{75394B49-715B-C042-ADAB-18341E936FA8}" srcOrd="8" destOrd="0" presId="urn:microsoft.com/office/officeart/2005/8/layout/hProcess9"/>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25F338D-3D97-094E-BE50-FE22D5DC0CDE}">
      <dsp:nvSpPr>
        <dsp:cNvPr id="0" name=""/>
        <dsp:cNvSpPr/>
      </dsp:nvSpPr>
      <dsp:spPr>
        <a:xfrm>
          <a:off x="1156" y="0"/>
          <a:ext cx="4512282" cy="3792158"/>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n-GB" sz="2200" b="1" i="0" kern="1200" dirty="0">
              <a:solidFill>
                <a:schemeClr val="tx1"/>
              </a:solidFill>
            </a:rPr>
            <a:t>Research Focus: </a:t>
          </a:r>
          <a:r>
            <a:rPr lang="en-GB" sz="2200" b="0" i="0" kern="1200" dirty="0">
              <a:solidFill>
                <a:schemeClr val="tx1"/>
              </a:solidFill>
            </a:rPr>
            <a:t>This study explores how </a:t>
          </a:r>
          <a:r>
            <a:rPr lang="en-GB" sz="2200" b="1" i="0" kern="1200" dirty="0">
              <a:solidFill>
                <a:schemeClr val="tx1"/>
              </a:solidFill>
            </a:rPr>
            <a:t>social workers mediate and amplify the voices of Care-Experienced Children and Young People (CECYP)</a:t>
          </a:r>
          <a:r>
            <a:rPr lang="en-GB" sz="2200" b="0" i="0" kern="1200" dirty="0">
              <a:solidFill>
                <a:schemeClr val="tx1"/>
              </a:solidFill>
            </a:rPr>
            <a:t> within social work practice. It specifically examines </a:t>
          </a:r>
          <a:r>
            <a:rPr lang="en-GB" sz="2200" b="1" i="0" kern="1200" dirty="0">
              <a:solidFill>
                <a:schemeClr val="tx1"/>
              </a:solidFill>
            </a:rPr>
            <a:t>how democratic values—equity, participation, and shared decision-making—are embedded (or limited) in decision-making processes</a:t>
          </a:r>
          <a:r>
            <a:rPr lang="en-GB" sz="2200" b="0" i="0" kern="1200" dirty="0">
              <a:solidFill>
                <a:schemeClr val="tx1"/>
              </a:solidFill>
            </a:rPr>
            <a:t>.</a:t>
          </a:r>
          <a:endParaRPr lang="en-GB" sz="2200" kern="1200" dirty="0">
            <a:solidFill>
              <a:schemeClr val="tx1"/>
            </a:solidFill>
          </a:endParaRPr>
        </a:p>
      </dsp:txBody>
      <dsp:txXfrm>
        <a:off x="1156" y="0"/>
        <a:ext cx="4512282" cy="3792158"/>
      </dsp:txXfrm>
    </dsp:sp>
    <dsp:sp modelId="{F8CDBC20-6E73-CB4C-B6EF-AB800614FC76}">
      <dsp:nvSpPr>
        <dsp:cNvPr id="0" name=""/>
        <dsp:cNvSpPr/>
      </dsp:nvSpPr>
      <dsp:spPr>
        <a:xfrm>
          <a:off x="4964668" y="0"/>
          <a:ext cx="4512282" cy="3792158"/>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t" anchorCtr="0">
          <a:noAutofit/>
        </a:bodyPr>
        <a:lstStyle/>
        <a:p>
          <a:pPr marL="0" lvl="0" indent="0" algn="l" defTabSz="977900">
            <a:lnSpc>
              <a:spcPct val="90000"/>
            </a:lnSpc>
            <a:spcBef>
              <a:spcPct val="0"/>
            </a:spcBef>
            <a:spcAft>
              <a:spcPct val="35000"/>
            </a:spcAft>
            <a:buNone/>
          </a:pPr>
          <a:r>
            <a:rPr lang="en-GB" sz="2200" b="1" i="0" kern="1200">
              <a:solidFill>
                <a:schemeClr val="tx1"/>
              </a:solidFill>
            </a:rPr>
            <a:t>Key Findings Emerging:</a:t>
          </a:r>
          <a:endParaRPr lang="en-GB" sz="2200" kern="1200">
            <a:solidFill>
              <a:schemeClr val="tx1"/>
            </a:solidFill>
          </a:endParaRPr>
        </a:p>
        <a:p>
          <a:pPr marL="171450" lvl="1" indent="-171450" algn="l" defTabSz="755650">
            <a:lnSpc>
              <a:spcPct val="90000"/>
            </a:lnSpc>
            <a:spcBef>
              <a:spcPct val="0"/>
            </a:spcBef>
            <a:spcAft>
              <a:spcPct val="15000"/>
            </a:spcAft>
            <a:buChar char="•"/>
          </a:pPr>
          <a:r>
            <a:rPr lang="en-GB" sz="1700" b="1" i="0" kern="1200" dirty="0">
              <a:solidFill>
                <a:schemeClr val="tx1"/>
              </a:solidFill>
            </a:rPr>
            <a:t>Social workers strongly value participation</a:t>
          </a:r>
          <a:r>
            <a:rPr lang="en-GB" sz="1700" b="0" i="0" kern="1200" dirty="0">
              <a:solidFill>
                <a:schemeClr val="tx1"/>
              </a:solidFill>
            </a:rPr>
            <a:t>, but structural constraints (caseloads, policies, risk-averse cultures) often limit their ability to embed democratic decision-making.</a:t>
          </a:r>
          <a:endParaRPr lang="en-GB" sz="1700" kern="1200" dirty="0">
            <a:solidFill>
              <a:schemeClr val="tx1"/>
            </a:solidFill>
          </a:endParaRPr>
        </a:p>
        <a:p>
          <a:pPr marL="171450" lvl="1" indent="-171450" algn="l" defTabSz="755650">
            <a:lnSpc>
              <a:spcPct val="90000"/>
            </a:lnSpc>
            <a:spcBef>
              <a:spcPct val="0"/>
            </a:spcBef>
            <a:spcAft>
              <a:spcPct val="15000"/>
            </a:spcAft>
            <a:buChar char="•"/>
          </a:pPr>
          <a:r>
            <a:rPr lang="en-GB" sz="1700" b="1" i="0" kern="1200" dirty="0">
              <a:solidFill>
                <a:schemeClr val="tx1"/>
              </a:solidFill>
            </a:rPr>
            <a:t>Emotions are central to this research</a:t>
          </a:r>
          <a:r>
            <a:rPr lang="en-GB" sz="1700" b="0" i="0" kern="1200" dirty="0">
              <a:solidFill>
                <a:schemeClr val="tx1"/>
              </a:solidFill>
            </a:rPr>
            <a:t>, not just in the experiences of CECYP but also in how social workers engage with participation—many feel frustrated, emotionally drained, and ethically conflicted.</a:t>
          </a:r>
          <a:endParaRPr lang="en-GB" sz="1700" kern="1200" dirty="0">
            <a:solidFill>
              <a:schemeClr val="tx1"/>
            </a:solidFill>
          </a:endParaRPr>
        </a:p>
        <a:p>
          <a:pPr marL="171450" lvl="1" indent="-171450" algn="l" defTabSz="755650">
            <a:lnSpc>
              <a:spcPct val="90000"/>
            </a:lnSpc>
            <a:spcBef>
              <a:spcPct val="0"/>
            </a:spcBef>
            <a:spcAft>
              <a:spcPct val="15000"/>
            </a:spcAft>
            <a:buChar char="•"/>
          </a:pPr>
          <a:r>
            <a:rPr lang="en-GB" sz="1700" b="1" i="0" kern="1200" dirty="0">
              <a:solidFill>
                <a:schemeClr val="tx1"/>
              </a:solidFill>
            </a:rPr>
            <a:t>Digital engagement (e.g., WhatsApp, informal text-based contact) is increasingly a tool for participation </a:t>
          </a:r>
          <a:r>
            <a:rPr lang="en-GB" sz="1700" b="0" i="0" kern="1200" dirty="0">
              <a:solidFill>
                <a:schemeClr val="tx1"/>
              </a:solidFill>
            </a:rPr>
            <a:t>but brings challenges around boundaries and confidentiality.</a:t>
          </a:r>
          <a:endParaRPr lang="en-GB" sz="1700" kern="1200" dirty="0">
            <a:solidFill>
              <a:schemeClr val="tx1"/>
            </a:solidFill>
          </a:endParaRPr>
        </a:p>
      </dsp:txBody>
      <dsp:txXfrm>
        <a:off x="4964668" y="0"/>
        <a:ext cx="4512282" cy="3792158"/>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942A2D1-11B2-F744-A27A-584D63F49052}">
      <dsp:nvSpPr>
        <dsp:cNvPr id="0" name=""/>
        <dsp:cNvSpPr/>
      </dsp:nvSpPr>
      <dsp:spPr>
        <a:xfrm>
          <a:off x="0" y="0"/>
          <a:ext cx="6884269" cy="712926"/>
        </a:xfrm>
        <a:prstGeom prst="roundRect">
          <a:avLst>
            <a:gd name="adj" fmla="val 10000"/>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GB" sz="1800" b="1" i="0" kern="1200" dirty="0">
              <a:solidFill>
                <a:schemeClr val="tx1"/>
              </a:solidFill>
            </a:rPr>
            <a:t>Key Points:</a:t>
          </a:r>
          <a:endParaRPr lang="en-GB" sz="1800" kern="1200" dirty="0">
            <a:solidFill>
              <a:schemeClr val="tx1"/>
            </a:solidFill>
          </a:endParaRPr>
        </a:p>
      </dsp:txBody>
      <dsp:txXfrm>
        <a:off x="20881" y="20881"/>
        <a:ext cx="6031553" cy="671164"/>
      </dsp:txXfrm>
    </dsp:sp>
    <dsp:sp modelId="{88A9F0F7-D703-9041-80B1-53C326B1F3CE}">
      <dsp:nvSpPr>
        <dsp:cNvPr id="0" name=""/>
        <dsp:cNvSpPr/>
      </dsp:nvSpPr>
      <dsp:spPr>
        <a:xfrm>
          <a:off x="514085" y="811944"/>
          <a:ext cx="6884269" cy="712926"/>
        </a:xfrm>
        <a:prstGeom prst="roundRect">
          <a:avLst>
            <a:gd name="adj" fmla="val 10000"/>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GB" sz="1800" b="1" i="0" kern="1200" dirty="0">
              <a:solidFill>
                <a:schemeClr val="tx1"/>
              </a:solidFill>
            </a:rPr>
            <a:t>Democracy in social work is about shared power, participation, and equity.</a:t>
          </a:r>
          <a:endParaRPr lang="en-GB" sz="1800" kern="1200" dirty="0">
            <a:solidFill>
              <a:schemeClr val="tx1"/>
            </a:solidFill>
          </a:endParaRPr>
        </a:p>
      </dsp:txBody>
      <dsp:txXfrm>
        <a:off x="534966" y="832825"/>
        <a:ext cx="5865020" cy="671164"/>
      </dsp:txXfrm>
    </dsp:sp>
    <dsp:sp modelId="{6AA94079-DC50-1F44-AE99-D410BB296D33}">
      <dsp:nvSpPr>
        <dsp:cNvPr id="0" name=""/>
        <dsp:cNvSpPr/>
      </dsp:nvSpPr>
      <dsp:spPr>
        <a:xfrm>
          <a:off x="1028170" y="1623889"/>
          <a:ext cx="6884269" cy="712926"/>
        </a:xfrm>
        <a:prstGeom prst="roundRect">
          <a:avLst>
            <a:gd name="adj" fmla="val 10000"/>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GB" sz="1800" b="1" i="0" kern="1200" dirty="0">
              <a:solidFill>
                <a:schemeClr val="tx1"/>
              </a:solidFill>
            </a:rPr>
            <a:t>CECYP have the legal right to be involved in decisions affecting them</a:t>
          </a:r>
          <a:r>
            <a:rPr lang="en-GB" sz="1800" b="0" i="0" kern="1200" dirty="0">
              <a:solidFill>
                <a:schemeClr val="tx1"/>
              </a:solidFill>
            </a:rPr>
            <a:t> (Children Act 1989, UNCRC Article 12).</a:t>
          </a:r>
          <a:endParaRPr lang="en-GB" sz="1800" kern="1200" dirty="0">
            <a:solidFill>
              <a:schemeClr val="tx1"/>
            </a:solidFill>
          </a:endParaRPr>
        </a:p>
      </dsp:txBody>
      <dsp:txXfrm>
        <a:off x="1049051" y="1644770"/>
        <a:ext cx="5865020" cy="671164"/>
      </dsp:txXfrm>
    </dsp:sp>
    <dsp:sp modelId="{9FF6BA26-B4ED-2845-9D69-5DD7D2279132}">
      <dsp:nvSpPr>
        <dsp:cNvPr id="0" name=""/>
        <dsp:cNvSpPr/>
      </dsp:nvSpPr>
      <dsp:spPr>
        <a:xfrm>
          <a:off x="1542255" y="2435833"/>
          <a:ext cx="6884269" cy="712926"/>
        </a:xfrm>
        <a:prstGeom prst="roundRect">
          <a:avLst>
            <a:gd name="adj" fmla="val 10000"/>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GB" sz="1800" b="1" i="0" kern="1200" dirty="0">
              <a:solidFill>
                <a:schemeClr val="tx1"/>
              </a:solidFill>
            </a:rPr>
            <a:t>The Munro Review (2011) advocated for a child </a:t>
          </a:r>
          <a:r>
            <a:rPr lang="en-GB" sz="1800" b="1" i="0" kern="1200" dirty="0" err="1">
              <a:solidFill>
                <a:schemeClr val="tx1"/>
              </a:solidFill>
            </a:rPr>
            <a:t>centered</a:t>
          </a:r>
          <a:r>
            <a:rPr lang="en-GB" sz="1800" b="1" i="0" kern="1200" dirty="0">
              <a:solidFill>
                <a:schemeClr val="tx1"/>
              </a:solidFill>
            </a:rPr>
            <a:t> system</a:t>
          </a:r>
          <a:r>
            <a:rPr lang="en-GB" sz="1800" b="0" i="0" kern="1200" dirty="0">
              <a:solidFill>
                <a:schemeClr val="tx1"/>
              </a:solidFill>
            </a:rPr>
            <a:t>, but implementation varies widely.</a:t>
          </a:r>
          <a:endParaRPr lang="en-GB" sz="1800" kern="1200" dirty="0">
            <a:solidFill>
              <a:schemeClr val="tx1"/>
            </a:solidFill>
          </a:endParaRPr>
        </a:p>
      </dsp:txBody>
      <dsp:txXfrm>
        <a:off x="1563136" y="2456714"/>
        <a:ext cx="5865020" cy="671164"/>
      </dsp:txXfrm>
    </dsp:sp>
    <dsp:sp modelId="{A3CF91B2-7688-A548-971A-F5D2EE9CB0F5}">
      <dsp:nvSpPr>
        <dsp:cNvPr id="0" name=""/>
        <dsp:cNvSpPr/>
      </dsp:nvSpPr>
      <dsp:spPr>
        <a:xfrm>
          <a:off x="2056340" y="3247778"/>
          <a:ext cx="6884269" cy="712926"/>
        </a:xfrm>
        <a:prstGeom prst="roundRect">
          <a:avLst>
            <a:gd name="adj" fmla="val 10000"/>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GB" sz="1800" b="1" i="0" kern="1200" dirty="0">
              <a:solidFill>
                <a:schemeClr val="tx1"/>
              </a:solidFill>
            </a:rPr>
            <a:t>Participation is often reduced to procedural ‘consultation’ rather than genuine collaboration.</a:t>
          </a:r>
          <a:endParaRPr lang="en-GB" sz="1800" kern="1200" dirty="0">
            <a:solidFill>
              <a:schemeClr val="tx1"/>
            </a:solidFill>
          </a:endParaRPr>
        </a:p>
      </dsp:txBody>
      <dsp:txXfrm>
        <a:off x="2077221" y="3268659"/>
        <a:ext cx="5865020" cy="671164"/>
      </dsp:txXfrm>
    </dsp:sp>
    <dsp:sp modelId="{7F433235-3855-6C4A-A083-DBE5D3B91B55}">
      <dsp:nvSpPr>
        <dsp:cNvPr id="0" name=""/>
        <dsp:cNvSpPr/>
      </dsp:nvSpPr>
      <dsp:spPr>
        <a:xfrm>
          <a:off x="6420867" y="520832"/>
          <a:ext cx="463402" cy="463402"/>
        </a:xfrm>
        <a:prstGeom prst="downArrow">
          <a:avLst>
            <a:gd name="adj1" fmla="val 55000"/>
            <a:gd name="adj2" fmla="val 45000"/>
          </a:avLst>
        </a:prstGeom>
        <a:solidFill>
          <a:schemeClr val="accent2">
            <a:tint val="40000"/>
            <a:alpha val="90000"/>
            <a:hueOff val="0"/>
            <a:satOff val="0"/>
            <a:lumOff val="0"/>
            <a:alphaOff val="0"/>
          </a:schemeClr>
        </a:solidFill>
        <a:ln w="12700" cap="flat" cmpd="sng" algn="ctr">
          <a:solidFill>
            <a:schemeClr val="accent2">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6670" tIns="26670" rIns="26670" bIns="26670" numCol="1" spcCol="1270" anchor="ctr" anchorCtr="0">
          <a:noAutofit/>
        </a:bodyPr>
        <a:lstStyle/>
        <a:p>
          <a:pPr marL="0" lvl="0" indent="0" algn="ctr" defTabSz="933450">
            <a:lnSpc>
              <a:spcPct val="90000"/>
            </a:lnSpc>
            <a:spcBef>
              <a:spcPct val="0"/>
            </a:spcBef>
            <a:spcAft>
              <a:spcPct val="35000"/>
            </a:spcAft>
            <a:buNone/>
          </a:pPr>
          <a:endParaRPr lang="en-GB" sz="2100" kern="1200"/>
        </a:p>
      </dsp:txBody>
      <dsp:txXfrm>
        <a:off x="6525132" y="520832"/>
        <a:ext cx="254872" cy="348710"/>
      </dsp:txXfrm>
    </dsp:sp>
    <dsp:sp modelId="{DA0B04F7-B5A9-5C44-BDBA-F94968B1EEA7}">
      <dsp:nvSpPr>
        <dsp:cNvPr id="0" name=""/>
        <dsp:cNvSpPr/>
      </dsp:nvSpPr>
      <dsp:spPr>
        <a:xfrm>
          <a:off x="6934952" y="1332777"/>
          <a:ext cx="463402" cy="463402"/>
        </a:xfrm>
        <a:prstGeom prst="downArrow">
          <a:avLst>
            <a:gd name="adj1" fmla="val 55000"/>
            <a:gd name="adj2" fmla="val 45000"/>
          </a:avLst>
        </a:prstGeom>
        <a:solidFill>
          <a:schemeClr val="accent3">
            <a:tint val="40000"/>
            <a:alpha val="90000"/>
            <a:hueOff val="0"/>
            <a:satOff val="0"/>
            <a:lumOff val="0"/>
            <a:alphaOff val="0"/>
          </a:schemeClr>
        </a:solidFill>
        <a:ln w="12700" cap="flat" cmpd="sng" algn="ctr">
          <a:solidFill>
            <a:schemeClr val="accent3">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6670" tIns="26670" rIns="26670" bIns="26670" numCol="1" spcCol="1270" anchor="ctr" anchorCtr="0">
          <a:noAutofit/>
        </a:bodyPr>
        <a:lstStyle/>
        <a:p>
          <a:pPr marL="0" lvl="0" indent="0" algn="ctr" defTabSz="933450">
            <a:lnSpc>
              <a:spcPct val="90000"/>
            </a:lnSpc>
            <a:spcBef>
              <a:spcPct val="0"/>
            </a:spcBef>
            <a:spcAft>
              <a:spcPct val="35000"/>
            </a:spcAft>
            <a:buNone/>
          </a:pPr>
          <a:endParaRPr lang="en-GB" sz="2100" kern="1200"/>
        </a:p>
      </dsp:txBody>
      <dsp:txXfrm>
        <a:off x="7039217" y="1332777"/>
        <a:ext cx="254872" cy="348710"/>
      </dsp:txXfrm>
    </dsp:sp>
    <dsp:sp modelId="{DC94C7F2-AFB8-E340-A32D-A0473B15AC46}">
      <dsp:nvSpPr>
        <dsp:cNvPr id="0" name=""/>
        <dsp:cNvSpPr/>
      </dsp:nvSpPr>
      <dsp:spPr>
        <a:xfrm>
          <a:off x="7449037" y="2132839"/>
          <a:ext cx="463402" cy="463402"/>
        </a:xfrm>
        <a:prstGeom prst="downArrow">
          <a:avLst>
            <a:gd name="adj1" fmla="val 55000"/>
            <a:gd name="adj2" fmla="val 45000"/>
          </a:avLst>
        </a:prstGeom>
        <a:solidFill>
          <a:schemeClr val="accent4">
            <a:tint val="40000"/>
            <a:alpha val="90000"/>
            <a:hueOff val="0"/>
            <a:satOff val="0"/>
            <a:lumOff val="0"/>
            <a:alphaOff val="0"/>
          </a:schemeClr>
        </a:solidFill>
        <a:ln w="12700" cap="flat" cmpd="sng" algn="ctr">
          <a:solidFill>
            <a:schemeClr val="accent4">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6670" tIns="26670" rIns="26670" bIns="26670" numCol="1" spcCol="1270" anchor="ctr" anchorCtr="0">
          <a:noAutofit/>
        </a:bodyPr>
        <a:lstStyle/>
        <a:p>
          <a:pPr marL="0" lvl="0" indent="0" algn="ctr" defTabSz="933450">
            <a:lnSpc>
              <a:spcPct val="90000"/>
            </a:lnSpc>
            <a:spcBef>
              <a:spcPct val="0"/>
            </a:spcBef>
            <a:spcAft>
              <a:spcPct val="35000"/>
            </a:spcAft>
            <a:buNone/>
          </a:pPr>
          <a:endParaRPr lang="en-GB" sz="2100" kern="1200"/>
        </a:p>
      </dsp:txBody>
      <dsp:txXfrm>
        <a:off x="7553302" y="2132839"/>
        <a:ext cx="254872" cy="348710"/>
      </dsp:txXfrm>
    </dsp:sp>
    <dsp:sp modelId="{E848EC9E-AED5-F542-A398-2578A019F818}">
      <dsp:nvSpPr>
        <dsp:cNvPr id="0" name=""/>
        <dsp:cNvSpPr/>
      </dsp:nvSpPr>
      <dsp:spPr>
        <a:xfrm>
          <a:off x="7963122" y="2952705"/>
          <a:ext cx="463402" cy="463402"/>
        </a:xfrm>
        <a:prstGeom prst="downArrow">
          <a:avLst>
            <a:gd name="adj1" fmla="val 55000"/>
            <a:gd name="adj2" fmla="val 45000"/>
          </a:avLst>
        </a:prstGeom>
        <a:solidFill>
          <a:schemeClr val="accent5">
            <a:tint val="40000"/>
            <a:alpha val="90000"/>
            <a:hueOff val="0"/>
            <a:satOff val="0"/>
            <a:lumOff val="0"/>
            <a:alphaOff val="0"/>
          </a:schemeClr>
        </a:solidFill>
        <a:ln w="12700" cap="flat" cmpd="sng" algn="ctr">
          <a:solidFill>
            <a:schemeClr val="accent5">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6670" tIns="26670" rIns="26670" bIns="26670" numCol="1" spcCol="1270" anchor="ctr" anchorCtr="0">
          <a:noAutofit/>
        </a:bodyPr>
        <a:lstStyle/>
        <a:p>
          <a:pPr marL="0" lvl="0" indent="0" algn="ctr" defTabSz="933450">
            <a:lnSpc>
              <a:spcPct val="90000"/>
            </a:lnSpc>
            <a:spcBef>
              <a:spcPct val="0"/>
            </a:spcBef>
            <a:spcAft>
              <a:spcPct val="35000"/>
            </a:spcAft>
            <a:buNone/>
          </a:pPr>
          <a:endParaRPr lang="en-GB" sz="2100" kern="1200"/>
        </a:p>
      </dsp:txBody>
      <dsp:txXfrm>
        <a:off x="8067387" y="2952705"/>
        <a:ext cx="254872" cy="34871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912FFE5-03AE-334D-A93B-26FBF11A7CAA}">
      <dsp:nvSpPr>
        <dsp:cNvPr id="0" name=""/>
        <dsp:cNvSpPr/>
      </dsp:nvSpPr>
      <dsp:spPr>
        <a:xfrm>
          <a:off x="670545" y="0"/>
          <a:ext cx="7599518" cy="4761978"/>
        </a:xfrm>
        <a:prstGeom prst="rightArrow">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B9ABA127-655D-CD45-8496-20D9E3C4AE23}">
      <dsp:nvSpPr>
        <dsp:cNvPr id="0" name=""/>
        <dsp:cNvSpPr/>
      </dsp:nvSpPr>
      <dsp:spPr>
        <a:xfrm>
          <a:off x="3928" y="1428593"/>
          <a:ext cx="1717836" cy="1904791"/>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GB" sz="1600" b="1" i="0" kern="1200"/>
            <a:t>Key Points:</a:t>
          </a:r>
          <a:endParaRPr lang="en-GB" sz="1600" kern="1200"/>
        </a:p>
      </dsp:txBody>
      <dsp:txXfrm>
        <a:off x="87786" y="1512451"/>
        <a:ext cx="1550120" cy="1737075"/>
      </dsp:txXfrm>
    </dsp:sp>
    <dsp:sp modelId="{DAF9B379-1D51-774A-B69E-999B9BB5F702}">
      <dsp:nvSpPr>
        <dsp:cNvPr id="0" name=""/>
        <dsp:cNvSpPr/>
      </dsp:nvSpPr>
      <dsp:spPr>
        <a:xfrm>
          <a:off x="1807657" y="1428593"/>
          <a:ext cx="1717836" cy="1904791"/>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GB" sz="1600" b="1" i="0" kern="1200"/>
            <a:t>Qualitative study using Thematic Analysis (Braun &amp; Clarke, 2022).</a:t>
          </a:r>
          <a:endParaRPr lang="en-GB" sz="1600" kern="1200"/>
        </a:p>
      </dsp:txBody>
      <dsp:txXfrm>
        <a:off x="1891515" y="1512451"/>
        <a:ext cx="1550120" cy="1737075"/>
      </dsp:txXfrm>
    </dsp:sp>
    <dsp:sp modelId="{FFE94EBA-AE5E-A04F-A4AD-893157EDA476}">
      <dsp:nvSpPr>
        <dsp:cNvPr id="0" name=""/>
        <dsp:cNvSpPr/>
      </dsp:nvSpPr>
      <dsp:spPr>
        <a:xfrm>
          <a:off x="3611386" y="1428593"/>
          <a:ext cx="1717836" cy="1904791"/>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GB" sz="1600" b="1" i="0" kern="1200" dirty="0"/>
            <a:t>8-12 social workers recruited via BASW – Local Teaching Partnership D2N2</a:t>
          </a:r>
          <a:endParaRPr lang="en-GB" sz="1600" kern="1200" dirty="0"/>
        </a:p>
      </dsp:txBody>
      <dsp:txXfrm>
        <a:off x="3695244" y="1512451"/>
        <a:ext cx="1550120" cy="1737075"/>
      </dsp:txXfrm>
    </dsp:sp>
    <dsp:sp modelId="{5EA2BF7D-6024-794D-A1BF-35021A09DE9E}">
      <dsp:nvSpPr>
        <dsp:cNvPr id="0" name=""/>
        <dsp:cNvSpPr/>
      </dsp:nvSpPr>
      <dsp:spPr>
        <a:xfrm>
          <a:off x="5415115" y="1428593"/>
          <a:ext cx="1717836" cy="1904791"/>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GB" sz="1600" b="1" i="0" kern="1200"/>
            <a:t>Semi-structured interviews via MS Teams – audio and video.</a:t>
          </a:r>
          <a:endParaRPr lang="en-GB" sz="1600" kern="1200"/>
        </a:p>
      </dsp:txBody>
      <dsp:txXfrm>
        <a:off x="5498973" y="1512451"/>
        <a:ext cx="1550120" cy="1737075"/>
      </dsp:txXfrm>
    </dsp:sp>
    <dsp:sp modelId="{75394B49-715B-C042-ADAB-18341E936FA8}">
      <dsp:nvSpPr>
        <dsp:cNvPr id="0" name=""/>
        <dsp:cNvSpPr/>
      </dsp:nvSpPr>
      <dsp:spPr>
        <a:xfrm>
          <a:off x="7218844" y="1428593"/>
          <a:ext cx="1717836" cy="1904791"/>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GB" sz="1600" b="1" i="0" kern="1200"/>
            <a:t>Reflexive positioning</a:t>
          </a:r>
          <a:r>
            <a:rPr lang="en-GB" sz="1600" b="0" i="0" kern="1200"/>
            <a:t> acknowledges the researcher’s background in social work.</a:t>
          </a:r>
          <a:endParaRPr lang="en-GB" sz="1600" kern="1200"/>
        </a:p>
      </dsp:txBody>
      <dsp:txXfrm>
        <a:off x="7302702" y="1512451"/>
        <a:ext cx="1550120" cy="1737075"/>
      </dsp:txXfrm>
    </dsp:sp>
  </dsp:spTree>
</dsp:drawing>
</file>

<file path=ppt/diagrams/layout1.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3.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A8604652-5E11-4230-9000-8C35082972EA}"/>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a:extLst>
              <a:ext uri="{FF2B5EF4-FFF2-40B4-BE49-F238E27FC236}">
                <a16:creationId xmlns:a16="http://schemas.microsoft.com/office/drawing/2014/main" id="{9595CF6F-D16A-4F0E-B917-05BE8D083483}"/>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E5DA0036-09DF-4D2A-AEFF-E9AB792F28D5}" type="datetimeFigureOut">
              <a:rPr lang="en-GB" smtClean="0"/>
              <a:t>04/03/2025</a:t>
            </a:fld>
            <a:endParaRPr lang="en-GB"/>
          </a:p>
        </p:txBody>
      </p:sp>
      <p:sp>
        <p:nvSpPr>
          <p:cNvPr id="4" name="Footer Placeholder 3">
            <a:extLst>
              <a:ext uri="{FF2B5EF4-FFF2-40B4-BE49-F238E27FC236}">
                <a16:creationId xmlns:a16="http://schemas.microsoft.com/office/drawing/2014/main" id="{1E6F2FA1-71D1-470E-B479-A40F32829491}"/>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a:extLst>
              <a:ext uri="{FF2B5EF4-FFF2-40B4-BE49-F238E27FC236}">
                <a16:creationId xmlns:a16="http://schemas.microsoft.com/office/drawing/2014/main" id="{151055A2-8A6C-43FA-9F2D-E10D53E42CBF}"/>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5A48236D-37A7-43F7-9CEB-34F295D135FD}" type="slidenum">
              <a:rPr lang="en-GB" smtClean="0"/>
              <a:t>‹#›</a:t>
            </a:fld>
            <a:endParaRPr lang="en-GB"/>
          </a:p>
        </p:txBody>
      </p:sp>
    </p:spTree>
    <p:extLst>
      <p:ext uri="{BB962C8B-B14F-4D97-AF65-F5344CB8AC3E}">
        <p14:creationId xmlns:p14="http://schemas.microsoft.com/office/powerpoint/2010/main" val="267640945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6574208-728D-D446-8F2A-557B5FF9CB05}" type="datetimeFigureOut">
              <a:rPr lang="en-US" smtClean="0"/>
              <a:t>3/4/25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74B9F09-74A6-D04B-8146-D9B1DE984EA0}" type="slidenum">
              <a:rPr lang="en-US" smtClean="0"/>
              <a:t>‹#›</a:t>
            </a:fld>
            <a:endParaRPr lang="en-US"/>
          </a:p>
        </p:txBody>
      </p:sp>
    </p:spTree>
    <p:extLst>
      <p:ext uri="{BB962C8B-B14F-4D97-AF65-F5344CB8AC3E}">
        <p14:creationId xmlns:p14="http://schemas.microsoft.com/office/powerpoint/2010/main" val="334863654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t>Notes for Speaker:</a:t>
            </a:r>
          </a:p>
          <a:p>
            <a:r>
              <a:rPr lang="en-GB" b="1" dirty="0"/>
              <a:t>Professional doctorate – who I am – my research. </a:t>
            </a:r>
          </a:p>
          <a:p>
            <a:pPr>
              <a:buFont typeface="Arial" panose="020B0604020202020204" pitchFamily="34" charset="0"/>
              <a:buChar char="•"/>
            </a:pPr>
            <a:r>
              <a:rPr lang="en-GB" b="1" dirty="0"/>
              <a:t>This research investigates how social workers mediate and amplify the voices of Care-Experienced Children and Young People (CECYP).</a:t>
            </a:r>
            <a:endParaRPr lang="en-GB" dirty="0"/>
          </a:p>
          <a:p>
            <a:pPr>
              <a:buFont typeface="Arial" panose="020B0604020202020204" pitchFamily="34" charset="0"/>
              <a:buChar char="•"/>
            </a:pPr>
            <a:r>
              <a:rPr lang="en-GB" b="1" dirty="0"/>
              <a:t>The study explores social workers' engagement with democratic values, shared decision-making, and the co-creation of knowledge.</a:t>
            </a:r>
            <a:endParaRPr lang="en-GB" dirty="0"/>
          </a:p>
          <a:p>
            <a:pPr>
              <a:buFont typeface="Arial" panose="020B0604020202020204" pitchFamily="34" charset="0"/>
              <a:buChar char="•"/>
            </a:pPr>
            <a:r>
              <a:rPr lang="en-GB" b="1" dirty="0"/>
              <a:t>Despite policies advocating child participation, social workers face challenges in operationalizing these principles into daily practice.</a:t>
            </a:r>
            <a:endParaRPr lang="en-GB" dirty="0"/>
          </a:p>
          <a:p>
            <a:pPr>
              <a:buFont typeface="Arial" panose="020B0604020202020204" pitchFamily="34" charset="0"/>
              <a:buChar char="•"/>
            </a:pPr>
            <a:r>
              <a:rPr lang="en-GB" b="1" dirty="0"/>
              <a:t>The research places emphasis on relational dynamics and the structural factors shaping participatory decision-making.</a:t>
            </a:r>
            <a:endParaRPr lang="en-GB" dirty="0"/>
          </a:p>
          <a:p>
            <a:endParaRPr lang="en-US" dirty="0"/>
          </a:p>
        </p:txBody>
      </p:sp>
      <p:sp>
        <p:nvSpPr>
          <p:cNvPr id="4" name="Slide Number Placeholder 3"/>
          <p:cNvSpPr>
            <a:spLocks noGrp="1"/>
          </p:cNvSpPr>
          <p:nvPr>
            <p:ph type="sldNum" sz="quarter" idx="5"/>
          </p:nvPr>
        </p:nvSpPr>
        <p:spPr/>
        <p:txBody>
          <a:bodyPr/>
          <a:lstStyle/>
          <a:p>
            <a:fld id="{974B9F09-74A6-D04B-8146-D9B1DE984EA0}" type="slidenum">
              <a:rPr lang="en-US" smtClean="0"/>
              <a:t>1</a:t>
            </a:fld>
            <a:endParaRPr lang="en-US"/>
          </a:p>
        </p:txBody>
      </p:sp>
    </p:spTree>
    <p:extLst>
      <p:ext uri="{BB962C8B-B14F-4D97-AF65-F5344CB8AC3E}">
        <p14:creationId xmlns:p14="http://schemas.microsoft.com/office/powerpoint/2010/main" val="145922482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t>Notes for Speaker:</a:t>
            </a:r>
          </a:p>
          <a:p>
            <a:pPr>
              <a:buFont typeface="Arial" panose="020B0604020202020204" pitchFamily="34" charset="0"/>
              <a:buChar char="•"/>
            </a:pPr>
            <a:r>
              <a:rPr lang="en-GB" b="1" dirty="0"/>
              <a:t>Digital tools democratize engagement, allowing for more child-led communication.</a:t>
            </a:r>
            <a:endParaRPr lang="en-GB" dirty="0"/>
          </a:p>
          <a:p>
            <a:pPr>
              <a:buFont typeface="Arial" panose="020B0604020202020204" pitchFamily="34" charset="0"/>
              <a:buChar char="•"/>
            </a:pPr>
            <a:r>
              <a:rPr lang="en-GB" b="1" dirty="0"/>
              <a:t>Social workers report that children feel more comfortable reaching out informally rather than during structured meetings.</a:t>
            </a:r>
            <a:endParaRPr lang="en-GB" dirty="0"/>
          </a:p>
          <a:p>
            <a:pPr>
              <a:buFont typeface="Arial" panose="020B0604020202020204" pitchFamily="34" charset="0"/>
              <a:buChar char="•"/>
            </a:pPr>
            <a:r>
              <a:rPr lang="en-GB" b="1" dirty="0"/>
              <a:t>However, the absence of clear policies on digital engagement presents ethical and logistical challenges.</a:t>
            </a:r>
            <a:endParaRPr lang="en-GB" dirty="0"/>
          </a:p>
          <a:p>
            <a:endParaRPr lang="en-GB" dirty="0"/>
          </a:p>
          <a:p>
            <a:r>
              <a:rPr lang="en-GB" b="1" dirty="0"/>
              <a:t>Current Progress:</a:t>
            </a:r>
          </a:p>
          <a:p>
            <a:pPr>
              <a:buFont typeface="Arial" panose="020B0604020202020204" pitchFamily="34" charset="0"/>
              <a:buChar char="•"/>
            </a:pPr>
            <a:r>
              <a:rPr lang="en-GB" b="1" dirty="0"/>
              <a:t>Participants:</a:t>
            </a:r>
            <a:r>
              <a:rPr lang="en-GB" dirty="0"/>
              <a:t> 11 social workers have been interviewed, with one final participant still to be recruited.</a:t>
            </a:r>
          </a:p>
          <a:p>
            <a:pPr>
              <a:buFont typeface="Arial" panose="020B0604020202020204" pitchFamily="34" charset="0"/>
              <a:buChar char="•"/>
            </a:pPr>
            <a:r>
              <a:rPr lang="en-GB" b="1" dirty="0"/>
              <a:t>Methodology:</a:t>
            </a:r>
            <a:r>
              <a:rPr lang="en-GB" dirty="0"/>
              <a:t> Thematic Analysis of </a:t>
            </a:r>
            <a:r>
              <a:rPr lang="en-GB" b="1" dirty="0"/>
              <a:t>semi-structured interviews</a:t>
            </a:r>
            <a:r>
              <a:rPr lang="en-GB" dirty="0"/>
              <a:t>, exploring experiences, challenges, and best practices in participatory social work.</a:t>
            </a:r>
          </a:p>
          <a:p>
            <a:pPr>
              <a:buFont typeface="Arial" panose="020B0604020202020204" pitchFamily="34" charset="0"/>
              <a:buChar char="•"/>
            </a:pPr>
            <a:r>
              <a:rPr lang="en-GB" b="1" dirty="0"/>
              <a:t>Key Findings Emerging:</a:t>
            </a:r>
            <a:endParaRPr lang="en-GB" dirty="0"/>
          </a:p>
          <a:p>
            <a:pPr marL="742950" lvl="1" indent="-285750">
              <a:buFont typeface="Arial" panose="020B0604020202020204" pitchFamily="34" charset="0"/>
              <a:buChar char="•"/>
            </a:pPr>
            <a:r>
              <a:rPr lang="en-GB" b="1" dirty="0"/>
              <a:t>Social workers strongly value participation</a:t>
            </a:r>
            <a:r>
              <a:rPr lang="en-GB" dirty="0"/>
              <a:t>, but structural constraints (caseloads, policies, risk-averse cultures) often limit their ability to embed democratic decision-making.</a:t>
            </a:r>
          </a:p>
          <a:p>
            <a:pPr marL="742950" lvl="1" indent="-285750">
              <a:buFont typeface="Arial" panose="020B0604020202020204" pitchFamily="34" charset="0"/>
              <a:buChar char="•"/>
            </a:pPr>
            <a:r>
              <a:rPr lang="en-GB" b="1" dirty="0"/>
              <a:t>Emotions are central to this research</a:t>
            </a:r>
            <a:r>
              <a:rPr lang="en-GB" dirty="0"/>
              <a:t>, not just in the experiences of CECYP but also in how social workers engage with participation—many feel frustrated, emotionally drained, and ethically conflicted.</a:t>
            </a:r>
          </a:p>
          <a:p>
            <a:pPr marL="742950" lvl="1" indent="-285750">
              <a:buFont typeface="Arial" panose="020B0604020202020204" pitchFamily="34" charset="0"/>
              <a:buChar char="•"/>
            </a:pPr>
            <a:r>
              <a:rPr lang="en-GB" b="1" dirty="0"/>
              <a:t>Digital engagement (e.g., WhatsApp, informal text-based contact) is increasingly a tool for participation</a:t>
            </a:r>
            <a:r>
              <a:rPr lang="en-GB" dirty="0"/>
              <a:t>, but brings challenges around boundaries and confidentiality.</a:t>
            </a:r>
          </a:p>
          <a:p>
            <a:endParaRPr lang="en-US" dirty="0"/>
          </a:p>
          <a:p>
            <a:r>
              <a:rPr lang="en-GB" b="1" dirty="0"/>
              <a:t>Future Directions &amp; Final Considerations</a:t>
            </a:r>
          </a:p>
          <a:p>
            <a:r>
              <a:rPr lang="en-GB" b="1" dirty="0"/>
              <a:t>What this research contributes:</a:t>
            </a:r>
          </a:p>
          <a:p>
            <a:pPr>
              <a:buFont typeface="Arial" panose="020B0604020202020204" pitchFamily="34" charset="0"/>
              <a:buChar char="•"/>
            </a:pPr>
            <a:r>
              <a:rPr lang="en-GB" b="1" dirty="0"/>
              <a:t>A deeper understanding of how social workers engage with participatory decision-making in practice.</a:t>
            </a:r>
            <a:endParaRPr lang="en-GB" dirty="0"/>
          </a:p>
          <a:p>
            <a:pPr>
              <a:buFont typeface="Arial" panose="020B0604020202020204" pitchFamily="34" charset="0"/>
              <a:buChar char="•"/>
            </a:pPr>
            <a:r>
              <a:rPr lang="en-GB" b="1" dirty="0"/>
              <a:t>A critical analysis of the emotional and ethical tensions within participatory social work.</a:t>
            </a:r>
            <a:endParaRPr lang="en-GB" dirty="0"/>
          </a:p>
          <a:p>
            <a:pPr>
              <a:buFont typeface="Arial" panose="020B0604020202020204" pitchFamily="34" charset="0"/>
              <a:buChar char="•"/>
            </a:pPr>
            <a:r>
              <a:rPr lang="en-GB" b="1" dirty="0"/>
              <a:t>Practical insights into how social workers navigate the contradictions of child participation policies.</a:t>
            </a:r>
            <a:endParaRPr lang="en-GB" dirty="0"/>
          </a:p>
          <a:p>
            <a:r>
              <a:rPr lang="en-GB" b="1" dirty="0"/>
              <a:t>What still needs to be done:</a:t>
            </a:r>
          </a:p>
          <a:p>
            <a:pPr>
              <a:buFont typeface="Arial" panose="020B0604020202020204" pitchFamily="34" charset="0"/>
              <a:buChar char="•"/>
            </a:pPr>
            <a:r>
              <a:rPr lang="en-GB" dirty="0"/>
              <a:t>The final interview will be completed to </a:t>
            </a:r>
            <a:r>
              <a:rPr lang="en-GB" b="1" dirty="0"/>
              <a:t>finalize data collection</a:t>
            </a:r>
            <a:r>
              <a:rPr lang="en-GB" dirty="0"/>
              <a:t>.</a:t>
            </a:r>
          </a:p>
          <a:p>
            <a:pPr>
              <a:buFont typeface="Arial" panose="020B0604020202020204" pitchFamily="34" charset="0"/>
              <a:buChar char="•"/>
            </a:pPr>
            <a:r>
              <a:rPr lang="en-GB" dirty="0"/>
              <a:t>Thematic analysis will continue to </a:t>
            </a:r>
            <a:r>
              <a:rPr lang="en-GB" b="1" dirty="0"/>
              <a:t>strengthen findings and refine key themes</a:t>
            </a:r>
            <a:r>
              <a:rPr lang="en-GB" dirty="0"/>
              <a:t>.</a:t>
            </a:r>
          </a:p>
          <a:p>
            <a:pPr>
              <a:buFont typeface="Arial" panose="020B0604020202020204" pitchFamily="34" charset="0"/>
              <a:buChar char="•"/>
            </a:pPr>
            <a:r>
              <a:rPr lang="en-GB" dirty="0"/>
              <a:t>Policy recommendations will be developed to </a:t>
            </a:r>
            <a:r>
              <a:rPr lang="en-GB" b="1" dirty="0"/>
              <a:t>bridge the gap between participation as a legal right and participation as lived practice</a:t>
            </a:r>
            <a:r>
              <a:rPr lang="en-GB" dirty="0"/>
              <a:t>.</a:t>
            </a:r>
          </a:p>
          <a:p>
            <a:r>
              <a:rPr lang="en-GB" b="1" dirty="0"/>
              <a:t>Final Reflection: Making Participation More Than Just a Concept</a:t>
            </a:r>
          </a:p>
          <a:p>
            <a:r>
              <a:rPr lang="en-GB" dirty="0"/>
              <a:t>This research raises critical </a:t>
            </a:r>
            <a:r>
              <a:rPr lang="en-GB" b="1" dirty="0"/>
              <a:t>questions for policymakers, practitioners, and researchers</a:t>
            </a:r>
            <a:r>
              <a:rPr lang="en-GB" dirty="0"/>
              <a:t>:</a:t>
            </a:r>
          </a:p>
          <a:p>
            <a:pPr>
              <a:buFont typeface="Arial" panose="020B0604020202020204" pitchFamily="34" charset="0"/>
              <a:buChar char="•"/>
            </a:pPr>
            <a:r>
              <a:rPr lang="en-GB" b="1" dirty="0"/>
              <a:t>How can we ensure participation is embedded into everyday practice, rather than just a procedural requirement?</a:t>
            </a:r>
            <a:endParaRPr lang="en-GB" dirty="0"/>
          </a:p>
          <a:p>
            <a:pPr>
              <a:buFont typeface="Arial" panose="020B0604020202020204" pitchFamily="34" charset="0"/>
              <a:buChar char="•"/>
            </a:pPr>
            <a:r>
              <a:rPr lang="en-GB" b="1" dirty="0"/>
              <a:t>What changes are needed at a structural level to support social workers in their efforts to co-create decisions with CECYP?</a:t>
            </a:r>
            <a:endParaRPr lang="en-GB" dirty="0"/>
          </a:p>
          <a:p>
            <a:pPr>
              <a:buFont typeface="Arial" panose="020B0604020202020204" pitchFamily="34" charset="0"/>
              <a:buChar char="•"/>
            </a:pPr>
            <a:r>
              <a:rPr lang="en-GB" b="1" dirty="0"/>
              <a:t>How do we acknowledge and address the emotional </a:t>
            </a:r>
            <a:r>
              <a:rPr lang="en-GB" b="1" dirty="0" err="1"/>
              <a:t>labor</a:t>
            </a:r>
            <a:r>
              <a:rPr lang="en-GB" b="1" dirty="0"/>
              <a:t> of participatory practice?</a:t>
            </a:r>
            <a:endParaRPr lang="en-GB" dirty="0"/>
          </a:p>
          <a:p>
            <a:r>
              <a:rPr lang="en-GB" dirty="0"/>
              <a:t>💡 </a:t>
            </a:r>
          </a:p>
          <a:p>
            <a:r>
              <a:rPr lang="en-GB" b="1" dirty="0"/>
              <a:t>Key Message:</a:t>
            </a:r>
            <a:br>
              <a:rPr lang="en-GB" dirty="0"/>
            </a:br>
            <a:r>
              <a:rPr lang="en-GB" dirty="0"/>
              <a:t>Democracy in social work is </a:t>
            </a:r>
            <a:r>
              <a:rPr lang="en-GB" b="1" dirty="0"/>
              <a:t>not just about hearing children—it’s about ensuring their voices shape outcomes</a:t>
            </a:r>
            <a:r>
              <a:rPr lang="en-GB" dirty="0"/>
              <a:t>. For that to happen, social workers need </a:t>
            </a:r>
            <a:r>
              <a:rPr lang="en-GB" b="1" dirty="0"/>
              <a:t>institutional support, time, and resources to engage in meaningful participation</a:t>
            </a:r>
            <a:r>
              <a:rPr lang="en-GB" dirty="0"/>
              <a:t>.</a:t>
            </a:r>
          </a:p>
          <a:p>
            <a:endParaRPr lang="en-US" dirty="0"/>
          </a:p>
        </p:txBody>
      </p:sp>
      <p:sp>
        <p:nvSpPr>
          <p:cNvPr id="4" name="Slide Number Placeholder 3"/>
          <p:cNvSpPr>
            <a:spLocks noGrp="1"/>
          </p:cNvSpPr>
          <p:nvPr>
            <p:ph type="sldNum" sz="quarter" idx="5"/>
          </p:nvPr>
        </p:nvSpPr>
        <p:spPr/>
        <p:txBody>
          <a:bodyPr/>
          <a:lstStyle/>
          <a:p>
            <a:fld id="{974B9F09-74A6-D04B-8146-D9B1DE984EA0}" type="slidenum">
              <a:rPr lang="en-US" smtClean="0"/>
              <a:t>10</a:t>
            </a:fld>
            <a:endParaRPr lang="en-US"/>
          </a:p>
        </p:txBody>
      </p:sp>
    </p:spTree>
    <p:extLst>
      <p:ext uri="{BB962C8B-B14F-4D97-AF65-F5344CB8AC3E}">
        <p14:creationId xmlns:p14="http://schemas.microsoft.com/office/powerpoint/2010/main" val="399581689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74B9F09-74A6-D04B-8146-D9B1DE984EA0}" type="slidenum">
              <a:rPr lang="en-US" smtClean="0"/>
              <a:t>11</a:t>
            </a:fld>
            <a:endParaRPr lang="en-US"/>
          </a:p>
        </p:txBody>
      </p:sp>
    </p:spTree>
    <p:extLst>
      <p:ext uri="{BB962C8B-B14F-4D97-AF65-F5344CB8AC3E}">
        <p14:creationId xmlns:p14="http://schemas.microsoft.com/office/powerpoint/2010/main" val="54737058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74B9F09-74A6-D04B-8146-D9B1DE984EA0}" type="slidenum">
              <a:rPr lang="en-US" smtClean="0"/>
              <a:t>12</a:t>
            </a:fld>
            <a:endParaRPr lang="en-US"/>
          </a:p>
        </p:txBody>
      </p:sp>
    </p:spTree>
    <p:extLst>
      <p:ext uri="{BB962C8B-B14F-4D97-AF65-F5344CB8AC3E}">
        <p14:creationId xmlns:p14="http://schemas.microsoft.com/office/powerpoint/2010/main" val="261065986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74B9F09-74A6-D04B-8146-D9B1DE984EA0}" type="slidenum">
              <a:rPr lang="en-US" smtClean="0"/>
              <a:t>13</a:t>
            </a:fld>
            <a:endParaRPr lang="en-US"/>
          </a:p>
        </p:txBody>
      </p:sp>
    </p:spTree>
    <p:extLst>
      <p:ext uri="{BB962C8B-B14F-4D97-AF65-F5344CB8AC3E}">
        <p14:creationId xmlns:p14="http://schemas.microsoft.com/office/powerpoint/2010/main" val="207540158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t>Discussion &amp; Connection to the Conference Theme</a:t>
            </a:r>
          </a:p>
          <a:p>
            <a:endParaRPr lang="en-GB" dirty="0"/>
          </a:p>
          <a:p>
            <a:r>
              <a:rPr lang="en-GB" dirty="0"/>
              <a:t>The </a:t>
            </a:r>
            <a:r>
              <a:rPr lang="en-GB" b="1" dirty="0"/>
              <a:t>ECSWR 2025 conference theme emphasizes democratic values, equity, and participatory practice in social work</a:t>
            </a:r>
            <a:r>
              <a:rPr lang="en-GB" dirty="0"/>
              <a:t>. </a:t>
            </a:r>
          </a:p>
          <a:p>
            <a:r>
              <a:rPr lang="en-GB" dirty="0"/>
              <a:t>This research directly aligns with these principles but also highlights </a:t>
            </a:r>
            <a:r>
              <a:rPr lang="en-GB" b="1" dirty="0"/>
              <a:t>the practical barriers to achieving them in real-world practice</a:t>
            </a:r>
            <a:r>
              <a:rPr lang="en-GB" dirty="0"/>
              <a:t>.</a:t>
            </a:r>
          </a:p>
          <a:p>
            <a:r>
              <a:rPr lang="en-GB" b="1" dirty="0"/>
              <a:t>1. Participation as a Democratic Right, Not Just a Policy Requirement</a:t>
            </a:r>
          </a:p>
          <a:p>
            <a:pPr>
              <a:buFont typeface="Arial" panose="020B0604020202020204" pitchFamily="34" charset="0"/>
              <a:buChar char="•"/>
            </a:pPr>
            <a:r>
              <a:rPr lang="en-GB" b="1" dirty="0"/>
              <a:t>The United Nations Convention on the Rights of the Child (UNCRC) Article 12</a:t>
            </a:r>
            <a:r>
              <a:rPr lang="en-GB" dirty="0"/>
              <a:t> asserts that children have the right to express their views in all matters affecting them.</a:t>
            </a:r>
          </a:p>
          <a:p>
            <a:pPr>
              <a:buFont typeface="Arial" panose="020B0604020202020204" pitchFamily="34" charset="0"/>
              <a:buChar char="•"/>
            </a:pPr>
            <a:r>
              <a:rPr lang="en-GB" dirty="0"/>
              <a:t>Social workers overwhelmingly support this principle </a:t>
            </a:r>
            <a:r>
              <a:rPr lang="en-GB" b="1" dirty="0"/>
              <a:t>in theory</a:t>
            </a:r>
            <a:r>
              <a:rPr lang="en-GB" dirty="0"/>
              <a:t>, but </a:t>
            </a:r>
            <a:r>
              <a:rPr lang="en-GB" b="1" dirty="0"/>
              <a:t>in practice, systemic constraints limit meaningful participation</a:t>
            </a:r>
            <a:r>
              <a:rPr lang="en-GB" dirty="0"/>
              <a:t>.</a:t>
            </a:r>
          </a:p>
          <a:p>
            <a:pPr>
              <a:buFont typeface="Arial" panose="020B0604020202020204" pitchFamily="34" charset="0"/>
              <a:buChar char="•"/>
            </a:pPr>
            <a:r>
              <a:rPr lang="en-GB" dirty="0"/>
              <a:t>The research demonstrates that </a:t>
            </a:r>
            <a:r>
              <a:rPr lang="en-GB" b="1" dirty="0"/>
              <a:t>without systemic changes, participation remains procedural rather than transformative</a:t>
            </a:r>
            <a:r>
              <a:rPr lang="en-GB" dirty="0"/>
              <a:t>.</a:t>
            </a:r>
          </a:p>
          <a:p>
            <a:r>
              <a:rPr lang="en-GB" b="1" dirty="0"/>
              <a:t>2. The Emotional &amp; Relational Nature of Participation</a:t>
            </a:r>
          </a:p>
          <a:p>
            <a:pPr>
              <a:buFont typeface="Arial" panose="020B0604020202020204" pitchFamily="34" charset="0"/>
              <a:buChar char="•"/>
            </a:pPr>
            <a:r>
              <a:rPr lang="en-GB" dirty="0"/>
              <a:t>The </a:t>
            </a:r>
            <a:r>
              <a:rPr lang="en-GB" b="1" dirty="0"/>
              <a:t>co-creation of knowledge</a:t>
            </a:r>
            <a:r>
              <a:rPr lang="en-GB" dirty="0"/>
              <a:t> requires </a:t>
            </a:r>
            <a:r>
              <a:rPr lang="en-GB" b="1" dirty="0"/>
              <a:t>more than just asking children their views—it requires meaningful relationships, trust, and time</a:t>
            </a:r>
            <a:r>
              <a:rPr lang="en-GB" dirty="0"/>
              <a:t>.</a:t>
            </a:r>
          </a:p>
          <a:p>
            <a:pPr>
              <a:buFont typeface="Arial" panose="020B0604020202020204" pitchFamily="34" charset="0"/>
              <a:buChar char="•"/>
            </a:pPr>
            <a:r>
              <a:rPr lang="en-GB" dirty="0"/>
              <a:t>However, </a:t>
            </a:r>
            <a:r>
              <a:rPr lang="en-GB" b="1" dirty="0"/>
              <a:t>relationship-based social work is threatened by high caseloads, staff turnover, and institutional bureaucracy</a:t>
            </a:r>
            <a:r>
              <a:rPr lang="en-GB" dirty="0"/>
              <a:t>.</a:t>
            </a:r>
          </a:p>
          <a:p>
            <a:endParaRPr lang="en-GB" dirty="0"/>
          </a:p>
          <a:p>
            <a:r>
              <a:rPr lang="en-GB" dirty="0"/>
              <a:t> </a:t>
            </a:r>
            <a:r>
              <a:rPr lang="en-GB" b="1" dirty="0"/>
              <a:t>Key takeaway:</a:t>
            </a:r>
            <a:br>
              <a:rPr lang="en-GB" dirty="0"/>
            </a:br>
            <a:r>
              <a:rPr lang="en-GB" dirty="0"/>
              <a:t>If we want to </a:t>
            </a:r>
            <a:r>
              <a:rPr lang="en-GB" b="1" dirty="0"/>
              <a:t>embed democratic values in social work</a:t>
            </a:r>
            <a:r>
              <a:rPr lang="en-GB" dirty="0"/>
              <a:t>, we need to rethink </a:t>
            </a:r>
            <a:r>
              <a:rPr lang="en-GB" b="1" dirty="0"/>
              <a:t>structural priorities</a:t>
            </a:r>
            <a:r>
              <a:rPr lang="en-GB" dirty="0"/>
              <a:t>. Participation should not be an "extra"—it should be </a:t>
            </a:r>
            <a:r>
              <a:rPr lang="en-GB" b="1" dirty="0"/>
              <a:t>the foundation of all decision-making processes</a:t>
            </a:r>
            <a:r>
              <a:rPr lang="en-GB" dirty="0"/>
              <a:t>.</a:t>
            </a:r>
          </a:p>
          <a:p>
            <a:endParaRPr lang="en-US" dirty="0"/>
          </a:p>
          <a:p>
            <a:endParaRPr lang="en-US" dirty="0"/>
          </a:p>
          <a:p>
            <a:r>
              <a:rPr lang="en-GB" b="1" dirty="0"/>
              <a:t>Current Progress:</a:t>
            </a:r>
          </a:p>
          <a:p>
            <a:pPr>
              <a:buFont typeface="Arial" panose="020B0604020202020204" pitchFamily="34" charset="0"/>
              <a:buChar char="•"/>
            </a:pPr>
            <a:r>
              <a:rPr lang="en-GB" b="1" dirty="0"/>
              <a:t>Participants:</a:t>
            </a:r>
            <a:r>
              <a:rPr lang="en-GB" dirty="0"/>
              <a:t> 11 social workers have been interviewed, with one final participant still to be recruited.</a:t>
            </a:r>
          </a:p>
          <a:p>
            <a:pPr>
              <a:buFont typeface="Arial" panose="020B0604020202020204" pitchFamily="34" charset="0"/>
              <a:buChar char="•"/>
            </a:pPr>
            <a:r>
              <a:rPr lang="en-GB" b="1" dirty="0"/>
              <a:t>Methodology:</a:t>
            </a:r>
            <a:r>
              <a:rPr lang="en-GB" dirty="0"/>
              <a:t> Thematic Analysis of </a:t>
            </a:r>
            <a:r>
              <a:rPr lang="en-GB" b="1" dirty="0"/>
              <a:t>semi-structured interviews</a:t>
            </a:r>
            <a:r>
              <a:rPr lang="en-GB" dirty="0"/>
              <a:t>, exploring experiences, challenges, and best practices in participatory social work.</a:t>
            </a:r>
          </a:p>
          <a:p>
            <a:pPr>
              <a:buFont typeface="Arial" panose="020B0604020202020204" pitchFamily="34" charset="0"/>
              <a:buChar char="•"/>
            </a:pPr>
            <a:r>
              <a:rPr lang="en-GB" b="1" dirty="0"/>
              <a:t>Key Findings Emerging:</a:t>
            </a:r>
            <a:endParaRPr lang="en-GB" dirty="0"/>
          </a:p>
          <a:p>
            <a:pPr marL="742950" lvl="1" indent="-285750">
              <a:buFont typeface="Arial" panose="020B0604020202020204" pitchFamily="34" charset="0"/>
              <a:buChar char="•"/>
            </a:pPr>
            <a:r>
              <a:rPr lang="en-GB" b="1" dirty="0"/>
              <a:t>Social workers strongly value participation</a:t>
            </a:r>
            <a:r>
              <a:rPr lang="en-GB" dirty="0"/>
              <a:t>, but structural constraints (caseloads, policies, risk-averse cultures) often limit their ability to embed democratic decision-making.</a:t>
            </a:r>
          </a:p>
          <a:p>
            <a:pPr marL="742950" lvl="1" indent="-285750">
              <a:buFont typeface="Arial" panose="020B0604020202020204" pitchFamily="34" charset="0"/>
              <a:buChar char="•"/>
            </a:pPr>
            <a:r>
              <a:rPr lang="en-GB" b="1" dirty="0"/>
              <a:t>Emotions are central to this research</a:t>
            </a:r>
            <a:r>
              <a:rPr lang="en-GB" dirty="0"/>
              <a:t>, not just in the experiences of CECYP but also in how social workers engage with participation—many feel frustrated, emotionally drained, and ethically conflicted.</a:t>
            </a:r>
          </a:p>
          <a:p>
            <a:pPr marL="742950" lvl="1" indent="-285750">
              <a:buFont typeface="Arial" panose="020B0604020202020204" pitchFamily="34" charset="0"/>
              <a:buChar char="•"/>
            </a:pPr>
            <a:r>
              <a:rPr lang="en-GB" b="1" dirty="0"/>
              <a:t>Digital engagement (e.g., WhatsApp, informal text-based contact) is increasingly a tool for participation</a:t>
            </a:r>
            <a:r>
              <a:rPr lang="en-GB" dirty="0"/>
              <a:t>, but brings challenges around boundaries and confidentiality.</a:t>
            </a:r>
          </a:p>
          <a:p>
            <a:endParaRPr lang="en-GB" dirty="0"/>
          </a:p>
          <a:p>
            <a:endParaRPr lang="en-US" dirty="0"/>
          </a:p>
        </p:txBody>
      </p:sp>
      <p:sp>
        <p:nvSpPr>
          <p:cNvPr id="4" name="Slide Number Placeholder 3"/>
          <p:cNvSpPr>
            <a:spLocks noGrp="1"/>
          </p:cNvSpPr>
          <p:nvPr>
            <p:ph type="sldNum" sz="quarter" idx="5"/>
          </p:nvPr>
        </p:nvSpPr>
        <p:spPr/>
        <p:txBody>
          <a:bodyPr/>
          <a:lstStyle/>
          <a:p>
            <a:fld id="{974B9F09-74A6-D04B-8146-D9B1DE984EA0}" type="slidenum">
              <a:rPr lang="en-US" smtClean="0"/>
              <a:t>2</a:t>
            </a:fld>
            <a:endParaRPr lang="en-US"/>
          </a:p>
        </p:txBody>
      </p:sp>
    </p:spTree>
    <p:extLst>
      <p:ext uri="{BB962C8B-B14F-4D97-AF65-F5344CB8AC3E}">
        <p14:creationId xmlns:p14="http://schemas.microsoft.com/office/powerpoint/2010/main" val="144343626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2800" b="1" dirty="0"/>
              <a:t>Notes for Speaker:</a:t>
            </a:r>
          </a:p>
          <a:p>
            <a:r>
              <a:rPr lang="en-GB" sz="2800" b="1" dirty="0"/>
              <a:t>My experience in Social work – authenticate the voice of care experience children and young people via the allocated social worker.</a:t>
            </a:r>
          </a:p>
          <a:p>
            <a:endParaRPr lang="en-GB" sz="2800" b="1" dirty="0"/>
          </a:p>
          <a:p>
            <a:pPr>
              <a:buFont typeface="Arial" panose="020B0604020202020204" pitchFamily="34" charset="0"/>
              <a:buChar char="•"/>
            </a:pPr>
            <a:r>
              <a:rPr lang="en-GB" sz="2800" dirty="0"/>
              <a:t>This study investigates </a:t>
            </a:r>
            <a:r>
              <a:rPr lang="en-GB" sz="2800" b="1" dirty="0"/>
              <a:t>not just whether social workers listen to CECYP, but how their voices are integrated into decision-making processes.</a:t>
            </a:r>
            <a:endParaRPr lang="en-GB" sz="2800" dirty="0"/>
          </a:p>
          <a:p>
            <a:pPr>
              <a:buFont typeface="Arial" panose="020B0604020202020204" pitchFamily="34" charset="0"/>
              <a:buChar char="•"/>
            </a:pPr>
            <a:r>
              <a:rPr lang="en-GB" sz="2800" b="1" dirty="0"/>
              <a:t>It emphasizes participation as an ethical obligation</a:t>
            </a:r>
            <a:r>
              <a:rPr lang="en-GB" sz="2800" dirty="0"/>
              <a:t> rather than a policy requirement.</a:t>
            </a:r>
          </a:p>
          <a:p>
            <a:pPr>
              <a:buFont typeface="Arial" panose="020B0604020202020204" pitchFamily="34" charset="0"/>
              <a:buChar char="•"/>
            </a:pPr>
            <a:r>
              <a:rPr lang="en-GB" sz="2800" dirty="0"/>
              <a:t>The </a:t>
            </a:r>
            <a:r>
              <a:rPr lang="en-GB" sz="2800" b="1" dirty="0"/>
              <a:t>co-creation of knowledge</a:t>
            </a:r>
            <a:r>
              <a:rPr lang="en-GB" sz="2800" dirty="0"/>
              <a:t> is central—participation is not just about hearing voices but collaboratively shaping decisions.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fld id="{FF7C0CDA-724C-41BA-8315-3678DC168800}" type="slidenum">
              <a:rPr lang="en-GB" smtClean="0"/>
              <a:t>3</a:t>
            </a:fld>
            <a:endParaRPr lang="en-GB"/>
          </a:p>
        </p:txBody>
      </p:sp>
    </p:spTree>
    <p:extLst>
      <p:ext uri="{BB962C8B-B14F-4D97-AF65-F5344CB8AC3E}">
        <p14:creationId xmlns:p14="http://schemas.microsoft.com/office/powerpoint/2010/main" val="39983693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t>Notes for Speaker:</a:t>
            </a:r>
          </a:p>
          <a:p>
            <a:pPr>
              <a:buFont typeface="Arial" panose="020B0604020202020204" pitchFamily="34" charset="0"/>
              <a:buChar char="•"/>
            </a:pPr>
            <a:r>
              <a:rPr lang="en-GB" b="1" dirty="0"/>
              <a:t>While policy promotes participatory decision-making, practical barriers limit its implementation.</a:t>
            </a:r>
          </a:p>
          <a:p>
            <a:pPr>
              <a:buFont typeface="Arial" panose="020B0604020202020204" pitchFamily="34" charset="0"/>
              <a:buChar char="•"/>
            </a:pPr>
            <a:r>
              <a:rPr lang="en-GB" b="1" dirty="0"/>
              <a:t>Structural constraints—caseload pressures, risk-averse cultures, and bureaucratic processes—often take precedence over relational engagement.</a:t>
            </a:r>
          </a:p>
          <a:p>
            <a:pPr>
              <a:buFont typeface="Arial" panose="020B0604020202020204" pitchFamily="34" charset="0"/>
              <a:buChar char="•"/>
            </a:pPr>
            <a:r>
              <a:rPr lang="en-GB" b="1" dirty="0"/>
              <a:t>Democratic engagement requires shifting from top-down professional decision-making to a collaborative process where children are active contributors.</a:t>
            </a:r>
          </a:p>
          <a:p>
            <a:endParaRPr lang="en-US" dirty="0"/>
          </a:p>
        </p:txBody>
      </p:sp>
      <p:sp>
        <p:nvSpPr>
          <p:cNvPr id="4" name="Slide Number Placeholder 3"/>
          <p:cNvSpPr>
            <a:spLocks noGrp="1"/>
          </p:cNvSpPr>
          <p:nvPr>
            <p:ph type="sldNum" sz="quarter" idx="5"/>
          </p:nvPr>
        </p:nvSpPr>
        <p:spPr/>
        <p:txBody>
          <a:bodyPr/>
          <a:lstStyle/>
          <a:p>
            <a:fld id="{974B9F09-74A6-D04B-8146-D9B1DE984EA0}" type="slidenum">
              <a:rPr lang="en-US" smtClean="0"/>
              <a:t>4</a:t>
            </a:fld>
            <a:endParaRPr lang="en-US"/>
          </a:p>
        </p:txBody>
      </p:sp>
    </p:spTree>
    <p:extLst>
      <p:ext uri="{BB962C8B-B14F-4D97-AF65-F5344CB8AC3E}">
        <p14:creationId xmlns:p14="http://schemas.microsoft.com/office/powerpoint/2010/main" val="170179379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t>Notes for Speaker:</a:t>
            </a:r>
          </a:p>
          <a:p>
            <a:pPr>
              <a:buFont typeface="Arial" panose="020B0604020202020204" pitchFamily="34" charset="0"/>
              <a:buChar char="•"/>
            </a:pPr>
            <a:r>
              <a:rPr lang="en-GB" b="1" dirty="0"/>
              <a:t>This research examines how social workers navigate democratic values within real-world constraints.</a:t>
            </a:r>
            <a:endParaRPr lang="en-GB" dirty="0"/>
          </a:p>
          <a:p>
            <a:pPr>
              <a:buFont typeface="Arial" panose="020B0604020202020204" pitchFamily="34" charset="0"/>
              <a:buChar char="•"/>
            </a:pPr>
            <a:r>
              <a:rPr lang="en-GB" b="1" dirty="0"/>
              <a:t>Why social workers?</a:t>
            </a:r>
            <a:r>
              <a:rPr lang="en-GB" dirty="0"/>
              <a:t> Initially, this study aimed to involve children, but ethical concerns shifted the focus to those mediating their voices.</a:t>
            </a:r>
          </a:p>
          <a:p>
            <a:pPr>
              <a:buFont typeface="Arial" panose="020B0604020202020204" pitchFamily="34" charset="0"/>
              <a:buChar char="•"/>
            </a:pPr>
            <a:r>
              <a:rPr lang="en-GB" b="1" dirty="0"/>
              <a:t>Thematic Analysis allows for an in-depth, flexible exploration</a:t>
            </a:r>
            <a:r>
              <a:rPr lang="en-GB" dirty="0"/>
              <a:t> of the meanings social workers attach to participation.</a:t>
            </a:r>
          </a:p>
          <a:p>
            <a:endParaRPr lang="en-US" dirty="0"/>
          </a:p>
        </p:txBody>
      </p:sp>
      <p:sp>
        <p:nvSpPr>
          <p:cNvPr id="4" name="Slide Number Placeholder 3"/>
          <p:cNvSpPr>
            <a:spLocks noGrp="1"/>
          </p:cNvSpPr>
          <p:nvPr>
            <p:ph type="sldNum" sz="quarter" idx="5"/>
          </p:nvPr>
        </p:nvSpPr>
        <p:spPr/>
        <p:txBody>
          <a:bodyPr/>
          <a:lstStyle/>
          <a:p>
            <a:fld id="{974B9F09-74A6-D04B-8146-D9B1DE984EA0}" type="slidenum">
              <a:rPr lang="en-US" smtClean="0"/>
              <a:t>5</a:t>
            </a:fld>
            <a:endParaRPr lang="en-US"/>
          </a:p>
        </p:txBody>
      </p:sp>
    </p:spTree>
    <p:extLst>
      <p:ext uri="{BB962C8B-B14F-4D97-AF65-F5344CB8AC3E}">
        <p14:creationId xmlns:p14="http://schemas.microsoft.com/office/powerpoint/2010/main" val="394100919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t>Notes for Speaker:</a:t>
            </a:r>
          </a:p>
          <a:p>
            <a:pPr>
              <a:buFont typeface="Arial" panose="020B0604020202020204" pitchFamily="34" charset="0"/>
              <a:buChar char="•"/>
            </a:pPr>
            <a:r>
              <a:rPr lang="en-GB" b="1" dirty="0"/>
              <a:t>Democracy in social work is relational—it cannot be reduced to formal review meetings.</a:t>
            </a:r>
            <a:endParaRPr lang="en-GB" dirty="0"/>
          </a:p>
          <a:p>
            <a:pPr>
              <a:buFont typeface="Arial" panose="020B0604020202020204" pitchFamily="34" charset="0"/>
              <a:buChar char="•"/>
            </a:pPr>
            <a:r>
              <a:rPr lang="en-GB" b="1" dirty="0"/>
              <a:t>Building trust takes time, but social workers often work under conditions that limit continuity of care.</a:t>
            </a:r>
            <a:endParaRPr lang="en-GB" dirty="0"/>
          </a:p>
          <a:p>
            <a:pPr>
              <a:buFont typeface="Arial" panose="020B0604020202020204" pitchFamily="34" charset="0"/>
              <a:buChar char="•"/>
            </a:pPr>
            <a:r>
              <a:rPr lang="en-GB" b="1" dirty="0"/>
              <a:t>When participation is embedded in long-term relationships, children are more likely to share their perspectives openly.</a:t>
            </a:r>
            <a:endParaRPr lang="en-GB" dirty="0"/>
          </a:p>
          <a:p>
            <a:endParaRPr lang="en-US" dirty="0"/>
          </a:p>
        </p:txBody>
      </p:sp>
      <p:sp>
        <p:nvSpPr>
          <p:cNvPr id="4" name="Slide Number Placeholder 3"/>
          <p:cNvSpPr>
            <a:spLocks noGrp="1"/>
          </p:cNvSpPr>
          <p:nvPr>
            <p:ph type="sldNum" sz="quarter" idx="5"/>
          </p:nvPr>
        </p:nvSpPr>
        <p:spPr/>
        <p:txBody>
          <a:bodyPr/>
          <a:lstStyle/>
          <a:p>
            <a:fld id="{974B9F09-74A6-D04B-8146-D9B1DE984EA0}" type="slidenum">
              <a:rPr lang="en-US" smtClean="0"/>
              <a:t>6</a:t>
            </a:fld>
            <a:endParaRPr lang="en-US"/>
          </a:p>
        </p:txBody>
      </p:sp>
    </p:spTree>
    <p:extLst>
      <p:ext uri="{BB962C8B-B14F-4D97-AF65-F5344CB8AC3E}">
        <p14:creationId xmlns:p14="http://schemas.microsoft.com/office/powerpoint/2010/main" val="42114711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t>Notes for Speaker:</a:t>
            </a:r>
          </a:p>
          <a:p>
            <a:pPr>
              <a:buFont typeface="Arial" panose="020B0604020202020204" pitchFamily="34" charset="0"/>
              <a:buChar char="•"/>
            </a:pPr>
            <a:r>
              <a:rPr lang="en-GB" b="1" dirty="0"/>
              <a:t>Even when social workers want to prioritize participation, systemic barriers often prevent them from doing so.</a:t>
            </a:r>
            <a:endParaRPr lang="en-GB" dirty="0"/>
          </a:p>
          <a:p>
            <a:pPr>
              <a:buFont typeface="Arial" panose="020B0604020202020204" pitchFamily="34" charset="0"/>
              <a:buChar char="•"/>
            </a:pPr>
            <a:r>
              <a:rPr lang="en-GB" b="1" dirty="0"/>
              <a:t>Participation requires emotional </a:t>
            </a:r>
            <a:r>
              <a:rPr lang="en-GB" b="1" dirty="0" err="1"/>
              <a:t>labor</a:t>
            </a:r>
            <a:r>
              <a:rPr lang="en-GB" b="1" dirty="0"/>
              <a:t>, but practitioners receive little institutional support to manage this burden.</a:t>
            </a:r>
            <a:endParaRPr lang="en-GB" dirty="0"/>
          </a:p>
          <a:p>
            <a:pPr>
              <a:buFont typeface="Arial" panose="020B0604020202020204" pitchFamily="34" charset="0"/>
              <a:buChar char="•"/>
            </a:pPr>
            <a:r>
              <a:rPr lang="en-GB" b="1" dirty="0"/>
              <a:t>A risk-averse, bureaucratic culture often limits democratic engagement in </a:t>
            </a:r>
            <a:r>
              <a:rPr lang="en-GB" b="1" dirty="0" err="1"/>
              <a:t>favor</a:t>
            </a:r>
            <a:r>
              <a:rPr lang="en-GB" b="1" dirty="0"/>
              <a:t> of standardized procedures.</a:t>
            </a:r>
            <a:endParaRPr lang="en-GB" dirty="0"/>
          </a:p>
          <a:p>
            <a:endParaRPr lang="en-US" dirty="0"/>
          </a:p>
        </p:txBody>
      </p:sp>
      <p:sp>
        <p:nvSpPr>
          <p:cNvPr id="4" name="Slide Number Placeholder 3"/>
          <p:cNvSpPr>
            <a:spLocks noGrp="1"/>
          </p:cNvSpPr>
          <p:nvPr>
            <p:ph type="sldNum" sz="quarter" idx="5"/>
          </p:nvPr>
        </p:nvSpPr>
        <p:spPr/>
        <p:txBody>
          <a:bodyPr/>
          <a:lstStyle/>
          <a:p>
            <a:fld id="{974B9F09-74A6-D04B-8146-D9B1DE984EA0}" type="slidenum">
              <a:rPr lang="en-US" smtClean="0"/>
              <a:t>7</a:t>
            </a:fld>
            <a:endParaRPr lang="en-US"/>
          </a:p>
        </p:txBody>
      </p:sp>
    </p:spTree>
    <p:extLst>
      <p:ext uri="{BB962C8B-B14F-4D97-AF65-F5344CB8AC3E}">
        <p14:creationId xmlns:p14="http://schemas.microsoft.com/office/powerpoint/2010/main" val="243002115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t>Notes for Speaker:</a:t>
            </a:r>
          </a:p>
          <a:p>
            <a:pPr>
              <a:buFont typeface="Arial" panose="020B0604020202020204" pitchFamily="34" charset="0"/>
              <a:buChar char="•"/>
            </a:pPr>
            <a:r>
              <a:rPr lang="en-GB" b="1" dirty="0"/>
              <a:t>Participation should be a dynamic, ongoing process, not just an event.</a:t>
            </a:r>
            <a:endParaRPr lang="en-GB" dirty="0"/>
          </a:p>
          <a:p>
            <a:pPr>
              <a:buFont typeface="Arial" panose="020B0604020202020204" pitchFamily="34" charset="0"/>
              <a:buChar char="•"/>
            </a:pPr>
            <a:r>
              <a:rPr lang="en-GB" b="1" dirty="0"/>
              <a:t>Social workers need clearer guidance and training on participatory models.</a:t>
            </a:r>
            <a:endParaRPr lang="en-GB" dirty="0"/>
          </a:p>
          <a:p>
            <a:endParaRPr lang="en-US" dirty="0"/>
          </a:p>
        </p:txBody>
      </p:sp>
      <p:sp>
        <p:nvSpPr>
          <p:cNvPr id="4" name="Slide Number Placeholder 3"/>
          <p:cNvSpPr>
            <a:spLocks noGrp="1"/>
          </p:cNvSpPr>
          <p:nvPr>
            <p:ph type="sldNum" sz="quarter" idx="5"/>
          </p:nvPr>
        </p:nvSpPr>
        <p:spPr/>
        <p:txBody>
          <a:bodyPr/>
          <a:lstStyle/>
          <a:p>
            <a:fld id="{974B9F09-74A6-D04B-8146-D9B1DE984EA0}" type="slidenum">
              <a:rPr lang="en-US" smtClean="0"/>
              <a:t>8</a:t>
            </a:fld>
            <a:endParaRPr lang="en-US"/>
          </a:p>
        </p:txBody>
      </p:sp>
    </p:spTree>
    <p:extLst>
      <p:ext uri="{BB962C8B-B14F-4D97-AF65-F5344CB8AC3E}">
        <p14:creationId xmlns:p14="http://schemas.microsoft.com/office/powerpoint/2010/main" val="396707815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t>Notes for Speaker:</a:t>
            </a:r>
          </a:p>
          <a:p>
            <a:pPr>
              <a:buFont typeface="Arial" panose="020B0604020202020204" pitchFamily="34" charset="0"/>
              <a:buChar char="•"/>
            </a:pPr>
            <a:r>
              <a:rPr lang="en-GB" b="1" dirty="0"/>
              <a:t>Participation should move from being an ethical aspiration to an institutional standard.</a:t>
            </a:r>
            <a:endParaRPr lang="en-GB" dirty="0"/>
          </a:p>
          <a:p>
            <a:pPr>
              <a:buFont typeface="Arial" panose="020B0604020202020204" pitchFamily="34" charset="0"/>
              <a:buChar char="•"/>
            </a:pPr>
            <a:r>
              <a:rPr lang="en-GB" b="1" dirty="0"/>
              <a:t>Children’s voices must shape social work practice, not just be documented in reports.</a:t>
            </a:r>
            <a:endParaRPr lang="en-GB" dirty="0"/>
          </a:p>
          <a:p>
            <a:endParaRPr lang="en-US" dirty="0"/>
          </a:p>
          <a:p>
            <a:endParaRPr lang="en-US" dirty="0"/>
          </a:p>
          <a:p>
            <a:r>
              <a:rPr lang="en-GB" b="1" dirty="0"/>
              <a:t>Initial pilot article Published pilot study (</a:t>
            </a:r>
            <a:r>
              <a:rPr lang="en-GB" b="1" dirty="0" err="1"/>
              <a:t>Benaton</a:t>
            </a:r>
            <a:r>
              <a:rPr lang="en-GB" b="1" dirty="0"/>
              <a:t>, 2023).</a:t>
            </a:r>
            <a:endParaRPr lang="en-GB" dirty="0"/>
          </a:p>
          <a:p>
            <a:pPr>
              <a:buFont typeface="Arial" panose="020B0604020202020204" pitchFamily="34" charset="0"/>
              <a:buChar char="•"/>
            </a:pPr>
            <a:r>
              <a:rPr lang="en-GB" b="1" dirty="0"/>
              <a:t>Upcoming full research publication in progress.</a:t>
            </a:r>
            <a:endParaRPr lang="en-GB" dirty="0"/>
          </a:p>
          <a:p>
            <a:pPr>
              <a:buFont typeface="Arial" panose="020B0604020202020204" pitchFamily="34" charset="0"/>
              <a:buChar char="•"/>
            </a:pPr>
            <a:r>
              <a:rPr lang="en-GB" b="1" dirty="0"/>
              <a:t>Engagement with national and international conferences (ECSWR, BASW seminars).</a:t>
            </a:r>
            <a:endParaRPr lang="en-GB" dirty="0"/>
          </a:p>
          <a:p>
            <a:pPr>
              <a:buFont typeface="Arial" panose="020B0604020202020204" pitchFamily="34" charset="0"/>
              <a:buChar char="•"/>
            </a:pPr>
            <a:r>
              <a:rPr lang="en-GB" b="1" dirty="0"/>
              <a:t>Ongoing thematic analysis, additional interviews, and dissemination strategy.</a:t>
            </a:r>
            <a:endParaRPr lang="en-GB" dirty="0"/>
          </a:p>
          <a:p>
            <a:endParaRPr lang="en-US" dirty="0"/>
          </a:p>
        </p:txBody>
      </p:sp>
      <p:sp>
        <p:nvSpPr>
          <p:cNvPr id="4" name="Slide Number Placeholder 3"/>
          <p:cNvSpPr>
            <a:spLocks noGrp="1"/>
          </p:cNvSpPr>
          <p:nvPr>
            <p:ph type="sldNum" sz="quarter" idx="5"/>
          </p:nvPr>
        </p:nvSpPr>
        <p:spPr/>
        <p:txBody>
          <a:bodyPr/>
          <a:lstStyle/>
          <a:p>
            <a:fld id="{974B9F09-74A6-D04B-8146-D9B1DE984EA0}" type="slidenum">
              <a:rPr lang="en-US" smtClean="0"/>
              <a:t>9</a:t>
            </a:fld>
            <a:endParaRPr lang="en-US"/>
          </a:p>
        </p:txBody>
      </p:sp>
    </p:spTree>
    <p:extLst>
      <p:ext uri="{BB962C8B-B14F-4D97-AF65-F5344CB8AC3E}">
        <p14:creationId xmlns:p14="http://schemas.microsoft.com/office/powerpoint/2010/main" val="259836429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3.jpeg"/><Relationship Id="rId1" Type="http://schemas.openxmlformats.org/officeDocument/2006/relationships/slideMaster" Target="../slideMasters/slideMaster3.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4.jpeg"/><Relationship Id="rId1" Type="http://schemas.openxmlformats.org/officeDocument/2006/relationships/slideMaster" Target="../slideMasters/slideMaster3.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5.jpeg"/><Relationship Id="rId1" Type="http://schemas.openxmlformats.org/officeDocument/2006/relationships/slideMaster" Target="../slideMasters/slideMaster3.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6.jpeg"/><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7.jpeg"/><Relationship Id="rId1" Type="http://schemas.openxmlformats.org/officeDocument/2006/relationships/slideMaster" Target="../slideMasters/slideMaster4.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jpeg"/><Relationship Id="rId1" Type="http://schemas.openxmlformats.org/officeDocument/2006/relationships/slideMaster" Target="../slideMasters/slideMaster4.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Master" Target="../slideMasters/slideMaster1.xml"/><Relationship Id="rId4" Type="http://schemas.openxmlformats.org/officeDocument/2006/relationships/image" Target="../media/image7.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8.jpe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9.jpeg"/><Relationship Id="rId1" Type="http://schemas.openxmlformats.org/officeDocument/2006/relationships/slideMaster" Target="../slideMasters/slideMaster1.xml"/><Relationship Id="rId4" Type="http://schemas.openxmlformats.org/officeDocument/2006/relationships/image" Target="../media/image7.pn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0.jpe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jpeg"/><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Option 1">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pic>
        <p:nvPicPr>
          <p:cNvPr id="7" name="Picture 6" descr="University of Derby Logo">
            <a:extLst>
              <a:ext uri="{FF2B5EF4-FFF2-40B4-BE49-F238E27FC236}">
                <a16:creationId xmlns:a16="http://schemas.microsoft.com/office/drawing/2014/main" id="{56D74247-88E8-486E-9FA8-3C25A135B188}"/>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368041" y="373818"/>
            <a:ext cx="976408" cy="989171"/>
          </a:xfrm>
          <a:prstGeom prst="rect">
            <a:avLst/>
          </a:prstGeom>
        </p:spPr>
      </p:pic>
      <p:pic>
        <p:nvPicPr>
          <p:cNvPr id="2" name="Picture 1" descr="A blue and yellow rectangular sign with white text&#10;&#10;Description automatically generated">
            <a:extLst>
              <a:ext uri="{FF2B5EF4-FFF2-40B4-BE49-F238E27FC236}">
                <a16:creationId xmlns:a16="http://schemas.microsoft.com/office/drawing/2014/main" id="{4733D3B3-40AE-BF86-CE7B-439049903ED7}"/>
              </a:ext>
            </a:extLst>
          </p:cNvPr>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361735" y="5924332"/>
            <a:ext cx="418005" cy="573613"/>
          </a:xfrm>
          <a:prstGeom prst="rect">
            <a:avLst/>
          </a:prstGeom>
        </p:spPr>
      </p:pic>
    </p:spTree>
    <p:extLst>
      <p:ext uri="{BB962C8B-B14F-4D97-AF65-F5344CB8AC3E}">
        <p14:creationId xmlns:p14="http://schemas.microsoft.com/office/powerpoint/2010/main" val="345175308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Section Title Slide Option 1">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pic>
        <p:nvPicPr>
          <p:cNvPr id="9" name="Picture 8" descr="University of Derby Logo">
            <a:extLst>
              <a:ext uri="{FF2B5EF4-FFF2-40B4-BE49-F238E27FC236}">
                <a16:creationId xmlns:a16="http://schemas.microsoft.com/office/drawing/2014/main" id="{EB9286DE-D286-45D1-B9D6-B0AF16D897CE}"/>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371076" y="373818"/>
            <a:ext cx="970338" cy="983022"/>
          </a:xfrm>
          <a:prstGeom prst="rect">
            <a:avLst/>
          </a:prstGeom>
        </p:spPr>
      </p:pic>
    </p:spTree>
    <p:extLst>
      <p:ext uri="{BB962C8B-B14F-4D97-AF65-F5344CB8AC3E}">
        <p14:creationId xmlns:p14="http://schemas.microsoft.com/office/powerpoint/2010/main" val="366171416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1_Section Title Slide Option 2">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pic>
        <p:nvPicPr>
          <p:cNvPr id="9" name="Picture 8" descr="University of Derby Logo">
            <a:extLst>
              <a:ext uri="{FF2B5EF4-FFF2-40B4-BE49-F238E27FC236}">
                <a16:creationId xmlns:a16="http://schemas.microsoft.com/office/drawing/2014/main" id="{EB9286DE-D286-45D1-B9D6-B0AF16D897CE}"/>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371076" y="373818"/>
            <a:ext cx="970338" cy="983022"/>
          </a:xfrm>
          <a:prstGeom prst="rect">
            <a:avLst/>
          </a:prstGeom>
        </p:spPr>
      </p:pic>
    </p:spTree>
    <p:extLst>
      <p:ext uri="{BB962C8B-B14F-4D97-AF65-F5344CB8AC3E}">
        <p14:creationId xmlns:p14="http://schemas.microsoft.com/office/powerpoint/2010/main" val="364488167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2_Section Title Slide Option 3">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pic>
        <p:nvPicPr>
          <p:cNvPr id="9" name="Picture 8" descr="University of Derby Logo">
            <a:extLst>
              <a:ext uri="{FF2B5EF4-FFF2-40B4-BE49-F238E27FC236}">
                <a16:creationId xmlns:a16="http://schemas.microsoft.com/office/drawing/2014/main" id="{EB9286DE-D286-45D1-B9D6-B0AF16D897CE}"/>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371076" y="373818"/>
            <a:ext cx="970338" cy="983022"/>
          </a:xfrm>
          <a:prstGeom prst="rect">
            <a:avLst/>
          </a:prstGeom>
        </p:spPr>
      </p:pic>
    </p:spTree>
    <p:extLst>
      <p:ext uri="{BB962C8B-B14F-4D97-AF65-F5344CB8AC3E}">
        <p14:creationId xmlns:p14="http://schemas.microsoft.com/office/powerpoint/2010/main" val="91903636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3_Section Title Slide Option 4">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pic>
        <p:nvPicPr>
          <p:cNvPr id="9" name="Picture 8" descr="University of Derby Logo">
            <a:extLst>
              <a:ext uri="{FF2B5EF4-FFF2-40B4-BE49-F238E27FC236}">
                <a16:creationId xmlns:a16="http://schemas.microsoft.com/office/drawing/2014/main" id="{EB9286DE-D286-45D1-B9D6-B0AF16D897CE}"/>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371076" y="373818"/>
            <a:ext cx="970338" cy="983022"/>
          </a:xfrm>
          <a:prstGeom prst="rect">
            <a:avLst/>
          </a:prstGeom>
        </p:spPr>
      </p:pic>
    </p:spTree>
    <p:extLst>
      <p:ext uri="{BB962C8B-B14F-4D97-AF65-F5344CB8AC3E}">
        <p14:creationId xmlns:p14="http://schemas.microsoft.com/office/powerpoint/2010/main" val="217442184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End Title Slide Option">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pic>
        <p:nvPicPr>
          <p:cNvPr id="3" name="Picture 2" descr="A blue and yellow rectangular sign with white text&#10;&#10;Description automatically generated">
            <a:extLst>
              <a:ext uri="{FF2B5EF4-FFF2-40B4-BE49-F238E27FC236}">
                <a16:creationId xmlns:a16="http://schemas.microsoft.com/office/drawing/2014/main" id="{0457326B-AEDA-C427-159C-58A4826275B5}"/>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363965" y="5924331"/>
            <a:ext cx="418005" cy="573613"/>
          </a:xfrm>
          <a:prstGeom prst="rect">
            <a:avLst/>
          </a:prstGeom>
        </p:spPr>
      </p:pic>
    </p:spTree>
    <p:extLst>
      <p:ext uri="{BB962C8B-B14F-4D97-AF65-F5344CB8AC3E}">
        <p14:creationId xmlns:p14="http://schemas.microsoft.com/office/powerpoint/2010/main" val="86567955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B8135D-D60C-5E43-A2E0-33CB99A83166}"/>
              </a:ext>
            </a:extLst>
          </p:cNvPr>
          <p:cNvSpPr>
            <a:spLocks noGrp="1"/>
          </p:cNvSpPr>
          <p:nvPr>
            <p:ph type="title" hasCustomPrompt="1"/>
          </p:nvPr>
        </p:nvSpPr>
        <p:spPr>
          <a:xfrm>
            <a:off x="2413190" y="365126"/>
            <a:ext cx="8940609" cy="595996"/>
          </a:xfrm>
          <a:prstGeom prst="rect">
            <a:avLst/>
          </a:prstGeom>
        </p:spPr>
        <p:txBody>
          <a:bodyPr/>
          <a:lstStyle>
            <a:lvl1pPr>
              <a:defRPr sz="3200" b="1" i="0">
                <a:latin typeface="Arial" panose="020B0604020202020204" pitchFamily="34" charset="0"/>
                <a:cs typeface="Arial" panose="020B0604020202020204" pitchFamily="34" charset="0"/>
              </a:defRPr>
            </a:lvl1pPr>
          </a:lstStyle>
          <a:p>
            <a:r>
              <a:rPr lang="en-US"/>
              <a:t>Title Arial 32pt</a:t>
            </a:r>
          </a:p>
        </p:txBody>
      </p:sp>
      <p:sp>
        <p:nvSpPr>
          <p:cNvPr id="3" name="Content Placeholder 2">
            <a:extLst>
              <a:ext uri="{FF2B5EF4-FFF2-40B4-BE49-F238E27FC236}">
                <a16:creationId xmlns:a16="http://schemas.microsoft.com/office/drawing/2014/main" id="{EC9E60C7-65E9-2D4E-8F6F-2124696CD5C9}"/>
              </a:ext>
            </a:extLst>
          </p:cNvPr>
          <p:cNvSpPr>
            <a:spLocks noGrp="1"/>
          </p:cNvSpPr>
          <p:nvPr>
            <p:ph idx="1" hasCustomPrompt="1"/>
          </p:nvPr>
        </p:nvSpPr>
        <p:spPr>
          <a:xfrm>
            <a:off x="2413190" y="1414984"/>
            <a:ext cx="8940610" cy="4761979"/>
          </a:xfrm>
          <a:prstGeom prst="rect">
            <a:avLst/>
          </a:prstGeom>
        </p:spPr>
        <p:txBody>
          <a:bodyPr/>
          <a:lstStyle>
            <a:lvl1pPr marL="0" indent="0">
              <a:buNone/>
              <a:defRPr sz="1600" b="0" i="0">
                <a:latin typeface="Arial" panose="020B0604020202020204" pitchFamily="34" charset="0"/>
                <a:cs typeface="Arial" panose="020B0604020202020204" pitchFamily="34" charset="0"/>
              </a:defRPr>
            </a:lvl1pPr>
            <a:lvl2pPr>
              <a:defRPr sz="1600" b="0" i="0">
                <a:latin typeface="Arial" panose="020B0604020202020204" pitchFamily="34" charset="0"/>
                <a:cs typeface="Arial" panose="020B0604020202020204" pitchFamily="34" charset="0"/>
              </a:defRPr>
            </a:lvl2pPr>
            <a:lvl3pPr>
              <a:defRPr sz="1600" b="0" i="0">
                <a:latin typeface="Arial" panose="020B0604020202020204" pitchFamily="34" charset="0"/>
                <a:cs typeface="Arial" panose="020B0604020202020204" pitchFamily="34" charset="0"/>
              </a:defRPr>
            </a:lvl3pPr>
            <a:lvl4pPr>
              <a:defRPr sz="1600" b="0" i="0">
                <a:latin typeface="Arial" panose="020B0604020202020204" pitchFamily="34" charset="0"/>
                <a:cs typeface="Arial" panose="020B0604020202020204" pitchFamily="34" charset="0"/>
              </a:defRPr>
            </a:lvl4pPr>
            <a:lvl5pPr>
              <a:defRPr sz="1600" b="0" i="0">
                <a:latin typeface="Arial" panose="020B0604020202020204" pitchFamily="34" charset="0"/>
                <a:cs typeface="Arial" panose="020B0604020202020204" pitchFamily="34" charset="0"/>
              </a:defRPr>
            </a:lvl5pPr>
          </a:lstStyle>
          <a:p>
            <a:pPr lvl="0"/>
            <a:r>
              <a:rPr lang="en-US"/>
              <a:t>Body Copy Arial 16pt</a:t>
            </a:r>
          </a:p>
        </p:txBody>
      </p:sp>
      <p:pic>
        <p:nvPicPr>
          <p:cNvPr id="7" name="Picture 6">
            <a:extLst>
              <a:ext uri="{FF2B5EF4-FFF2-40B4-BE49-F238E27FC236}">
                <a16:creationId xmlns:a16="http://schemas.microsoft.com/office/drawing/2014/main" id="{1B90AFCE-B625-D845-858E-A0692B422D71}"/>
              </a:ext>
            </a:extLst>
          </p:cNvPr>
          <p:cNvPicPr>
            <a:picLocks noChangeAspect="1"/>
          </p:cNvPicPr>
          <p:nvPr userDrawn="1"/>
        </p:nvPicPr>
        <p:blipFill>
          <a:blip r:embed="rId3"/>
          <a:stretch>
            <a:fillRect/>
          </a:stretch>
        </p:blipFill>
        <p:spPr>
          <a:xfrm>
            <a:off x="615660" y="4925112"/>
            <a:ext cx="998046" cy="619477"/>
          </a:xfrm>
          <a:prstGeom prst="rect">
            <a:avLst/>
          </a:prstGeom>
        </p:spPr>
      </p:pic>
    </p:spTree>
    <p:extLst>
      <p:ext uri="{BB962C8B-B14F-4D97-AF65-F5344CB8AC3E}">
        <p14:creationId xmlns:p14="http://schemas.microsoft.com/office/powerpoint/2010/main" val="14283402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Title Slide Option 2">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pic>
        <p:nvPicPr>
          <p:cNvPr id="4" name="Picture 3" descr="University of Derby Logo">
            <a:extLst>
              <a:ext uri="{FF2B5EF4-FFF2-40B4-BE49-F238E27FC236}">
                <a16:creationId xmlns:a16="http://schemas.microsoft.com/office/drawing/2014/main" id="{5CD4B156-5E4A-ED68-2B68-0F51AA2842E6}"/>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371076" y="373818"/>
            <a:ext cx="970338" cy="983022"/>
          </a:xfrm>
          <a:prstGeom prst="rect">
            <a:avLst/>
          </a:prstGeom>
        </p:spPr>
      </p:pic>
      <p:pic>
        <p:nvPicPr>
          <p:cNvPr id="5" name="Picture 4">
            <a:extLst>
              <a:ext uri="{FF2B5EF4-FFF2-40B4-BE49-F238E27FC236}">
                <a16:creationId xmlns:a16="http://schemas.microsoft.com/office/drawing/2014/main" id="{17BA232F-E2A5-4C45-76E7-2E89173DE5BA}"/>
              </a:ext>
            </a:extLst>
          </p:cNvPr>
          <p:cNvPicPr>
            <a:picLocks noChangeAspect="1"/>
          </p:cNvPicPr>
          <p:nvPr userDrawn="1"/>
        </p:nvPicPr>
        <p:blipFill>
          <a:blip r:embed="rId4" cstate="email">
            <a:extLst>
              <a:ext uri="{28A0092B-C50C-407E-A947-70E740481C1C}">
                <a14:useLocalDpi xmlns:a14="http://schemas.microsoft.com/office/drawing/2010/main"/>
              </a:ext>
            </a:extLst>
          </a:blip>
          <a:srcRect/>
          <a:stretch/>
        </p:blipFill>
        <p:spPr>
          <a:xfrm>
            <a:off x="361735" y="5927383"/>
            <a:ext cx="418005" cy="567510"/>
          </a:xfrm>
          <a:prstGeom prst="rect">
            <a:avLst/>
          </a:prstGeom>
        </p:spPr>
      </p:pic>
    </p:spTree>
    <p:extLst>
      <p:ext uri="{BB962C8B-B14F-4D97-AF65-F5344CB8AC3E}">
        <p14:creationId xmlns:p14="http://schemas.microsoft.com/office/powerpoint/2010/main" val="58086108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Slide Option 3">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pic>
        <p:nvPicPr>
          <p:cNvPr id="2" name="Picture 1" descr="University of Derby Logo">
            <a:extLst>
              <a:ext uri="{FF2B5EF4-FFF2-40B4-BE49-F238E27FC236}">
                <a16:creationId xmlns:a16="http://schemas.microsoft.com/office/drawing/2014/main" id="{444FD617-6C2D-4513-9458-B423D236DB96}"/>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371076" y="373818"/>
            <a:ext cx="970338" cy="983022"/>
          </a:xfrm>
          <a:prstGeom prst="rect">
            <a:avLst/>
          </a:prstGeom>
        </p:spPr>
      </p:pic>
      <p:pic>
        <p:nvPicPr>
          <p:cNvPr id="3" name="Picture 2" descr="A blue and yellow rectangular sign with white text&#10;&#10;Description automatically generated">
            <a:extLst>
              <a:ext uri="{FF2B5EF4-FFF2-40B4-BE49-F238E27FC236}">
                <a16:creationId xmlns:a16="http://schemas.microsoft.com/office/drawing/2014/main" id="{A63E25F7-3764-70C6-B801-0C3349C879BE}"/>
              </a:ext>
            </a:extLst>
          </p:cNvPr>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361735" y="5924332"/>
            <a:ext cx="418005" cy="573613"/>
          </a:xfrm>
          <a:prstGeom prst="rect">
            <a:avLst/>
          </a:prstGeom>
        </p:spPr>
      </p:pic>
    </p:spTree>
    <p:extLst>
      <p:ext uri="{BB962C8B-B14F-4D97-AF65-F5344CB8AC3E}">
        <p14:creationId xmlns:p14="http://schemas.microsoft.com/office/powerpoint/2010/main" val="15736721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Slide Option 4">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pic>
        <p:nvPicPr>
          <p:cNvPr id="2" name="Picture 1" descr="University of Derby Logo">
            <a:extLst>
              <a:ext uri="{FF2B5EF4-FFF2-40B4-BE49-F238E27FC236}">
                <a16:creationId xmlns:a16="http://schemas.microsoft.com/office/drawing/2014/main" id="{298B09FA-9037-457E-ABF5-4606C5BB6C36}"/>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368041" y="373818"/>
            <a:ext cx="976408" cy="989171"/>
          </a:xfrm>
          <a:prstGeom prst="rect">
            <a:avLst/>
          </a:prstGeom>
        </p:spPr>
      </p:pic>
      <p:pic>
        <p:nvPicPr>
          <p:cNvPr id="3" name="Picture 2">
            <a:extLst>
              <a:ext uri="{FF2B5EF4-FFF2-40B4-BE49-F238E27FC236}">
                <a16:creationId xmlns:a16="http://schemas.microsoft.com/office/drawing/2014/main" id="{7E38C34E-C9C6-4766-4940-7D750675CB20}"/>
              </a:ext>
            </a:extLst>
          </p:cNvPr>
          <p:cNvPicPr>
            <a:picLocks noChangeAspect="1"/>
          </p:cNvPicPr>
          <p:nvPr userDrawn="1"/>
        </p:nvPicPr>
        <p:blipFill>
          <a:blip r:embed="rId4" cstate="email">
            <a:extLst>
              <a:ext uri="{28A0092B-C50C-407E-A947-70E740481C1C}">
                <a14:useLocalDpi xmlns:a14="http://schemas.microsoft.com/office/drawing/2010/main"/>
              </a:ext>
            </a:extLst>
          </a:blip>
          <a:srcRect/>
          <a:stretch/>
        </p:blipFill>
        <p:spPr>
          <a:xfrm>
            <a:off x="361735" y="5927383"/>
            <a:ext cx="418005" cy="567510"/>
          </a:xfrm>
          <a:prstGeom prst="rect">
            <a:avLst/>
          </a:prstGeom>
        </p:spPr>
      </p:pic>
    </p:spTree>
    <p:extLst>
      <p:ext uri="{BB962C8B-B14F-4D97-AF65-F5344CB8AC3E}">
        <p14:creationId xmlns:p14="http://schemas.microsoft.com/office/powerpoint/2010/main" val="248399672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Slide Option 2">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17BA232F-E2A5-4C45-76E7-2E89173DE5BA}"/>
              </a:ext>
            </a:extLst>
          </p:cNvPr>
          <p:cNvPicPr>
            <a:picLocks noChangeAspect="1"/>
          </p:cNvPicPr>
          <p:nvPr userDrawn="1"/>
        </p:nvPicPr>
        <p:blipFill>
          <a:blip r:embed="rId3" cstate="email">
            <a:extLst>
              <a:ext uri="{28A0092B-C50C-407E-A947-70E740481C1C}">
                <a14:useLocalDpi xmlns:a14="http://schemas.microsoft.com/office/drawing/2010/main"/>
              </a:ext>
            </a:extLst>
          </a:blip>
          <a:srcRect/>
          <a:stretch/>
        </p:blipFill>
        <p:spPr>
          <a:xfrm>
            <a:off x="361735" y="5927383"/>
            <a:ext cx="418005" cy="567510"/>
          </a:xfrm>
          <a:prstGeom prst="rect">
            <a:avLst/>
          </a:prstGeom>
        </p:spPr>
      </p:pic>
      <p:pic>
        <p:nvPicPr>
          <p:cNvPr id="8" name="Picture 7" descr="University of Derby Logo">
            <a:extLst>
              <a:ext uri="{FF2B5EF4-FFF2-40B4-BE49-F238E27FC236}">
                <a16:creationId xmlns:a16="http://schemas.microsoft.com/office/drawing/2014/main" id="{BE29B393-711A-C9F2-0837-B448E88B3D36}"/>
              </a:ext>
            </a:extLst>
          </p:cNvPr>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368041" y="373818"/>
            <a:ext cx="976408" cy="989171"/>
          </a:xfrm>
          <a:prstGeom prst="rect">
            <a:avLst/>
          </a:prstGeom>
        </p:spPr>
      </p:pic>
    </p:spTree>
    <p:extLst>
      <p:ext uri="{BB962C8B-B14F-4D97-AF65-F5344CB8AC3E}">
        <p14:creationId xmlns:p14="http://schemas.microsoft.com/office/powerpoint/2010/main" val="224338047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Default Inner Slide">
    <p:bg>
      <p:bgPr>
        <a:solidFill>
          <a:schemeClr val="bg1"/>
        </a:solidFill>
        <a:effectLst/>
      </p:bgPr>
    </p:bg>
    <p:spTree>
      <p:nvGrpSpPr>
        <p:cNvPr id="1" name=""/>
        <p:cNvGrpSpPr/>
        <p:nvPr/>
      </p:nvGrpSpPr>
      <p:grpSpPr>
        <a:xfrm>
          <a:off x="0" y="0"/>
          <a:ext cx="0" cy="0"/>
          <a:chOff x="0" y="0"/>
          <a:chExt cx="0" cy="0"/>
        </a:xfrm>
      </p:grpSpPr>
      <p:pic>
        <p:nvPicPr>
          <p:cNvPr id="2" name="Picture 1" descr="A blue and yellow rectangular sign with white text&#10;&#10;Description automatically generated">
            <a:extLst>
              <a:ext uri="{FF2B5EF4-FFF2-40B4-BE49-F238E27FC236}">
                <a16:creationId xmlns:a16="http://schemas.microsoft.com/office/drawing/2014/main" id="{2ADAF4DC-3D58-BE65-22A7-3427D5211A5E}"/>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224413" y="6182886"/>
            <a:ext cx="418005" cy="573613"/>
          </a:xfrm>
          <a:prstGeom prst="rect">
            <a:avLst/>
          </a:prstGeom>
        </p:spPr>
      </p:pic>
    </p:spTree>
    <p:extLst>
      <p:ext uri="{BB962C8B-B14F-4D97-AF65-F5344CB8AC3E}">
        <p14:creationId xmlns:p14="http://schemas.microsoft.com/office/powerpoint/2010/main" val="37166058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Grey/Blue Accessibility Option">
    <p:bg>
      <p:bgPr>
        <a:solidFill>
          <a:srgbClr val="EDF4F5"/>
        </a:solidFill>
        <a:effectLst/>
      </p:bgPr>
    </p:bg>
    <p:spTree>
      <p:nvGrpSpPr>
        <p:cNvPr id="1" name=""/>
        <p:cNvGrpSpPr/>
        <p:nvPr/>
      </p:nvGrpSpPr>
      <p:grpSpPr>
        <a:xfrm>
          <a:off x="0" y="0"/>
          <a:ext cx="0" cy="0"/>
          <a:chOff x="0" y="0"/>
          <a:chExt cx="0" cy="0"/>
        </a:xfrm>
      </p:grpSpPr>
      <p:pic>
        <p:nvPicPr>
          <p:cNvPr id="2" name="Picture 1" descr="A blue and yellow rectangular sign with white text&#10;&#10;Description automatically generated">
            <a:extLst>
              <a:ext uri="{FF2B5EF4-FFF2-40B4-BE49-F238E27FC236}">
                <a16:creationId xmlns:a16="http://schemas.microsoft.com/office/drawing/2014/main" id="{B1E41A37-450A-2EDE-73FF-B31D1C5E0A8A}"/>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224413" y="6182886"/>
            <a:ext cx="418005" cy="573613"/>
          </a:xfrm>
          <a:prstGeom prst="rect">
            <a:avLst/>
          </a:prstGeom>
        </p:spPr>
      </p:pic>
    </p:spTree>
    <p:extLst>
      <p:ext uri="{BB962C8B-B14F-4D97-AF65-F5344CB8AC3E}">
        <p14:creationId xmlns:p14="http://schemas.microsoft.com/office/powerpoint/2010/main" val="224755056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Dyslexia Accessibility Option">
    <p:bg>
      <p:bgPr>
        <a:solidFill>
          <a:srgbClr val="FEFBEC"/>
        </a:solidFill>
        <a:effectLst/>
      </p:bgPr>
    </p:bg>
    <p:spTree>
      <p:nvGrpSpPr>
        <p:cNvPr id="1" name=""/>
        <p:cNvGrpSpPr/>
        <p:nvPr/>
      </p:nvGrpSpPr>
      <p:grpSpPr>
        <a:xfrm>
          <a:off x="0" y="0"/>
          <a:ext cx="0" cy="0"/>
          <a:chOff x="0" y="0"/>
          <a:chExt cx="0" cy="0"/>
        </a:xfrm>
      </p:grpSpPr>
      <p:pic>
        <p:nvPicPr>
          <p:cNvPr id="2" name="Picture 1" descr="A blue and yellow rectangular sign with white text&#10;&#10;Description automatically generated">
            <a:extLst>
              <a:ext uri="{FF2B5EF4-FFF2-40B4-BE49-F238E27FC236}">
                <a16:creationId xmlns:a16="http://schemas.microsoft.com/office/drawing/2014/main" id="{884D7F82-3B95-DE3F-8695-78964CA68884}"/>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224413" y="6182886"/>
            <a:ext cx="418005" cy="573613"/>
          </a:xfrm>
          <a:prstGeom prst="rect">
            <a:avLst/>
          </a:prstGeom>
        </p:spPr>
      </p:pic>
    </p:spTree>
    <p:extLst>
      <p:ext uri="{BB962C8B-B14F-4D97-AF65-F5344CB8AC3E}">
        <p14:creationId xmlns:p14="http://schemas.microsoft.com/office/powerpoint/2010/main" val="164752624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 preserve="1">
  <p:cSld name="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B8135D-D60C-5E43-A2E0-33CB99A83166}"/>
              </a:ext>
            </a:extLst>
          </p:cNvPr>
          <p:cNvSpPr>
            <a:spLocks noGrp="1"/>
          </p:cNvSpPr>
          <p:nvPr>
            <p:ph type="title" hasCustomPrompt="1"/>
          </p:nvPr>
        </p:nvSpPr>
        <p:spPr>
          <a:xfrm>
            <a:off x="2413190" y="365126"/>
            <a:ext cx="8940609" cy="595996"/>
          </a:xfrm>
          <a:prstGeom prst="rect">
            <a:avLst/>
          </a:prstGeom>
        </p:spPr>
        <p:txBody>
          <a:bodyPr/>
          <a:lstStyle>
            <a:lvl1pPr>
              <a:defRPr sz="3200" b="1" i="0">
                <a:latin typeface="Arial" panose="020B0604020202020204" pitchFamily="34" charset="0"/>
                <a:cs typeface="Arial" panose="020B0604020202020204" pitchFamily="34" charset="0"/>
              </a:defRPr>
            </a:lvl1pPr>
          </a:lstStyle>
          <a:p>
            <a:r>
              <a:rPr lang="en-US"/>
              <a:t>Title Arial 32pt</a:t>
            </a:r>
          </a:p>
        </p:txBody>
      </p:sp>
      <p:sp>
        <p:nvSpPr>
          <p:cNvPr id="3" name="Content Placeholder 2">
            <a:extLst>
              <a:ext uri="{FF2B5EF4-FFF2-40B4-BE49-F238E27FC236}">
                <a16:creationId xmlns:a16="http://schemas.microsoft.com/office/drawing/2014/main" id="{EC9E60C7-65E9-2D4E-8F6F-2124696CD5C9}"/>
              </a:ext>
            </a:extLst>
          </p:cNvPr>
          <p:cNvSpPr>
            <a:spLocks noGrp="1"/>
          </p:cNvSpPr>
          <p:nvPr>
            <p:ph idx="1" hasCustomPrompt="1"/>
          </p:nvPr>
        </p:nvSpPr>
        <p:spPr>
          <a:xfrm>
            <a:off x="2413190" y="1414984"/>
            <a:ext cx="8940610" cy="4761979"/>
          </a:xfrm>
          <a:prstGeom prst="rect">
            <a:avLst/>
          </a:prstGeom>
        </p:spPr>
        <p:txBody>
          <a:bodyPr/>
          <a:lstStyle>
            <a:lvl1pPr marL="0" indent="0">
              <a:buNone/>
              <a:defRPr sz="1600" b="0" i="0">
                <a:latin typeface="Arial" panose="020B0604020202020204" pitchFamily="34" charset="0"/>
                <a:cs typeface="Arial" panose="020B0604020202020204" pitchFamily="34" charset="0"/>
              </a:defRPr>
            </a:lvl1pPr>
            <a:lvl2pPr>
              <a:defRPr sz="1600" b="0" i="0">
                <a:latin typeface="Arial" panose="020B0604020202020204" pitchFamily="34" charset="0"/>
                <a:cs typeface="Arial" panose="020B0604020202020204" pitchFamily="34" charset="0"/>
              </a:defRPr>
            </a:lvl2pPr>
            <a:lvl3pPr>
              <a:defRPr sz="1600" b="0" i="0">
                <a:latin typeface="Arial" panose="020B0604020202020204" pitchFamily="34" charset="0"/>
                <a:cs typeface="Arial" panose="020B0604020202020204" pitchFamily="34" charset="0"/>
              </a:defRPr>
            </a:lvl3pPr>
            <a:lvl4pPr>
              <a:defRPr sz="1600" b="0" i="0">
                <a:latin typeface="Arial" panose="020B0604020202020204" pitchFamily="34" charset="0"/>
                <a:cs typeface="Arial" panose="020B0604020202020204" pitchFamily="34" charset="0"/>
              </a:defRPr>
            </a:lvl4pPr>
            <a:lvl5pPr>
              <a:defRPr sz="1600" b="0" i="0">
                <a:latin typeface="Arial" panose="020B0604020202020204" pitchFamily="34" charset="0"/>
                <a:cs typeface="Arial" panose="020B0604020202020204" pitchFamily="34" charset="0"/>
              </a:defRPr>
            </a:lvl5pPr>
          </a:lstStyle>
          <a:p>
            <a:pPr lvl="0"/>
            <a:r>
              <a:rPr lang="en-US"/>
              <a:t>Body Copy Arial 16pt</a:t>
            </a:r>
          </a:p>
        </p:txBody>
      </p:sp>
      <p:pic>
        <p:nvPicPr>
          <p:cNvPr id="7" name="Picture 6">
            <a:extLst>
              <a:ext uri="{FF2B5EF4-FFF2-40B4-BE49-F238E27FC236}">
                <a16:creationId xmlns:a16="http://schemas.microsoft.com/office/drawing/2014/main" id="{1B90AFCE-B625-D845-858E-A0692B422D71}"/>
              </a:ext>
            </a:extLst>
          </p:cNvPr>
          <p:cNvPicPr>
            <a:picLocks noChangeAspect="1"/>
          </p:cNvPicPr>
          <p:nvPr userDrawn="1"/>
        </p:nvPicPr>
        <p:blipFill>
          <a:blip r:embed="rId3"/>
          <a:stretch>
            <a:fillRect/>
          </a:stretch>
        </p:blipFill>
        <p:spPr>
          <a:xfrm>
            <a:off x="615660" y="4925112"/>
            <a:ext cx="998046" cy="619477"/>
          </a:xfrm>
          <a:prstGeom prst="rect">
            <a:avLst/>
          </a:prstGeom>
        </p:spPr>
      </p:pic>
    </p:spTree>
    <p:extLst>
      <p:ext uri="{BB962C8B-B14F-4D97-AF65-F5344CB8AC3E}">
        <p14:creationId xmlns:p14="http://schemas.microsoft.com/office/powerpoint/2010/main" val="3594876680"/>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1.jpe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8.xml"/><Relationship Id="rId2" Type="http://schemas.openxmlformats.org/officeDocument/2006/relationships/slideLayout" Target="../slideLayouts/slideLayout7.xml"/><Relationship Id="rId1" Type="http://schemas.openxmlformats.org/officeDocument/2006/relationships/slideLayout" Target="../slideLayouts/slideLayout6.xml"/><Relationship Id="rId6" Type="http://schemas.openxmlformats.org/officeDocument/2006/relationships/image" Target="../media/image6.png"/><Relationship Id="rId5" Type="http://schemas.openxmlformats.org/officeDocument/2006/relationships/theme" Target="../theme/theme2.xml"/><Relationship Id="rId4" Type="http://schemas.openxmlformats.org/officeDocument/2006/relationships/slideLayout" Target="../slideLayouts/slideLayout9.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12.xml"/><Relationship Id="rId2" Type="http://schemas.openxmlformats.org/officeDocument/2006/relationships/slideLayout" Target="../slideLayouts/slideLayout11.xml"/><Relationship Id="rId1" Type="http://schemas.openxmlformats.org/officeDocument/2006/relationships/slideLayout" Target="../slideLayouts/slideLayout10.xml"/><Relationship Id="rId6" Type="http://schemas.openxmlformats.org/officeDocument/2006/relationships/image" Target="../media/image2.jpeg"/><Relationship Id="rId5" Type="http://schemas.openxmlformats.org/officeDocument/2006/relationships/theme" Target="../theme/theme3.xml"/><Relationship Id="rId4" Type="http://schemas.openxmlformats.org/officeDocument/2006/relationships/slideLayout" Target="../slideLayouts/slideLayout13.xml"/></Relationships>
</file>

<file path=ppt/slideMasters/_rels/slideMaster4.xml.rels><?xml version="1.0" encoding="UTF-8" standalone="yes"?>
<Relationships xmlns="http://schemas.openxmlformats.org/package/2006/relationships"><Relationship Id="rId3" Type="http://schemas.openxmlformats.org/officeDocument/2006/relationships/theme" Target="../theme/theme4.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17.jpe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7">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852761611"/>
      </p:ext>
    </p:extLst>
  </p:cSld>
  <p:clrMap bg1="lt1" tx1="dk1" bg2="lt2" tx2="dk2" accent1="accent1" accent2="accent2" accent3="accent3" accent4="accent4" accent5="accent5" accent6="accent6" hlink="hlink" folHlink="folHlink"/>
  <p:sldLayoutIdLst>
    <p:sldLayoutId id="2147483683" r:id="rId1"/>
    <p:sldLayoutId id="2147483690" r:id="rId2"/>
    <p:sldLayoutId id="2147483685" r:id="rId3"/>
    <p:sldLayoutId id="2147483686" r:id="rId4"/>
    <p:sldLayoutId id="2147483684" r:id="rId5"/>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cxnSp>
        <p:nvCxnSpPr>
          <p:cNvPr id="8" name="Straight Connector 7">
            <a:extLst>
              <a:ext uri="{FF2B5EF4-FFF2-40B4-BE49-F238E27FC236}">
                <a16:creationId xmlns:a16="http://schemas.microsoft.com/office/drawing/2014/main" id="{7846C0F0-6525-4640-8756-D75A5DA09724}"/>
              </a:ext>
            </a:extLst>
          </p:cNvPr>
          <p:cNvCxnSpPr>
            <a:cxnSpLocks/>
          </p:cNvCxnSpPr>
          <p:nvPr userDrawn="1"/>
        </p:nvCxnSpPr>
        <p:spPr>
          <a:xfrm flipH="1">
            <a:off x="224413" y="6064371"/>
            <a:ext cx="11716378" cy="0"/>
          </a:xfrm>
          <a:prstGeom prst="line">
            <a:avLst/>
          </a:prstGeom>
          <a:ln w="25400">
            <a:solidFill>
              <a:srgbClr val="9DA0A1"/>
            </a:solidFill>
          </a:ln>
        </p:spPr>
        <p:style>
          <a:lnRef idx="1">
            <a:schemeClr val="accent1"/>
          </a:lnRef>
          <a:fillRef idx="0">
            <a:schemeClr val="accent1"/>
          </a:fillRef>
          <a:effectRef idx="0">
            <a:schemeClr val="accent1"/>
          </a:effectRef>
          <a:fontRef idx="minor">
            <a:schemeClr val="tx1"/>
          </a:fontRef>
        </p:style>
      </p:cxnSp>
      <p:pic>
        <p:nvPicPr>
          <p:cNvPr id="12" name="Picture 11" descr="A black and white logo&#10;&#10;Description automatically generated with medium confidence">
            <a:extLst>
              <a:ext uri="{FF2B5EF4-FFF2-40B4-BE49-F238E27FC236}">
                <a16:creationId xmlns:a16="http://schemas.microsoft.com/office/drawing/2014/main" id="{47B83616-CECF-476F-A98B-502B4428A49F}"/>
              </a:ext>
            </a:extLst>
          </p:cNvPr>
          <p:cNvPicPr>
            <a:picLocks noChangeAspect="1"/>
          </p:cNvPicPr>
          <p:nvPr userDrawn="1"/>
        </p:nvPicPr>
        <p:blipFill>
          <a:blip r:embed="rId6" cstate="email">
            <a:extLst>
              <a:ext uri="{28A0092B-C50C-407E-A947-70E740481C1C}">
                <a14:useLocalDpi xmlns:a14="http://schemas.microsoft.com/office/drawing/2010/main"/>
              </a:ext>
            </a:extLst>
          </a:blip>
          <a:stretch>
            <a:fillRect/>
          </a:stretch>
        </p:blipFill>
        <p:spPr>
          <a:xfrm>
            <a:off x="10997249" y="226334"/>
            <a:ext cx="970338" cy="983022"/>
          </a:xfrm>
          <a:prstGeom prst="rect">
            <a:avLst/>
          </a:prstGeom>
        </p:spPr>
      </p:pic>
      <p:sp>
        <p:nvSpPr>
          <p:cNvPr id="11" name="TextBox 10">
            <a:extLst>
              <a:ext uri="{FF2B5EF4-FFF2-40B4-BE49-F238E27FC236}">
                <a16:creationId xmlns:a16="http://schemas.microsoft.com/office/drawing/2014/main" id="{09BB7826-BDB1-4376-8783-E00BD22989CB}"/>
              </a:ext>
            </a:extLst>
          </p:cNvPr>
          <p:cNvSpPr txBox="1"/>
          <p:nvPr userDrawn="1"/>
        </p:nvSpPr>
        <p:spPr>
          <a:xfrm>
            <a:off x="10713314" y="6266587"/>
            <a:ext cx="1198034" cy="307777"/>
          </a:xfrm>
          <a:prstGeom prst="rect">
            <a:avLst/>
          </a:prstGeom>
          <a:noFill/>
        </p:spPr>
        <p:txBody>
          <a:bodyPr wrap="square" rtlCol="0">
            <a:spAutoFit/>
          </a:bodyPr>
          <a:lstStyle/>
          <a:p>
            <a:r>
              <a:rPr lang="en-GB" sz="1400" b="1">
                <a:solidFill>
                  <a:schemeClr val="tx1"/>
                </a:solidFill>
                <a:latin typeface="Arial" panose="020B0604020202020204" pitchFamily="34" charset="0"/>
                <a:cs typeface="Arial" panose="020B0604020202020204" pitchFamily="34" charset="0"/>
              </a:rPr>
              <a:t>derby</a:t>
            </a:r>
            <a:r>
              <a:rPr lang="en-GB" sz="1400">
                <a:solidFill>
                  <a:schemeClr val="tx1"/>
                </a:solidFill>
                <a:latin typeface="Arial" panose="020B0604020202020204" pitchFamily="34" charset="0"/>
                <a:cs typeface="Arial" panose="020B0604020202020204" pitchFamily="34" charset="0"/>
              </a:rPr>
              <a:t>.ac.uk</a:t>
            </a:r>
          </a:p>
        </p:txBody>
      </p:sp>
    </p:spTree>
    <p:extLst>
      <p:ext uri="{BB962C8B-B14F-4D97-AF65-F5344CB8AC3E}">
        <p14:creationId xmlns:p14="http://schemas.microsoft.com/office/powerpoint/2010/main" val="1476196712"/>
      </p:ext>
    </p:extLst>
  </p:cSld>
  <p:clrMap bg1="lt1" tx1="dk1" bg2="lt2" tx2="dk2" accent1="accent1" accent2="accent2" accent3="accent3" accent4="accent4" accent5="accent5" accent6="accent6" hlink="hlink" folHlink="folHlink"/>
  <p:sldLayoutIdLst>
    <p:sldLayoutId id="2147483674" r:id="rId1"/>
    <p:sldLayoutId id="2147483676" r:id="rId2"/>
    <p:sldLayoutId id="2147483678" r:id="rId3"/>
    <p:sldLayoutId id="2147483691" r:id="rId4"/>
  </p:sldLayoutIdLst>
  <p:txStyles>
    <p:titleStyle>
      <a:lvl1pPr algn="l" defTabSz="914400" rtl="0" eaLnBrk="1" latinLnBrk="0" hangingPunct="1">
        <a:lnSpc>
          <a:spcPct val="90000"/>
        </a:lnSpc>
        <a:spcBef>
          <a:spcPct val="0"/>
        </a:spcBef>
        <a:buNone/>
        <a:defRPr sz="4000" b="1" kern="1200">
          <a:solidFill>
            <a:schemeClr val="tx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6" cstate="email">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957608729"/>
      </p:ext>
    </p:extLst>
  </p:cSld>
  <p:clrMap bg1="lt1" tx1="dk1" bg2="lt2" tx2="dk2" accent1="accent1" accent2="accent2" accent3="accent3" accent4="accent4" accent5="accent5" accent6="accent6" hlink="hlink" folHlink="folHlink"/>
  <p:sldLayoutIdLst>
    <p:sldLayoutId id="2147483648" r:id="rId1"/>
    <p:sldLayoutId id="2147483679" r:id="rId2"/>
    <p:sldLayoutId id="2147483680" r:id="rId3"/>
    <p:sldLayoutId id="2147483681" r:id="rId4"/>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4"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1ED7BD53-FEB5-4B7E-A03C-B2E105D4E372}"/>
              </a:ext>
            </a:extLst>
          </p:cNvPr>
          <p:cNvPicPr>
            <a:picLocks noChangeAspect="1"/>
          </p:cNvPicPr>
          <p:nvPr userDrawn="1"/>
        </p:nvPicPr>
        <p:blipFill>
          <a:blip r:embed="rId5" cstate="email">
            <a:extLst>
              <a:ext uri="{28A0092B-C50C-407E-A947-70E740481C1C}">
                <a14:useLocalDpi xmlns:a14="http://schemas.microsoft.com/office/drawing/2010/main"/>
              </a:ext>
            </a:extLst>
          </a:blip>
          <a:srcRect/>
          <a:stretch/>
        </p:blipFill>
        <p:spPr>
          <a:xfrm>
            <a:off x="368041" y="373818"/>
            <a:ext cx="976407" cy="989171"/>
          </a:xfrm>
          <a:prstGeom prst="rect">
            <a:avLst/>
          </a:prstGeom>
        </p:spPr>
      </p:pic>
      <p:pic>
        <p:nvPicPr>
          <p:cNvPr id="10" name="Picture 9">
            <a:extLst>
              <a:ext uri="{FF2B5EF4-FFF2-40B4-BE49-F238E27FC236}">
                <a16:creationId xmlns:a16="http://schemas.microsoft.com/office/drawing/2014/main" id="{23918B86-6EAC-48BC-934C-E30B4D7295A7}"/>
              </a:ext>
            </a:extLst>
          </p:cNvPr>
          <p:cNvPicPr>
            <a:picLocks noChangeAspect="1"/>
          </p:cNvPicPr>
          <p:nvPr userDrawn="1"/>
        </p:nvPicPr>
        <p:blipFill>
          <a:blip r:embed="rId6" cstate="email">
            <a:extLst>
              <a:ext uri="{28A0092B-C50C-407E-A947-70E740481C1C}">
                <a14:useLocalDpi xmlns:a14="http://schemas.microsoft.com/office/drawing/2010/main"/>
              </a:ext>
            </a:extLst>
          </a:blip>
          <a:srcRect/>
          <a:stretch/>
        </p:blipFill>
        <p:spPr>
          <a:xfrm>
            <a:off x="10739690" y="734801"/>
            <a:ext cx="1063361" cy="267203"/>
          </a:xfrm>
          <a:prstGeom prst="rect">
            <a:avLst/>
          </a:prstGeom>
        </p:spPr>
      </p:pic>
    </p:spTree>
    <p:extLst>
      <p:ext uri="{BB962C8B-B14F-4D97-AF65-F5344CB8AC3E}">
        <p14:creationId xmlns:p14="http://schemas.microsoft.com/office/powerpoint/2010/main" val="4251857140"/>
      </p:ext>
    </p:extLst>
  </p:cSld>
  <p:clrMap bg1="lt1" tx1="dk1" bg2="lt2" tx2="dk2" accent1="accent1" accent2="accent2" accent3="accent3" accent4="accent4" accent5="accent5" accent6="accent6" hlink="hlink" folHlink="folHlink"/>
  <p:sldLayoutIdLst>
    <p:sldLayoutId id="2147483689" r:id="rId1"/>
    <p:sldLayoutId id="2147483692" r:id="rId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www.derby.ac.uk/staff/tonimarie-benaton/" TargetMode="External"/><Relationship Id="rId2" Type="http://schemas.openxmlformats.org/officeDocument/2006/relationships/notesSlide" Target="../notesSlides/notesSlide1.xml"/><Relationship Id="rId1" Type="http://schemas.openxmlformats.org/officeDocument/2006/relationships/slideLayout" Target="../slideLayouts/slideLayout5.xml"/><Relationship Id="rId5" Type="http://schemas.openxmlformats.org/officeDocument/2006/relationships/hyperlink" Target="https://www.derby.ac.uk/online/health-social-community-work-courses/doctor-health-social-care-practice/" TargetMode="External"/><Relationship Id="rId4" Type="http://schemas.openxmlformats.org/officeDocument/2006/relationships/hyperlink" Target="https://www.derby.ac.uk/apprenticeships/social-worker-integrated-degree-apprenticeship/" TargetMode="Externa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9.xml"/></Relationships>
</file>

<file path=ppt/slides/_rels/slide12.xml.rels><?xml version="1.0" encoding="UTF-8" standalone="yes"?>
<Relationships xmlns="http://schemas.openxmlformats.org/package/2006/relationships"><Relationship Id="rId8" Type="http://schemas.openxmlformats.org/officeDocument/2006/relationships/hyperlink" Target="https://academic.oup.com/bjsw/article-abstract/52/7/4280/6555982" TargetMode="External"/><Relationship Id="rId3" Type="http://schemas.openxmlformats.org/officeDocument/2006/relationships/hyperlink" Target="https://www.derby.ac.uk/staff/tonimarie-benaton/" TargetMode="External"/><Relationship Id="rId7" Type="http://schemas.openxmlformats.org/officeDocument/2006/relationships/hyperlink" Target="https://www.criticalpublishing.com/a-students-guide-to-placements-in-health-and-social-care-settings" TargetMode="External"/><Relationship Id="rId2" Type="http://schemas.openxmlformats.org/officeDocument/2006/relationships/notesSlide" Target="../notesSlides/notesSlide12.xml"/><Relationship Id="rId1" Type="http://schemas.openxmlformats.org/officeDocument/2006/relationships/slideLayout" Target="../slideLayouts/slideLayout9.xml"/><Relationship Id="rId6" Type="http://schemas.openxmlformats.org/officeDocument/2006/relationships/hyperlink" Target="https://www.bacandoconnor.co.uk/stories/" TargetMode="External"/><Relationship Id="rId5" Type="http://schemas.openxmlformats.org/officeDocument/2006/relationships/hyperlink" Target="https://www.tandfonline.com/doi/full/10.1080/09503153.2023.2208788" TargetMode="External"/><Relationship Id="rId4" Type="http://schemas.openxmlformats.org/officeDocument/2006/relationships/hyperlink" Target="https://www.bacandoconnor.co.uk/" TargetMode="External"/><Relationship Id="rId9" Type="http://schemas.openxmlformats.org/officeDocument/2006/relationships/hyperlink" Target="https://onlinelibrary.wiley.com/doi/full/10.1111/chso.12370" TargetMode="Externa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9.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4.xml"/><Relationship Id="rId1" Type="http://schemas.openxmlformats.org/officeDocument/2006/relationships/slideLayout" Target="../slideLayouts/slideLayout9.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5.xml"/><Relationship Id="rId1" Type="http://schemas.openxmlformats.org/officeDocument/2006/relationships/slideLayout" Target="../slideLayouts/slideLayout9.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6.xml"/><Relationship Id="rId1" Type="http://schemas.openxmlformats.org/officeDocument/2006/relationships/slideLayout" Target="../slideLayouts/slideLayout9.xml"/><Relationship Id="rId4" Type="http://schemas.openxmlformats.org/officeDocument/2006/relationships/hyperlink" Target="https://info.orcid.org/diving-right-in-orcid-plans-for-2019/"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notesSlide" Target="../notesSlides/notesSlide7.xml"/><Relationship Id="rId1" Type="http://schemas.openxmlformats.org/officeDocument/2006/relationships/slideLayout" Target="../slideLayouts/slideLayout9.xml"/><Relationship Id="rId4" Type="http://schemas.openxmlformats.org/officeDocument/2006/relationships/hyperlink" Target="https://www.wallpaperflare.com/search?wallpaper=resistance" TargetMode="External"/></Relationships>
</file>

<file path=ppt/slides/_rels/slide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8.xml"/><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notesSlide" Target="../notesSlides/notesSlide9.xml"/><Relationship Id="rId1" Type="http://schemas.openxmlformats.org/officeDocument/2006/relationships/slideLayout" Target="../slideLayouts/slideLayout9.xml"/><Relationship Id="rId5" Type="http://schemas.openxmlformats.org/officeDocument/2006/relationships/hyperlink" Target="https://creativecommons.org/licenses/by-sa/3.0/" TargetMode="External"/><Relationship Id="rId4" Type="http://schemas.openxmlformats.org/officeDocument/2006/relationships/hyperlink" Target="https://www.picpedia.org/highway-signs/c/conclusions.html"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E2429C-9860-4213-BA76-5221F0225DFE}"/>
              </a:ext>
            </a:extLst>
          </p:cNvPr>
          <p:cNvSpPr txBox="1">
            <a:spLocks noGrp="1"/>
          </p:cNvSpPr>
          <p:nvPr>
            <p:ph type="title" idx="4294967295"/>
          </p:nvPr>
        </p:nvSpPr>
        <p:spPr>
          <a:xfrm>
            <a:off x="1681843" y="293492"/>
            <a:ext cx="10352313" cy="1384995"/>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nSpc>
                <a:spcPct val="100000"/>
              </a:lnSpc>
              <a:spcBef>
                <a:spcPts val="0"/>
              </a:spcBef>
              <a:defRPr/>
            </a:pPr>
            <a:r>
              <a:rPr lang="en-GB" sz="2800" b="1" dirty="0">
                <a:solidFill>
                  <a:srgbClr val="FFFF00"/>
                </a:solidFill>
              </a:rPr>
              <a:t>Navigating the Voice of Care-Experienced Children and Young People (CECYP) through their Social Worker: </a:t>
            </a:r>
            <a:r>
              <a:rPr lang="en-GB" sz="2800" b="1" dirty="0">
                <a:solidFill>
                  <a:srgbClr val="FFFF00"/>
                </a:solidFill>
                <a:hlinkClick r:id="rId3">
                  <a:extLst>
                    <a:ext uri="{A12FA001-AC4F-418D-AE19-62706E023703}">
                      <ahyp:hlinkClr xmlns:ahyp="http://schemas.microsoft.com/office/drawing/2018/hyperlinkcolor" val="tx"/>
                    </a:ext>
                  </a:extLst>
                </a:hlinkClick>
              </a:rPr>
              <a:t>Tonimarie Benaton</a:t>
            </a:r>
            <a:br>
              <a:rPr lang="en-GB" sz="2800" b="1" dirty="0">
                <a:solidFill>
                  <a:srgbClr val="FFFF00"/>
                </a:solidFill>
              </a:rPr>
            </a:br>
            <a:endParaRPr lang="en-GB" sz="2800" b="1" i="0" u="none" strike="noStrike" kern="1200" cap="none" spc="0" normalizeH="0" baseline="0" noProof="0" dirty="0">
              <a:ln>
                <a:noFill/>
              </a:ln>
              <a:solidFill>
                <a:srgbClr val="FFFF00"/>
              </a:solidFill>
              <a:effectLst/>
              <a:uLnTx/>
              <a:uFillTx/>
              <a:latin typeface="Arial"/>
              <a:ea typeface="+mn-ea"/>
              <a:cs typeface="Arial"/>
            </a:endParaRPr>
          </a:p>
        </p:txBody>
      </p:sp>
      <p:sp>
        <p:nvSpPr>
          <p:cNvPr id="3" name="TextBox 2">
            <a:extLst>
              <a:ext uri="{FF2B5EF4-FFF2-40B4-BE49-F238E27FC236}">
                <a16:creationId xmlns:a16="http://schemas.microsoft.com/office/drawing/2014/main" id="{37664704-A7C9-0EE6-F506-646FDC1143A5}"/>
              </a:ext>
            </a:extLst>
          </p:cNvPr>
          <p:cNvSpPr txBox="1"/>
          <p:nvPr/>
        </p:nvSpPr>
        <p:spPr>
          <a:xfrm>
            <a:off x="1123042" y="5469465"/>
            <a:ext cx="10352313" cy="707886"/>
          </a:xfrm>
          <a:prstGeom prst="rect">
            <a:avLst/>
          </a:prstGeom>
          <a:noFill/>
        </p:spPr>
        <p:txBody>
          <a:bodyPr wrap="square" rtlCol="0">
            <a:spAutoFit/>
          </a:bodyPr>
          <a:lstStyle/>
          <a:p>
            <a:r>
              <a:rPr lang="en-GB" sz="2000" b="1" dirty="0">
                <a:solidFill>
                  <a:srgbClr val="FFFF00"/>
                </a:solidFill>
              </a:rPr>
              <a:t>Program Lead for the </a:t>
            </a:r>
            <a:r>
              <a:rPr lang="en-GB" sz="2000" b="1" dirty="0">
                <a:solidFill>
                  <a:srgbClr val="FFFF00"/>
                </a:solidFill>
                <a:hlinkClick r:id="rId4">
                  <a:extLst>
                    <a:ext uri="{A12FA001-AC4F-418D-AE19-62706E023703}">
                      <ahyp:hlinkClr xmlns:ahyp="http://schemas.microsoft.com/office/drawing/2018/hyperlinkcolor" val="tx"/>
                    </a:ext>
                  </a:extLst>
                </a:hlinkClick>
              </a:rPr>
              <a:t>Social Work Integrate Degree Apprenticeship at the University of Derby</a:t>
            </a:r>
            <a:r>
              <a:rPr lang="en-GB" sz="2000" b="1" dirty="0">
                <a:solidFill>
                  <a:srgbClr val="FFFF00"/>
                </a:solidFill>
              </a:rPr>
              <a:t> &amp; Student undertaking a </a:t>
            </a:r>
            <a:r>
              <a:rPr lang="en-GB" sz="2000" b="1" dirty="0">
                <a:solidFill>
                  <a:srgbClr val="FFFF00"/>
                </a:solidFill>
                <a:hlinkClick r:id="rId5">
                  <a:extLst>
                    <a:ext uri="{A12FA001-AC4F-418D-AE19-62706E023703}">
                      <ahyp:hlinkClr xmlns:ahyp="http://schemas.microsoft.com/office/drawing/2018/hyperlinkcolor" val="tx"/>
                    </a:ext>
                  </a:extLst>
                </a:hlinkClick>
              </a:rPr>
              <a:t>Professional Doctorate in Health and Social Care</a:t>
            </a:r>
            <a:endParaRPr lang="en-US" sz="2000" dirty="0">
              <a:solidFill>
                <a:srgbClr val="FFFF00"/>
              </a:solidFill>
            </a:endParaRPr>
          </a:p>
        </p:txBody>
      </p:sp>
    </p:spTree>
    <p:extLst>
      <p:ext uri="{BB962C8B-B14F-4D97-AF65-F5344CB8AC3E}">
        <p14:creationId xmlns:p14="http://schemas.microsoft.com/office/powerpoint/2010/main" val="175759057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9B1EE0-EB22-D32B-9198-300108298095}"/>
              </a:ext>
            </a:extLst>
          </p:cNvPr>
          <p:cNvSpPr>
            <a:spLocks noGrp="1"/>
          </p:cNvSpPr>
          <p:nvPr>
            <p:ph type="title"/>
          </p:nvPr>
        </p:nvSpPr>
        <p:spPr/>
        <p:txBody>
          <a:bodyPr/>
          <a:lstStyle/>
          <a:p>
            <a:r>
              <a:rPr lang="en-GB" dirty="0"/>
              <a:t>The Role of Digital Communication in Democratisation</a:t>
            </a:r>
            <a:endParaRPr lang="en-US" dirty="0"/>
          </a:p>
        </p:txBody>
      </p:sp>
      <p:sp>
        <p:nvSpPr>
          <p:cNvPr id="3" name="Content Placeholder 2">
            <a:extLst>
              <a:ext uri="{FF2B5EF4-FFF2-40B4-BE49-F238E27FC236}">
                <a16:creationId xmlns:a16="http://schemas.microsoft.com/office/drawing/2014/main" id="{B0AD9530-FA88-B8B7-1ACE-7923EE1A4257}"/>
              </a:ext>
            </a:extLst>
          </p:cNvPr>
          <p:cNvSpPr>
            <a:spLocks noGrp="1"/>
          </p:cNvSpPr>
          <p:nvPr>
            <p:ph idx="1"/>
          </p:nvPr>
        </p:nvSpPr>
        <p:spPr>
          <a:xfrm>
            <a:off x="2413190" y="1414984"/>
            <a:ext cx="8940610" cy="4511683"/>
          </a:xfrm>
        </p:spPr>
        <p:txBody>
          <a:bodyPr/>
          <a:lstStyle/>
          <a:p>
            <a:r>
              <a:rPr lang="en-GB" b="1" dirty="0"/>
              <a:t>Key Points:</a:t>
            </a:r>
          </a:p>
          <a:p>
            <a:pPr>
              <a:buFont typeface="Arial" panose="020B0604020202020204" pitchFamily="34" charset="0"/>
              <a:buChar char="•"/>
            </a:pPr>
            <a:r>
              <a:rPr lang="en-GB" dirty="0"/>
              <a:t>Children now engage with social workers via digital tools such as WhatsApp and text.</a:t>
            </a:r>
          </a:p>
          <a:p>
            <a:pPr>
              <a:buFont typeface="Arial" panose="020B0604020202020204" pitchFamily="34" charset="0"/>
              <a:buChar char="•"/>
            </a:pPr>
            <a:r>
              <a:rPr lang="en-GB" dirty="0"/>
              <a:t>This has reduced barriers to communication and increased accessibility.</a:t>
            </a:r>
          </a:p>
          <a:p>
            <a:pPr>
              <a:buFont typeface="Arial" panose="020B0604020202020204" pitchFamily="34" charset="0"/>
              <a:buChar char="•"/>
            </a:pPr>
            <a:r>
              <a:rPr lang="en-GB" dirty="0"/>
              <a:t>However, ethical concerns arise regarding professional boundaries and confidentiality.</a:t>
            </a:r>
          </a:p>
          <a:p>
            <a:r>
              <a:rPr lang="en-GB" b="1" dirty="0"/>
              <a:t>Participant Insight:</a:t>
            </a:r>
          </a:p>
          <a:p>
            <a:r>
              <a:rPr lang="en-GB" i="1" dirty="0"/>
              <a:t>"Before COVID, they wouldn’t really contact me directly between visits. Now, most of them will just text or WhatsApp me."</a:t>
            </a:r>
            <a:r>
              <a:rPr lang="en-GB" dirty="0"/>
              <a:t> (P1)</a:t>
            </a:r>
          </a:p>
          <a:p>
            <a:r>
              <a:rPr lang="en-GB" b="1" dirty="0"/>
              <a:t>We have to also consider - Who provides the phone/contract – when do we answer???</a:t>
            </a:r>
            <a:endParaRPr lang="en-GB" dirty="0"/>
          </a:p>
          <a:p>
            <a:r>
              <a:rPr lang="en-GB" b="1" dirty="0"/>
              <a:t>Closing Thought:</a:t>
            </a:r>
          </a:p>
          <a:p>
            <a:r>
              <a:rPr lang="en-GB" i="1" dirty="0"/>
              <a:t>"If participation is truly about shared power, then we must ensure that children’s voices don’t just enter the conversation—they must help shape the outcome.”</a:t>
            </a:r>
          </a:p>
          <a:p>
            <a:r>
              <a:rPr lang="en-GB" i="1" dirty="0"/>
              <a:t>”</a:t>
            </a:r>
            <a:r>
              <a:rPr lang="en-GB" dirty="0"/>
              <a:t>If we want to </a:t>
            </a:r>
            <a:r>
              <a:rPr lang="en-GB" b="1" dirty="0"/>
              <a:t>embed democratic values in social work</a:t>
            </a:r>
            <a:r>
              <a:rPr lang="en-GB" dirty="0"/>
              <a:t>, we need to rethink </a:t>
            </a:r>
            <a:r>
              <a:rPr lang="en-GB" b="1" dirty="0"/>
              <a:t>structural priorities</a:t>
            </a:r>
            <a:r>
              <a:rPr lang="en-GB" dirty="0"/>
              <a:t>. Participation should not be an "extra"—it should be </a:t>
            </a:r>
            <a:r>
              <a:rPr lang="en-GB" b="1" dirty="0"/>
              <a:t>the foundation of all decision-making processes”.</a:t>
            </a:r>
            <a:endParaRPr lang="en-GB" dirty="0"/>
          </a:p>
          <a:p>
            <a:endParaRPr lang="en-GB" dirty="0"/>
          </a:p>
          <a:p>
            <a:endParaRPr lang="en-GB" dirty="0"/>
          </a:p>
          <a:p>
            <a:endParaRPr lang="en-US" dirty="0"/>
          </a:p>
        </p:txBody>
      </p:sp>
    </p:spTree>
    <p:extLst>
      <p:ext uri="{BB962C8B-B14F-4D97-AF65-F5344CB8AC3E}">
        <p14:creationId xmlns:p14="http://schemas.microsoft.com/office/powerpoint/2010/main" val="363213191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B91806-8FB8-2688-C9AC-D9A0157B6183}"/>
              </a:ext>
            </a:extLst>
          </p:cNvPr>
          <p:cNvSpPr>
            <a:spLocks noGrp="1"/>
          </p:cNvSpPr>
          <p:nvPr>
            <p:ph type="title"/>
          </p:nvPr>
        </p:nvSpPr>
        <p:spPr>
          <a:xfrm>
            <a:off x="2413000" y="365125"/>
            <a:ext cx="8940800" cy="595313"/>
          </a:xfrm>
        </p:spPr>
        <p:txBody>
          <a:bodyPr/>
          <a:lstStyle/>
          <a:p>
            <a:r>
              <a:rPr lang="en-GB" dirty="0"/>
              <a:t>Future Directions &amp; Final Considerations</a:t>
            </a:r>
            <a:br>
              <a:rPr lang="en-GB" dirty="0"/>
            </a:br>
            <a:endParaRPr lang="en-US" dirty="0"/>
          </a:p>
        </p:txBody>
      </p:sp>
      <p:sp>
        <p:nvSpPr>
          <p:cNvPr id="5" name="Content Placeholder 4">
            <a:extLst>
              <a:ext uri="{FF2B5EF4-FFF2-40B4-BE49-F238E27FC236}">
                <a16:creationId xmlns:a16="http://schemas.microsoft.com/office/drawing/2014/main" id="{BE23A27B-5C5D-BFA0-0794-5AB5EC37ACF1}"/>
              </a:ext>
            </a:extLst>
          </p:cNvPr>
          <p:cNvSpPr>
            <a:spLocks noGrp="1"/>
          </p:cNvSpPr>
          <p:nvPr>
            <p:ph idx="1"/>
          </p:nvPr>
        </p:nvSpPr>
        <p:spPr>
          <a:xfrm>
            <a:off x="2218267" y="1414984"/>
            <a:ext cx="9567333" cy="4761979"/>
          </a:xfrm>
        </p:spPr>
        <p:txBody>
          <a:bodyPr numCol="2"/>
          <a:lstStyle/>
          <a:p>
            <a:r>
              <a:rPr lang="en-GB" sz="1400" b="1" dirty="0"/>
              <a:t>What this research contributes:</a:t>
            </a:r>
          </a:p>
          <a:p>
            <a:pPr>
              <a:buFont typeface="Arial" panose="020B0604020202020204" pitchFamily="34" charset="0"/>
              <a:buChar char="•"/>
            </a:pPr>
            <a:r>
              <a:rPr lang="en-GB" sz="1400" b="1" dirty="0"/>
              <a:t>A deeper understanding of how social workers engage with participatory decision-making in practice.</a:t>
            </a:r>
            <a:endParaRPr lang="en-GB" sz="1400" dirty="0"/>
          </a:p>
          <a:p>
            <a:pPr>
              <a:buFont typeface="Arial" panose="020B0604020202020204" pitchFamily="34" charset="0"/>
              <a:buChar char="•"/>
            </a:pPr>
            <a:r>
              <a:rPr lang="en-GB" sz="1400" b="1" dirty="0"/>
              <a:t>A critical analysis of the emotional and ethical tensions within participatory social work.</a:t>
            </a:r>
            <a:endParaRPr lang="en-GB" sz="1400" dirty="0"/>
          </a:p>
          <a:p>
            <a:pPr>
              <a:buFont typeface="Arial" panose="020B0604020202020204" pitchFamily="34" charset="0"/>
              <a:buChar char="•"/>
            </a:pPr>
            <a:r>
              <a:rPr lang="en-GB" sz="1400" b="1" dirty="0"/>
              <a:t>Practical insights into how social workers navigate the contradictions of child participation policies.</a:t>
            </a:r>
            <a:endParaRPr lang="en-GB" sz="1400" dirty="0"/>
          </a:p>
          <a:p>
            <a:r>
              <a:rPr lang="en-GB" sz="1400" b="1" dirty="0"/>
              <a:t>What still needs to be done:</a:t>
            </a:r>
          </a:p>
          <a:p>
            <a:pPr>
              <a:buFont typeface="Arial" panose="020B0604020202020204" pitchFamily="34" charset="0"/>
              <a:buChar char="•"/>
            </a:pPr>
            <a:r>
              <a:rPr lang="en-GB" sz="1400" dirty="0"/>
              <a:t>The final interview will be completed to </a:t>
            </a:r>
            <a:r>
              <a:rPr lang="en-GB" sz="1400" b="1" dirty="0"/>
              <a:t>finalize data collection</a:t>
            </a:r>
            <a:r>
              <a:rPr lang="en-GB" sz="1400" dirty="0"/>
              <a:t>.</a:t>
            </a:r>
          </a:p>
          <a:p>
            <a:pPr>
              <a:buFont typeface="Arial" panose="020B0604020202020204" pitchFamily="34" charset="0"/>
              <a:buChar char="•"/>
            </a:pPr>
            <a:r>
              <a:rPr lang="en-GB" sz="1400" dirty="0"/>
              <a:t>Thematic analysis will continue to </a:t>
            </a:r>
            <a:r>
              <a:rPr lang="en-GB" sz="1400" b="1" dirty="0"/>
              <a:t>strengthen findings and refine key themes</a:t>
            </a:r>
            <a:r>
              <a:rPr lang="en-GB" sz="1400" dirty="0"/>
              <a:t>.</a:t>
            </a:r>
          </a:p>
          <a:p>
            <a:pPr>
              <a:buFont typeface="Arial" panose="020B0604020202020204" pitchFamily="34" charset="0"/>
              <a:buChar char="•"/>
            </a:pPr>
            <a:r>
              <a:rPr lang="en-GB" sz="1400" dirty="0"/>
              <a:t>Policy recommendations will be developed to </a:t>
            </a:r>
            <a:r>
              <a:rPr lang="en-GB" sz="1400" b="1" dirty="0"/>
              <a:t>bridge the gap between participation as a legal right and participation as lived practice</a:t>
            </a:r>
            <a:r>
              <a:rPr lang="en-GB" sz="1400" dirty="0"/>
              <a:t>.</a:t>
            </a:r>
          </a:p>
          <a:p>
            <a:pPr>
              <a:buFont typeface="Arial" panose="020B0604020202020204" pitchFamily="34" charset="0"/>
              <a:buChar char="•"/>
            </a:pPr>
            <a:endParaRPr lang="en-GB" sz="1400" b="1" dirty="0"/>
          </a:p>
          <a:p>
            <a:pPr>
              <a:buFont typeface="Arial" panose="020B0604020202020204" pitchFamily="34" charset="0"/>
              <a:buChar char="•"/>
            </a:pPr>
            <a:endParaRPr lang="en-GB" sz="1400" b="1" dirty="0"/>
          </a:p>
          <a:p>
            <a:pPr>
              <a:buFont typeface="Arial" panose="020B0604020202020204" pitchFamily="34" charset="0"/>
              <a:buChar char="•"/>
            </a:pPr>
            <a:endParaRPr lang="en-GB" sz="1400" b="1" dirty="0"/>
          </a:p>
          <a:p>
            <a:r>
              <a:rPr lang="en-GB" sz="1400" b="1" dirty="0"/>
              <a:t>Final Reflection: Making Participation More Than Just a Concept</a:t>
            </a:r>
          </a:p>
          <a:p>
            <a:r>
              <a:rPr lang="en-GB" sz="1400" dirty="0"/>
              <a:t>This research raises critical </a:t>
            </a:r>
            <a:r>
              <a:rPr lang="en-GB" sz="1400" b="1" dirty="0"/>
              <a:t>questions for policymakers, practitioners, and researchers</a:t>
            </a:r>
            <a:r>
              <a:rPr lang="en-GB" sz="1400" dirty="0"/>
              <a:t>:</a:t>
            </a:r>
          </a:p>
          <a:p>
            <a:pPr>
              <a:buFont typeface="Arial" panose="020B0604020202020204" pitchFamily="34" charset="0"/>
              <a:buChar char="•"/>
            </a:pPr>
            <a:r>
              <a:rPr lang="en-GB" sz="1400" b="1" dirty="0"/>
              <a:t>How can we ensure participation is embedded into everyday practice, rather than just a procedural requirement?</a:t>
            </a:r>
            <a:endParaRPr lang="en-GB" sz="1400" dirty="0"/>
          </a:p>
          <a:p>
            <a:pPr>
              <a:buFont typeface="Arial" panose="020B0604020202020204" pitchFamily="34" charset="0"/>
              <a:buChar char="•"/>
            </a:pPr>
            <a:r>
              <a:rPr lang="en-GB" sz="1400" b="1" dirty="0"/>
              <a:t>What changes are needed at a structural level to support social workers in their efforts to co-create decisions with CECYP?</a:t>
            </a:r>
            <a:endParaRPr lang="en-GB" sz="1400" dirty="0"/>
          </a:p>
          <a:p>
            <a:pPr>
              <a:buFont typeface="Arial" panose="020B0604020202020204" pitchFamily="34" charset="0"/>
              <a:buChar char="•"/>
            </a:pPr>
            <a:r>
              <a:rPr lang="en-GB" sz="1400" b="1" dirty="0"/>
              <a:t>How do we acknowledge and address the emotional labour of participatory practice?</a:t>
            </a:r>
            <a:endParaRPr lang="en-GB" sz="1400" dirty="0"/>
          </a:p>
          <a:p>
            <a:r>
              <a:rPr lang="en-GB" sz="1400" dirty="0"/>
              <a:t>💡 </a:t>
            </a:r>
          </a:p>
          <a:p>
            <a:r>
              <a:rPr lang="en-GB" sz="1400" b="1" dirty="0"/>
              <a:t>Key Message:</a:t>
            </a:r>
            <a:br>
              <a:rPr lang="en-GB" sz="1400" dirty="0"/>
            </a:br>
            <a:r>
              <a:rPr lang="en-GB" sz="1400" dirty="0"/>
              <a:t>Democracy in social work is </a:t>
            </a:r>
            <a:r>
              <a:rPr lang="en-GB" sz="1400" b="1" dirty="0"/>
              <a:t>not just about hearing children—it’s about ensuring their voices shape outcomes</a:t>
            </a:r>
            <a:r>
              <a:rPr lang="en-GB" sz="1400" dirty="0"/>
              <a:t>. For that to happen, social workers need </a:t>
            </a:r>
            <a:r>
              <a:rPr lang="en-GB" sz="1400" b="1" dirty="0"/>
              <a:t>institutional support, time, and resources to engage in meaningful participation</a:t>
            </a:r>
            <a:r>
              <a:rPr lang="en-GB" sz="1400" dirty="0"/>
              <a:t>.</a:t>
            </a:r>
          </a:p>
          <a:p>
            <a:endParaRPr lang="en-US" dirty="0"/>
          </a:p>
        </p:txBody>
      </p:sp>
    </p:spTree>
    <p:extLst>
      <p:ext uri="{BB962C8B-B14F-4D97-AF65-F5344CB8AC3E}">
        <p14:creationId xmlns:p14="http://schemas.microsoft.com/office/powerpoint/2010/main" val="302839705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EC6A01D-7A11-C244-5905-B98C32AA7E65}"/>
              </a:ext>
            </a:extLst>
          </p:cNvPr>
          <p:cNvSpPr>
            <a:spLocks noGrp="1"/>
          </p:cNvSpPr>
          <p:nvPr>
            <p:ph idx="1"/>
          </p:nvPr>
        </p:nvSpPr>
        <p:spPr>
          <a:xfrm>
            <a:off x="2209990" y="483651"/>
            <a:ext cx="9033744" cy="5409149"/>
          </a:xfrm>
        </p:spPr>
        <p:txBody>
          <a:bodyPr/>
          <a:lstStyle/>
          <a:p>
            <a:r>
              <a:rPr lang="en-US" dirty="0" err="1"/>
              <a:t>Tonimarie</a:t>
            </a:r>
            <a:r>
              <a:rPr lang="en-US" dirty="0"/>
              <a:t> </a:t>
            </a:r>
            <a:r>
              <a:rPr lang="en-US" dirty="0" err="1"/>
              <a:t>Benaton</a:t>
            </a:r>
            <a:r>
              <a:rPr lang="en-US" dirty="0"/>
              <a:t> </a:t>
            </a:r>
            <a:r>
              <a:rPr lang="en-US" dirty="0">
                <a:hlinkClick r:id="rId3"/>
              </a:rPr>
              <a:t>Profile</a:t>
            </a:r>
            <a:r>
              <a:rPr lang="en-US" dirty="0"/>
              <a:t> and </a:t>
            </a:r>
            <a:r>
              <a:rPr lang="en-GB" sz="1800" b="1" i="0" dirty="0">
                <a:solidFill>
                  <a:srgbClr val="000000"/>
                </a:solidFill>
                <a:effectLst/>
                <a:latin typeface="NeuzeitGro"/>
              </a:rPr>
              <a:t>Recent publications</a:t>
            </a:r>
          </a:p>
          <a:p>
            <a:pPr algn="l">
              <a:buFont typeface="Arial" panose="020B0604020202020204" pitchFamily="34" charset="0"/>
              <a:buChar char="•"/>
            </a:pPr>
            <a:r>
              <a:rPr lang="en-GB" b="0" i="0" dirty="0">
                <a:solidFill>
                  <a:srgbClr val="333333"/>
                </a:solidFill>
                <a:effectLst/>
                <a:latin typeface="Noto Sans" panose="020B0502040504020204" pitchFamily="34" charset="0"/>
              </a:rPr>
              <a:t>2024 –BAC Evaluation Service Project – in collaboration with</a:t>
            </a:r>
            <a:r>
              <a:rPr lang="en-GB" b="0" i="0" dirty="0">
                <a:solidFill>
                  <a:srgbClr val="333333"/>
                </a:solidFill>
                <a:effectLst/>
                <a:latin typeface="Noto Sans" panose="020B0502040504020204" pitchFamily="34" charset="0"/>
                <a:hlinkClick r:id="rId4"/>
              </a:rPr>
              <a:t> BAC</a:t>
            </a:r>
            <a:r>
              <a:rPr lang="en-GB" b="0" i="0" dirty="0">
                <a:solidFill>
                  <a:srgbClr val="333333"/>
                </a:solidFill>
                <a:effectLst/>
                <a:latin typeface="Noto Sans" panose="020B0502040504020204" pitchFamily="34" charset="0"/>
              </a:rPr>
              <a:t>, Nottingham Trent University and the University of Derby</a:t>
            </a:r>
          </a:p>
          <a:p>
            <a:pPr algn="l">
              <a:buFont typeface="Arial" panose="020B0604020202020204" pitchFamily="34" charset="0"/>
              <a:buChar char="•"/>
            </a:pPr>
            <a:r>
              <a:rPr lang="en-GB" b="0" i="0" dirty="0">
                <a:solidFill>
                  <a:srgbClr val="333333"/>
                </a:solidFill>
                <a:effectLst/>
                <a:latin typeface="Noto Sans" panose="020B0502040504020204" pitchFamily="34" charset="0"/>
              </a:rPr>
              <a:t>2023 - Exploring How Social Workers Experience and Perceive the Participation of Care Experienced Children and Young People: A Qualitative Pilot Study: </a:t>
            </a:r>
            <a:r>
              <a:rPr lang="en-GB" b="0" i="0" u="none" strike="noStrike" dirty="0">
                <a:solidFill>
                  <a:srgbClr val="2041CB"/>
                </a:solidFill>
                <a:effectLst/>
                <a:latin typeface="Noto Sans" panose="020B0502040504020204" pitchFamily="34" charset="0"/>
                <a:hlinkClick r:id="rId5"/>
              </a:rPr>
              <a:t>https://www.tandfonline.com/doi/full/10.1080/09503153.2023.2208788</a:t>
            </a:r>
            <a:endParaRPr lang="en-GB" b="0" i="0" dirty="0">
              <a:solidFill>
                <a:srgbClr val="333333"/>
              </a:solidFill>
              <a:effectLst/>
              <a:latin typeface="Noto Sans" panose="020B0502040504020204" pitchFamily="34" charset="0"/>
            </a:endParaRPr>
          </a:p>
          <a:p>
            <a:pPr algn="l">
              <a:buFont typeface="Arial" panose="020B0604020202020204" pitchFamily="34" charset="0"/>
              <a:buChar char="•"/>
            </a:pPr>
            <a:r>
              <a:rPr lang="en-GB" b="0" i="0" dirty="0">
                <a:solidFill>
                  <a:srgbClr val="333333"/>
                </a:solidFill>
                <a:effectLst/>
                <a:latin typeface="Noto Sans" panose="020B0502040504020204" pitchFamily="34" charset="0"/>
              </a:rPr>
              <a:t> 2022 - Derbyshire County Council: Post 16 Pilot Project – Evaluation. Authors: </a:t>
            </a:r>
            <a:r>
              <a:rPr lang="en-GB" b="0" i="0" dirty="0" err="1">
                <a:solidFill>
                  <a:srgbClr val="333333"/>
                </a:solidFill>
                <a:effectLst/>
                <a:latin typeface="Noto Sans" panose="020B0502040504020204" pitchFamily="34" charset="0"/>
              </a:rPr>
              <a:t>Tonimarie</a:t>
            </a:r>
            <a:r>
              <a:rPr lang="en-GB" b="0" i="0" dirty="0">
                <a:solidFill>
                  <a:srgbClr val="333333"/>
                </a:solidFill>
                <a:effectLst/>
                <a:latin typeface="Noto Sans" panose="020B0502040504020204" pitchFamily="34" charset="0"/>
              </a:rPr>
              <a:t> </a:t>
            </a:r>
            <a:r>
              <a:rPr lang="en-GB" b="0" i="0" dirty="0" err="1">
                <a:solidFill>
                  <a:srgbClr val="333333"/>
                </a:solidFill>
                <a:effectLst/>
                <a:latin typeface="Noto Sans" panose="020B0502040504020204" pitchFamily="34" charset="0"/>
              </a:rPr>
              <a:t>Benaton</a:t>
            </a:r>
            <a:r>
              <a:rPr lang="en-GB" b="0" i="0" dirty="0">
                <a:solidFill>
                  <a:srgbClr val="333333"/>
                </a:solidFill>
                <a:effectLst/>
                <a:latin typeface="Noto Sans" panose="020B0502040504020204" pitchFamily="34" charset="0"/>
              </a:rPr>
              <a:t> (Senior Social Work Lecturer) and Rachael </a:t>
            </a:r>
            <a:r>
              <a:rPr lang="en-GB" b="0" i="0" dirty="0" err="1">
                <a:solidFill>
                  <a:srgbClr val="333333"/>
                </a:solidFill>
                <a:effectLst/>
                <a:latin typeface="Noto Sans" panose="020B0502040504020204" pitchFamily="34" charset="0"/>
              </a:rPr>
              <a:t>Milczarek</a:t>
            </a:r>
            <a:r>
              <a:rPr lang="en-GB" b="0" i="0" dirty="0">
                <a:solidFill>
                  <a:srgbClr val="333333"/>
                </a:solidFill>
                <a:effectLst/>
                <a:latin typeface="Noto Sans" panose="020B0502040504020204" pitchFamily="34" charset="0"/>
              </a:rPr>
              <a:t> (Creative Education Consultant). </a:t>
            </a:r>
          </a:p>
          <a:p>
            <a:pPr algn="l">
              <a:buFont typeface="Arial" panose="020B0604020202020204" pitchFamily="34" charset="0"/>
              <a:buChar char="•"/>
            </a:pPr>
            <a:r>
              <a:rPr lang="en-GB" b="0" i="0" dirty="0">
                <a:solidFill>
                  <a:srgbClr val="333333"/>
                </a:solidFill>
                <a:effectLst/>
                <a:latin typeface="Noto Sans" panose="020B0502040504020204" pitchFamily="34" charset="0"/>
              </a:rPr>
              <a:t>2022/3 BAC and Derby of University co-create a series of videos to show </a:t>
            </a:r>
            <a:r>
              <a:rPr lang="en-GB" dirty="0">
                <a:solidFill>
                  <a:srgbClr val="333333"/>
                </a:solidFill>
                <a:latin typeface="Noto Sans" panose="020B0502040504020204" pitchFamily="34" charset="0"/>
              </a:rPr>
              <a:t>the work of the </a:t>
            </a:r>
            <a:r>
              <a:rPr lang="en-GB" b="0" i="0" dirty="0">
                <a:solidFill>
                  <a:srgbClr val="333333"/>
                </a:solidFill>
                <a:effectLst/>
                <a:latin typeface="Noto Sans" panose="020B0502040504020204" pitchFamily="34" charset="0"/>
              </a:rPr>
              <a:t>BAC  and what rehab entails: </a:t>
            </a:r>
            <a:r>
              <a:rPr lang="en-GB" b="0" i="0" u="none" strike="noStrike" dirty="0">
                <a:solidFill>
                  <a:srgbClr val="2041CB"/>
                </a:solidFill>
                <a:effectLst/>
                <a:latin typeface="Noto Sans" panose="020B0502040504020204" pitchFamily="34" charset="0"/>
                <a:hlinkClick r:id="rId6"/>
              </a:rPr>
              <a:t>https://www.bacandoconnor.co.uk/stories/</a:t>
            </a:r>
            <a:r>
              <a:rPr lang="en-GB" b="0" i="0" dirty="0">
                <a:solidFill>
                  <a:srgbClr val="333333"/>
                </a:solidFill>
                <a:effectLst/>
                <a:latin typeface="Noto Sans" panose="020B0502040504020204" pitchFamily="34" charset="0"/>
              </a:rPr>
              <a:t>. </a:t>
            </a:r>
          </a:p>
          <a:p>
            <a:pPr algn="l">
              <a:buFont typeface="Arial" panose="020B0604020202020204" pitchFamily="34" charset="0"/>
              <a:buChar char="•"/>
            </a:pPr>
            <a:r>
              <a:rPr lang="en-GB" b="0" i="0" dirty="0">
                <a:solidFill>
                  <a:srgbClr val="333333"/>
                </a:solidFill>
                <a:effectLst/>
                <a:latin typeface="Noto Sans" panose="020B0502040504020204" pitchFamily="34" charset="0"/>
              </a:rPr>
              <a:t>2019 - 2021 –Chapter for Placement Book – Resilience on placement. </a:t>
            </a:r>
            <a:r>
              <a:rPr lang="en-GB" b="0" i="0" u="none" strike="noStrike" dirty="0">
                <a:solidFill>
                  <a:srgbClr val="2041CB"/>
                </a:solidFill>
                <a:effectLst/>
                <a:latin typeface="Noto Sans" panose="020B0502040504020204" pitchFamily="34" charset="0"/>
                <a:hlinkClick r:id="rId7"/>
              </a:rPr>
              <a:t>https://www.criticalpublishing.com/a-students-guide-to-placements-in-health-and-social-care-settings</a:t>
            </a:r>
            <a:endParaRPr lang="en-GB" b="0" i="0" dirty="0">
              <a:solidFill>
                <a:srgbClr val="333333"/>
              </a:solidFill>
              <a:effectLst/>
              <a:latin typeface="Noto Sans" panose="020B0502040504020204" pitchFamily="34" charset="0"/>
            </a:endParaRPr>
          </a:p>
          <a:p>
            <a:pPr algn="l">
              <a:buFont typeface="Arial" panose="020B0604020202020204" pitchFamily="34" charset="0"/>
              <a:buChar char="•"/>
            </a:pPr>
            <a:r>
              <a:rPr lang="en-GB" b="0" i="0" dirty="0">
                <a:solidFill>
                  <a:srgbClr val="333333"/>
                </a:solidFill>
                <a:effectLst/>
                <a:latin typeface="Noto Sans" panose="020B0502040504020204" pitchFamily="34" charset="0"/>
              </a:rPr>
              <a:t>2019 – 2021 Study – Research of Various Trauma of Students on Placement – BJSW </a:t>
            </a:r>
            <a:r>
              <a:rPr lang="en-GB" b="0" i="0" u="none" strike="noStrike" dirty="0">
                <a:solidFill>
                  <a:srgbClr val="2041CB"/>
                </a:solidFill>
                <a:effectLst/>
                <a:latin typeface="Noto Sans" panose="020B0502040504020204" pitchFamily="34" charset="0"/>
                <a:hlinkClick r:id="rId8"/>
              </a:rPr>
              <a:t>https://academic.oup.com/bjsw/article-abstract/52/7/4280/6555982</a:t>
            </a:r>
            <a:endParaRPr lang="en-GB" b="0" i="0" dirty="0">
              <a:solidFill>
                <a:srgbClr val="333333"/>
              </a:solidFill>
              <a:effectLst/>
              <a:latin typeface="Noto Sans" panose="020B0502040504020204" pitchFamily="34" charset="0"/>
            </a:endParaRPr>
          </a:p>
          <a:p>
            <a:pPr algn="l">
              <a:buFont typeface="Arial" panose="020B0604020202020204" pitchFamily="34" charset="0"/>
              <a:buChar char="•"/>
            </a:pPr>
            <a:r>
              <a:rPr lang="en-GB" b="0" i="0" dirty="0">
                <a:solidFill>
                  <a:srgbClr val="333333"/>
                </a:solidFill>
                <a:effectLst/>
                <a:latin typeface="Noto Sans" panose="020B0502040504020204" pitchFamily="34" charset="0"/>
              </a:rPr>
              <a:t>2019 – 2021 – Involvement with Curious Monkey Organisation – Research (Lead Professor: Alex Nunn) and Involvement in Cluster research group - Contested Cultures of Care – Research with and for the Plus One Community – Published in Children and Society Journal 2020.  </a:t>
            </a:r>
            <a:r>
              <a:rPr lang="en-GB" b="0" i="0" u="none" strike="noStrike" dirty="0">
                <a:solidFill>
                  <a:srgbClr val="2041CB"/>
                </a:solidFill>
                <a:effectLst/>
                <a:latin typeface="Noto Sans" panose="020B0502040504020204" pitchFamily="34" charset="0"/>
                <a:hlinkClick r:id="rId9"/>
              </a:rPr>
              <a:t>https://onlinelibrary.wiley.com/doi/full/10.1111/chso.12370</a:t>
            </a:r>
            <a:endParaRPr lang="en-GB" b="0" i="0" dirty="0">
              <a:solidFill>
                <a:srgbClr val="333333"/>
              </a:solidFill>
              <a:effectLst/>
              <a:latin typeface="Noto Sans" panose="020B0502040504020204" pitchFamily="34" charset="0"/>
            </a:endParaRPr>
          </a:p>
          <a:p>
            <a:br>
              <a:rPr lang="en-GB" dirty="0"/>
            </a:br>
            <a:endParaRPr lang="en-US" dirty="0"/>
          </a:p>
        </p:txBody>
      </p:sp>
    </p:spTree>
    <p:extLst>
      <p:ext uri="{BB962C8B-B14F-4D97-AF65-F5344CB8AC3E}">
        <p14:creationId xmlns:p14="http://schemas.microsoft.com/office/powerpoint/2010/main" val="18222744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2BE1A9E7-D31C-1DF4-E8B0-AEE2046B14C2}"/>
              </a:ext>
            </a:extLst>
          </p:cNvPr>
          <p:cNvSpPr>
            <a:spLocks noGrp="1"/>
          </p:cNvSpPr>
          <p:nvPr>
            <p:ph type="title" idx="4294967295"/>
          </p:nvPr>
        </p:nvSpPr>
        <p:spPr>
          <a:xfrm>
            <a:off x="0" y="-280988"/>
            <a:ext cx="796925" cy="257175"/>
          </a:xfrm>
          <a:prstGeom prst="rect">
            <a:avLst/>
          </a:prstGeom>
        </p:spPr>
        <p:txBody>
          <a:bodyPr/>
          <a:lstStyle/>
          <a:p>
            <a:r>
              <a:rPr lang="en-US" sz="1100" b="1"/>
              <a:t>End Slide</a:t>
            </a:r>
          </a:p>
        </p:txBody>
      </p:sp>
      <p:sp>
        <p:nvSpPr>
          <p:cNvPr id="2" name="TextBox 1">
            <a:extLst>
              <a:ext uri="{FF2B5EF4-FFF2-40B4-BE49-F238E27FC236}">
                <a16:creationId xmlns:a16="http://schemas.microsoft.com/office/drawing/2014/main" id="{32F33316-8273-4E46-B90C-4545810CEEA1}"/>
              </a:ext>
            </a:extLst>
          </p:cNvPr>
          <p:cNvSpPr txBox="1"/>
          <p:nvPr/>
        </p:nvSpPr>
        <p:spPr>
          <a:xfrm>
            <a:off x="8643416" y="303658"/>
            <a:ext cx="3254584" cy="413255"/>
          </a:xfrm>
          <a:prstGeom prst="rect">
            <a:avLst/>
          </a:prstGeom>
          <a:noFill/>
        </p:spPr>
        <p:txBody>
          <a:bodyPr wrap="square" rtlCol="0">
            <a:spAutoFit/>
          </a:bodyPr>
          <a:lstStyle/>
          <a:p>
            <a:pPr algn="r">
              <a:lnSpc>
                <a:spcPts val="1300"/>
              </a:lnSpc>
            </a:pPr>
            <a:r>
              <a:rPr lang="en-GB" sz="950" b="1">
                <a:latin typeface="Arial" panose="020B0604020202020204" pitchFamily="34" charset="0"/>
                <a:cs typeface="Arial" panose="020B0604020202020204" pitchFamily="34" charset="0"/>
              </a:rPr>
              <a:t>University of Derby</a:t>
            </a:r>
            <a:r>
              <a:rPr lang="en-GB" sz="950">
                <a:latin typeface="Arial" panose="020B0604020202020204" pitchFamily="34" charset="0"/>
                <a:cs typeface="Arial" panose="020B0604020202020204" pitchFamily="34" charset="0"/>
              </a:rPr>
              <a:t>, Kedleston Road, Derby, DE22 1GB</a:t>
            </a:r>
          </a:p>
          <a:p>
            <a:pPr algn="r">
              <a:lnSpc>
                <a:spcPts val="1300"/>
              </a:lnSpc>
            </a:pPr>
            <a:r>
              <a:rPr lang="en-GB" sz="950" b="1">
                <a:latin typeface="Arial" panose="020B0604020202020204" pitchFamily="34" charset="0"/>
                <a:cs typeface="Arial" panose="020B0604020202020204" pitchFamily="34" charset="0"/>
              </a:rPr>
              <a:t>T  </a:t>
            </a:r>
            <a:r>
              <a:rPr lang="en-GB" sz="950">
                <a:latin typeface="Arial" panose="020B0604020202020204" pitchFamily="34" charset="0"/>
                <a:cs typeface="Arial" panose="020B0604020202020204" pitchFamily="34" charset="0"/>
              </a:rPr>
              <a:t>+44 (0)1332 591044   </a:t>
            </a:r>
            <a:r>
              <a:rPr lang="en-GB" sz="950" b="1">
                <a:latin typeface="Arial" panose="020B0604020202020204" pitchFamily="34" charset="0"/>
                <a:cs typeface="Arial" panose="020B0604020202020204" pitchFamily="34" charset="0"/>
              </a:rPr>
              <a:t>E  </a:t>
            </a:r>
            <a:r>
              <a:rPr lang="en-GB" sz="950">
                <a:latin typeface="Arial" panose="020B0604020202020204" pitchFamily="34" charset="0"/>
                <a:cs typeface="Arial" panose="020B0604020202020204" pitchFamily="34" charset="0"/>
              </a:rPr>
              <a:t>opendays@derby.ac.uk</a:t>
            </a:r>
          </a:p>
        </p:txBody>
      </p:sp>
    </p:spTree>
    <p:extLst>
      <p:ext uri="{BB962C8B-B14F-4D97-AF65-F5344CB8AC3E}">
        <p14:creationId xmlns:p14="http://schemas.microsoft.com/office/powerpoint/2010/main" val="79487187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6BDE16-B878-E4D0-C164-3653944CDD24}"/>
              </a:ext>
            </a:extLst>
          </p:cNvPr>
          <p:cNvSpPr>
            <a:spLocks noGrp="1"/>
          </p:cNvSpPr>
          <p:nvPr>
            <p:ph type="title"/>
          </p:nvPr>
        </p:nvSpPr>
        <p:spPr>
          <a:xfrm>
            <a:off x="2413191" y="365126"/>
            <a:ext cx="8559610" cy="595996"/>
          </a:xfrm>
        </p:spPr>
        <p:txBody>
          <a:bodyPr/>
          <a:lstStyle/>
          <a:p>
            <a:r>
              <a:rPr lang="en-GB" dirty="0"/>
              <a:t>Navigating the Voice of Care-Experienced Children and Young People (CECYP) through their Social Worker</a:t>
            </a:r>
            <a:endParaRPr lang="en-US" dirty="0"/>
          </a:p>
        </p:txBody>
      </p:sp>
      <p:graphicFrame>
        <p:nvGraphicFramePr>
          <p:cNvPr id="4" name="Content Placeholder 3">
            <a:extLst>
              <a:ext uri="{FF2B5EF4-FFF2-40B4-BE49-F238E27FC236}">
                <a16:creationId xmlns:a16="http://schemas.microsoft.com/office/drawing/2014/main" id="{569564A2-B97F-7F35-9A4B-E29C1E704A5D}"/>
              </a:ext>
            </a:extLst>
          </p:cNvPr>
          <p:cNvGraphicFramePr>
            <a:graphicFrameLocks noGrp="1"/>
          </p:cNvGraphicFramePr>
          <p:nvPr>
            <p:ph idx="1"/>
            <p:extLst>
              <p:ext uri="{D42A27DB-BD31-4B8C-83A1-F6EECF244321}">
                <p14:modId xmlns:p14="http://schemas.microsoft.com/office/powerpoint/2010/main" val="1517026023"/>
              </p:ext>
            </p:extLst>
          </p:nvPr>
        </p:nvGraphicFramePr>
        <p:xfrm>
          <a:off x="2268415" y="2250831"/>
          <a:ext cx="9478108" cy="379216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42922358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7C29A3-1743-176A-D5EB-3AF2BBCC2D76}"/>
              </a:ext>
            </a:extLst>
          </p:cNvPr>
          <p:cNvSpPr>
            <a:spLocks noGrp="1"/>
          </p:cNvSpPr>
          <p:nvPr>
            <p:ph type="title"/>
          </p:nvPr>
        </p:nvSpPr>
        <p:spPr/>
        <p:txBody>
          <a:bodyPr/>
          <a:lstStyle/>
          <a:p>
            <a:r>
              <a:rPr lang="en-US" dirty="0"/>
              <a:t>Aims and objectives</a:t>
            </a:r>
          </a:p>
        </p:txBody>
      </p:sp>
      <p:sp>
        <p:nvSpPr>
          <p:cNvPr id="3" name="Content Placeholder 2">
            <a:extLst>
              <a:ext uri="{FF2B5EF4-FFF2-40B4-BE49-F238E27FC236}">
                <a16:creationId xmlns:a16="http://schemas.microsoft.com/office/drawing/2014/main" id="{416BA697-909C-891C-1143-1E8619FEDAC0}"/>
              </a:ext>
            </a:extLst>
          </p:cNvPr>
          <p:cNvSpPr>
            <a:spLocks noGrp="1"/>
          </p:cNvSpPr>
          <p:nvPr>
            <p:ph idx="1"/>
          </p:nvPr>
        </p:nvSpPr>
        <p:spPr/>
        <p:txBody>
          <a:bodyPr lIns="91440" tIns="45720" rIns="91440" bIns="45720" anchor="t"/>
          <a:lstStyle/>
          <a:p>
            <a:r>
              <a:rPr lang="en-GB" b="1" dirty="0"/>
              <a:t>Research Aim</a:t>
            </a:r>
          </a:p>
          <a:p>
            <a:r>
              <a:rPr lang="en-GB" dirty="0"/>
              <a:t>To explore how social workers </a:t>
            </a:r>
            <a:r>
              <a:rPr lang="en-GB" b="1" dirty="0"/>
              <a:t>interpret, experience, and implement democratic values</a:t>
            </a:r>
            <a:r>
              <a:rPr lang="en-GB" dirty="0"/>
              <a:t>—such as equity, participation, and shared decision-making—when working with CECYP, with a focus on the </a:t>
            </a:r>
            <a:r>
              <a:rPr lang="en-GB" b="1" dirty="0"/>
              <a:t>co-creation of knowledge</a:t>
            </a:r>
            <a:r>
              <a:rPr lang="en-GB" dirty="0"/>
              <a:t>.</a:t>
            </a:r>
          </a:p>
          <a:p>
            <a:r>
              <a:rPr lang="en-GB" b="1" dirty="0"/>
              <a:t>Research Objectives</a:t>
            </a:r>
          </a:p>
          <a:p>
            <a:pPr>
              <a:buFont typeface="+mj-lt"/>
              <a:buAutoNum type="arabicPeriod"/>
            </a:pPr>
            <a:r>
              <a:rPr lang="en-GB" dirty="0"/>
              <a:t>To examine </a:t>
            </a:r>
            <a:r>
              <a:rPr lang="en-GB" b="1" dirty="0"/>
              <a:t>social workers’ perceptions and interpretations</a:t>
            </a:r>
            <a:r>
              <a:rPr lang="en-GB" dirty="0"/>
              <a:t> of the importance of </a:t>
            </a:r>
            <a:r>
              <a:rPr lang="en-GB" b="1" dirty="0"/>
              <a:t>ascertaining and responding</a:t>
            </a:r>
            <a:r>
              <a:rPr lang="en-GB" dirty="0"/>
              <a:t> to CECYP’s voices.</a:t>
            </a:r>
          </a:p>
          <a:p>
            <a:pPr>
              <a:buFont typeface="+mj-lt"/>
              <a:buAutoNum type="arabicPeriod"/>
            </a:pPr>
            <a:r>
              <a:rPr lang="en-GB" dirty="0"/>
              <a:t>To explore </a:t>
            </a:r>
            <a:r>
              <a:rPr lang="en-GB" b="1" dirty="0"/>
              <a:t>how social workers experience and navigate communication</a:t>
            </a:r>
            <a:r>
              <a:rPr lang="en-GB" dirty="0"/>
              <a:t> with CECYP in decision-making contexts.</a:t>
            </a:r>
          </a:p>
          <a:p>
            <a:pPr>
              <a:buFont typeface="+mj-lt"/>
              <a:buAutoNum type="arabicPeriod"/>
            </a:pPr>
            <a:r>
              <a:rPr lang="en-GB" dirty="0"/>
              <a:t>To assess </a:t>
            </a:r>
            <a:r>
              <a:rPr lang="en-GB" b="1" dirty="0"/>
              <a:t>how social workers react to and prioritize children’s voices</a:t>
            </a:r>
            <a:r>
              <a:rPr lang="en-GB" dirty="0"/>
              <a:t>, including </a:t>
            </a:r>
            <a:r>
              <a:rPr lang="en-GB" b="1" dirty="0"/>
              <a:t>the challenges they encounter</a:t>
            </a:r>
            <a:r>
              <a:rPr lang="en-GB" dirty="0"/>
              <a:t>.</a:t>
            </a:r>
          </a:p>
          <a:p>
            <a:pPr>
              <a:buFont typeface="+mj-lt"/>
              <a:buAutoNum type="arabicPeriod"/>
            </a:pPr>
            <a:r>
              <a:rPr lang="en-GB" dirty="0"/>
              <a:t>To identify </a:t>
            </a:r>
            <a:r>
              <a:rPr lang="en-GB" b="1" dirty="0"/>
              <a:t>the systemic and organizational constraints</a:t>
            </a:r>
            <a:r>
              <a:rPr lang="en-GB" dirty="0"/>
              <a:t> that hinder participatory decision-making.</a:t>
            </a:r>
          </a:p>
          <a:p>
            <a:pPr>
              <a:buFont typeface="+mj-lt"/>
              <a:buAutoNum type="arabicPeriod"/>
            </a:pPr>
            <a:r>
              <a:rPr lang="en-GB" dirty="0"/>
              <a:t>To contribute to the development of a </a:t>
            </a:r>
            <a:r>
              <a:rPr lang="en-GB" b="1" dirty="0"/>
              <a:t>best-practice framework</a:t>
            </a:r>
            <a:r>
              <a:rPr lang="en-GB" dirty="0"/>
              <a:t> that enhances </a:t>
            </a:r>
            <a:r>
              <a:rPr lang="en-GB" b="1" dirty="0"/>
              <a:t>the democratic involvement of CECYP in social work practice</a:t>
            </a:r>
            <a:r>
              <a:rPr lang="en-GB" dirty="0"/>
              <a: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6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53613509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BE476B-68CB-12B4-34AC-FC61533CD340}"/>
              </a:ext>
            </a:extLst>
          </p:cNvPr>
          <p:cNvSpPr>
            <a:spLocks noGrp="1"/>
          </p:cNvSpPr>
          <p:nvPr>
            <p:ph type="title"/>
          </p:nvPr>
        </p:nvSpPr>
        <p:spPr>
          <a:xfrm>
            <a:off x="2413191" y="365126"/>
            <a:ext cx="8575108" cy="595996"/>
          </a:xfrm>
        </p:spPr>
        <p:txBody>
          <a:bodyPr/>
          <a:lstStyle/>
          <a:p>
            <a:r>
              <a:rPr lang="en-GB" dirty="0"/>
              <a:t>Research Background – Democracy in Social Work</a:t>
            </a:r>
            <a:endParaRPr lang="en-US" dirty="0"/>
          </a:p>
        </p:txBody>
      </p:sp>
      <p:graphicFrame>
        <p:nvGraphicFramePr>
          <p:cNvPr id="4" name="Content Placeholder 3">
            <a:extLst>
              <a:ext uri="{FF2B5EF4-FFF2-40B4-BE49-F238E27FC236}">
                <a16:creationId xmlns:a16="http://schemas.microsoft.com/office/drawing/2014/main" id="{35038D39-B9A4-F279-F8C4-37D755CB9DEF}"/>
              </a:ext>
            </a:extLst>
          </p:cNvPr>
          <p:cNvGraphicFramePr>
            <a:graphicFrameLocks noGrp="1"/>
          </p:cNvGraphicFramePr>
          <p:nvPr>
            <p:ph idx="1"/>
            <p:extLst>
              <p:ext uri="{D42A27DB-BD31-4B8C-83A1-F6EECF244321}">
                <p14:modId xmlns:p14="http://schemas.microsoft.com/office/powerpoint/2010/main" val="1838453845"/>
              </p:ext>
            </p:extLst>
          </p:nvPr>
        </p:nvGraphicFramePr>
        <p:xfrm>
          <a:off x="2413190" y="2216258"/>
          <a:ext cx="8940610" cy="396070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82633491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80176A-AC35-B01B-29EB-B798AB459F11}"/>
              </a:ext>
            </a:extLst>
          </p:cNvPr>
          <p:cNvSpPr>
            <a:spLocks noGrp="1"/>
          </p:cNvSpPr>
          <p:nvPr>
            <p:ph type="title"/>
          </p:nvPr>
        </p:nvSpPr>
        <p:spPr/>
        <p:txBody>
          <a:bodyPr/>
          <a:lstStyle/>
          <a:p>
            <a:r>
              <a:rPr lang="en-GB" b="1" dirty="0"/>
              <a:t>Methodology – Thematic Exploration</a:t>
            </a:r>
            <a:br>
              <a:rPr lang="en-GB" b="1" dirty="0"/>
            </a:br>
            <a:endParaRPr lang="en-US" dirty="0"/>
          </a:p>
        </p:txBody>
      </p:sp>
      <p:graphicFrame>
        <p:nvGraphicFramePr>
          <p:cNvPr id="9" name="Content Placeholder 8">
            <a:extLst>
              <a:ext uri="{FF2B5EF4-FFF2-40B4-BE49-F238E27FC236}">
                <a16:creationId xmlns:a16="http://schemas.microsoft.com/office/drawing/2014/main" id="{7FE18F70-D113-A26C-E17B-7C7327A9D6F0}"/>
              </a:ext>
            </a:extLst>
          </p:cNvPr>
          <p:cNvGraphicFramePr>
            <a:graphicFrameLocks noGrp="1"/>
          </p:cNvGraphicFramePr>
          <p:nvPr>
            <p:ph idx="1"/>
            <p:extLst>
              <p:ext uri="{D42A27DB-BD31-4B8C-83A1-F6EECF244321}">
                <p14:modId xmlns:p14="http://schemas.microsoft.com/office/powerpoint/2010/main" val="735020396"/>
              </p:ext>
            </p:extLst>
          </p:nvPr>
        </p:nvGraphicFramePr>
        <p:xfrm>
          <a:off x="2413190" y="1414984"/>
          <a:ext cx="8940610" cy="476197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27735247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7B2341-4665-1E3C-7845-53E5BF82ED16}"/>
              </a:ext>
            </a:extLst>
          </p:cNvPr>
          <p:cNvSpPr>
            <a:spLocks noGrp="1"/>
          </p:cNvSpPr>
          <p:nvPr>
            <p:ph type="title"/>
          </p:nvPr>
        </p:nvSpPr>
        <p:spPr/>
        <p:txBody>
          <a:bodyPr/>
          <a:lstStyle/>
          <a:p>
            <a:r>
              <a:rPr lang="en-GB" b="1" dirty="0"/>
              <a:t>Preliminary Findings – Commitment to Participation</a:t>
            </a:r>
            <a:br>
              <a:rPr lang="en-GB" b="1" dirty="0"/>
            </a:br>
            <a:endParaRPr lang="en-US" dirty="0"/>
          </a:p>
        </p:txBody>
      </p:sp>
      <p:sp>
        <p:nvSpPr>
          <p:cNvPr id="3" name="Content Placeholder 2">
            <a:extLst>
              <a:ext uri="{FF2B5EF4-FFF2-40B4-BE49-F238E27FC236}">
                <a16:creationId xmlns:a16="http://schemas.microsoft.com/office/drawing/2014/main" id="{521BCBB1-9AF0-6746-3B94-4F40197FB3F6}"/>
              </a:ext>
            </a:extLst>
          </p:cNvPr>
          <p:cNvSpPr>
            <a:spLocks noGrp="1"/>
          </p:cNvSpPr>
          <p:nvPr>
            <p:ph idx="1"/>
          </p:nvPr>
        </p:nvSpPr>
        <p:spPr>
          <a:xfrm>
            <a:off x="2413190" y="1414984"/>
            <a:ext cx="3682810" cy="4761979"/>
          </a:xfrm>
        </p:spPr>
        <p:txBody>
          <a:bodyPr/>
          <a:lstStyle/>
          <a:p>
            <a:r>
              <a:rPr lang="en-GB" b="1" dirty="0"/>
              <a:t>Key Points:</a:t>
            </a:r>
          </a:p>
          <a:p>
            <a:pPr>
              <a:buFont typeface="Arial" panose="020B0604020202020204" pitchFamily="34" charset="0"/>
              <a:buChar char="•"/>
            </a:pPr>
            <a:r>
              <a:rPr lang="en-GB" b="1" dirty="0"/>
              <a:t>Social workers recognise the importance of amplifying children’s voices but face competing priorities.</a:t>
            </a:r>
            <a:endParaRPr lang="en-GB" dirty="0"/>
          </a:p>
          <a:p>
            <a:pPr>
              <a:buFont typeface="Arial" panose="020B0604020202020204" pitchFamily="34" charset="0"/>
              <a:buChar char="•"/>
            </a:pPr>
            <a:r>
              <a:rPr lang="en-GB" b="1" dirty="0"/>
              <a:t>Long-term relationships facilitate meaningful participation and trust.</a:t>
            </a:r>
            <a:endParaRPr lang="en-GB" dirty="0"/>
          </a:p>
          <a:p>
            <a:pPr>
              <a:buFont typeface="Arial" panose="020B0604020202020204" pitchFamily="34" charset="0"/>
              <a:buChar char="•"/>
            </a:pPr>
            <a:r>
              <a:rPr lang="en-GB" b="1" dirty="0"/>
              <a:t>Children's engagement is often dependent on the worker’s ability to establish rapport over time.</a:t>
            </a:r>
            <a:endParaRPr lang="en-GB" dirty="0"/>
          </a:p>
          <a:p>
            <a:r>
              <a:rPr lang="en-GB" b="1" dirty="0"/>
              <a:t>Participant Insight:</a:t>
            </a:r>
          </a:p>
          <a:p>
            <a:r>
              <a:rPr lang="en-GB" i="1" dirty="0"/>
              <a:t>"So doing direct work with children and getting their views, wishes, and feelings, meeting with them regularly, building that relationship with them… You have to know your child, you have to know what they want."</a:t>
            </a:r>
            <a:r>
              <a:rPr lang="en-GB" dirty="0"/>
              <a:t> (P2)</a:t>
            </a:r>
          </a:p>
          <a:p>
            <a:endParaRPr lang="en-US" dirty="0"/>
          </a:p>
        </p:txBody>
      </p:sp>
      <p:pic>
        <p:nvPicPr>
          <p:cNvPr id="5" name="Picture 4" descr="A group of people putting their hands together&#10;&#10;AI-generated content may be incorrect.">
            <a:extLst>
              <a:ext uri="{FF2B5EF4-FFF2-40B4-BE49-F238E27FC236}">
                <a16:creationId xmlns:a16="http://schemas.microsoft.com/office/drawing/2014/main" id="{A8844902-C719-5335-8CC4-2961B4240A9C}"/>
              </a:ext>
            </a:extLst>
          </p:cNvPr>
          <p:cNvPicPr>
            <a:picLocks noChangeAspect="1"/>
          </p:cNvPicPr>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6417734" y="1491183"/>
            <a:ext cx="5632450" cy="4384683"/>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164641071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01C026-AAB0-F165-36AB-68C14432C74E}"/>
              </a:ext>
            </a:extLst>
          </p:cNvPr>
          <p:cNvSpPr>
            <a:spLocks noGrp="1"/>
          </p:cNvSpPr>
          <p:nvPr>
            <p:ph type="title"/>
          </p:nvPr>
        </p:nvSpPr>
        <p:spPr/>
        <p:txBody>
          <a:bodyPr/>
          <a:lstStyle/>
          <a:p>
            <a:r>
              <a:rPr lang="en-GB" b="1" dirty="0"/>
              <a:t>Barriers to Participation</a:t>
            </a:r>
            <a:br>
              <a:rPr lang="en-GB" b="1" dirty="0"/>
            </a:br>
            <a:endParaRPr lang="en-US" dirty="0"/>
          </a:p>
        </p:txBody>
      </p:sp>
      <p:sp>
        <p:nvSpPr>
          <p:cNvPr id="3" name="Content Placeholder 2">
            <a:extLst>
              <a:ext uri="{FF2B5EF4-FFF2-40B4-BE49-F238E27FC236}">
                <a16:creationId xmlns:a16="http://schemas.microsoft.com/office/drawing/2014/main" id="{D184A12E-B354-2E44-223B-1C6A9A2BB5B4}"/>
              </a:ext>
            </a:extLst>
          </p:cNvPr>
          <p:cNvSpPr>
            <a:spLocks noGrp="1"/>
          </p:cNvSpPr>
          <p:nvPr>
            <p:ph idx="1"/>
          </p:nvPr>
        </p:nvSpPr>
        <p:spPr>
          <a:xfrm>
            <a:off x="7281332" y="1414984"/>
            <a:ext cx="4072467" cy="4761979"/>
          </a:xfrm>
        </p:spPr>
        <p:txBody>
          <a:bodyPr/>
          <a:lstStyle/>
          <a:p>
            <a:r>
              <a:rPr lang="en-GB" b="1" dirty="0"/>
              <a:t>Key Points:</a:t>
            </a:r>
          </a:p>
          <a:p>
            <a:pPr>
              <a:buFont typeface="Arial" panose="020B0604020202020204" pitchFamily="34" charset="0"/>
              <a:buChar char="•"/>
            </a:pPr>
            <a:r>
              <a:rPr lang="en-GB" b="1" dirty="0"/>
              <a:t>Institutional constraints impact participatory decision-making.</a:t>
            </a:r>
            <a:endParaRPr lang="en-GB" dirty="0"/>
          </a:p>
          <a:p>
            <a:pPr>
              <a:buFont typeface="Arial" panose="020B0604020202020204" pitchFamily="34" charset="0"/>
              <a:buChar char="•"/>
            </a:pPr>
            <a:r>
              <a:rPr lang="en-GB" b="1" dirty="0"/>
              <a:t>Caseload pressures and bureaucratic processes create barriers.</a:t>
            </a:r>
            <a:endParaRPr lang="en-GB" dirty="0"/>
          </a:p>
          <a:p>
            <a:pPr>
              <a:buFont typeface="Arial" panose="020B0604020202020204" pitchFamily="34" charset="0"/>
              <a:buChar char="•"/>
            </a:pPr>
            <a:r>
              <a:rPr lang="en-GB" b="1" dirty="0"/>
              <a:t>Social workers experience vicarious trauma, affecting their ability to be emotionally present.</a:t>
            </a:r>
            <a:endParaRPr lang="en-GB" dirty="0"/>
          </a:p>
          <a:p>
            <a:r>
              <a:rPr lang="en-GB" b="1" dirty="0"/>
              <a:t>Participant Insight:</a:t>
            </a:r>
          </a:p>
          <a:p>
            <a:r>
              <a:rPr lang="en-GB" i="1" dirty="0"/>
              <a:t>"We take on other people’s trauma and have nowhere to leave it… Supervision is in 3-4 weeks, but sometimes it’s just really sad."</a:t>
            </a:r>
            <a:r>
              <a:rPr lang="en-GB" dirty="0"/>
              <a:t> (P1)</a:t>
            </a:r>
          </a:p>
          <a:p>
            <a:endParaRPr lang="en-US" dirty="0"/>
          </a:p>
        </p:txBody>
      </p:sp>
      <p:pic>
        <p:nvPicPr>
          <p:cNvPr id="5" name="Picture 4" descr="A couple of men standing on a cliff&#10;&#10;AI-generated content may be incorrect.">
            <a:extLst>
              <a:ext uri="{FF2B5EF4-FFF2-40B4-BE49-F238E27FC236}">
                <a16:creationId xmlns:a16="http://schemas.microsoft.com/office/drawing/2014/main" id="{972B66ED-5F47-5E00-39CB-456715F7E199}"/>
              </a:ext>
            </a:extLst>
          </p:cNvPr>
          <p:cNvPicPr>
            <a:picLocks noChangeAspect="1"/>
          </p:cNvPicPr>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2413190" y="1277909"/>
            <a:ext cx="4491169" cy="4479424"/>
          </a:xfrm>
          <a:prstGeom prst="rect">
            <a:avLst/>
          </a:prstGeom>
        </p:spPr>
      </p:pic>
    </p:spTree>
    <p:extLst>
      <p:ext uri="{BB962C8B-B14F-4D97-AF65-F5344CB8AC3E}">
        <p14:creationId xmlns:p14="http://schemas.microsoft.com/office/powerpoint/2010/main" val="351545911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A9AE32-F38F-6EDA-2BC7-59C378958D27}"/>
              </a:ext>
            </a:extLst>
          </p:cNvPr>
          <p:cNvSpPr>
            <a:spLocks noGrp="1"/>
          </p:cNvSpPr>
          <p:nvPr>
            <p:ph type="title"/>
          </p:nvPr>
        </p:nvSpPr>
        <p:spPr>
          <a:xfrm>
            <a:off x="2129224" y="558068"/>
            <a:ext cx="8513376" cy="407132"/>
          </a:xfrm>
        </p:spPr>
        <p:txBody>
          <a:bodyPr/>
          <a:lstStyle/>
          <a:p>
            <a:r>
              <a:rPr lang="en-GB" dirty="0"/>
              <a:t>Towards a More Participatory Approach</a:t>
            </a:r>
            <a:endParaRPr lang="en-US" dirty="0"/>
          </a:p>
        </p:txBody>
      </p:sp>
      <p:sp>
        <p:nvSpPr>
          <p:cNvPr id="3" name="Content Placeholder 2">
            <a:extLst>
              <a:ext uri="{FF2B5EF4-FFF2-40B4-BE49-F238E27FC236}">
                <a16:creationId xmlns:a16="http://schemas.microsoft.com/office/drawing/2014/main" id="{7D40F34C-5596-3A58-BF99-5254725336F7}"/>
              </a:ext>
            </a:extLst>
          </p:cNvPr>
          <p:cNvSpPr>
            <a:spLocks noGrp="1"/>
          </p:cNvSpPr>
          <p:nvPr>
            <p:ph idx="1"/>
          </p:nvPr>
        </p:nvSpPr>
        <p:spPr>
          <a:xfrm>
            <a:off x="2413190" y="1414984"/>
            <a:ext cx="4546410" cy="4761979"/>
          </a:xfrm>
        </p:spPr>
        <p:txBody>
          <a:bodyPr/>
          <a:lstStyle/>
          <a:p>
            <a:r>
              <a:rPr lang="en-GB" b="1" dirty="0"/>
              <a:t>Key Points:</a:t>
            </a:r>
          </a:p>
          <a:p>
            <a:pPr>
              <a:buFont typeface="Arial" panose="020B0604020202020204" pitchFamily="34" charset="0"/>
              <a:buChar char="•"/>
            </a:pPr>
            <a:r>
              <a:rPr lang="en-GB" b="1" dirty="0"/>
              <a:t>Participation should be embedded in all aspects of practice, not just formal reviews.</a:t>
            </a:r>
            <a:endParaRPr lang="en-GB" dirty="0"/>
          </a:p>
          <a:p>
            <a:pPr>
              <a:buFont typeface="Arial" panose="020B0604020202020204" pitchFamily="34" charset="0"/>
              <a:buChar char="•"/>
            </a:pPr>
            <a:r>
              <a:rPr lang="en-GB" b="1" dirty="0"/>
              <a:t>Training is needed to support social workers in adopting participatory decision-making models.</a:t>
            </a:r>
            <a:endParaRPr lang="en-GB" dirty="0"/>
          </a:p>
          <a:p>
            <a:pPr>
              <a:buFont typeface="Arial" panose="020B0604020202020204" pitchFamily="34" charset="0"/>
              <a:buChar char="•"/>
            </a:pPr>
            <a:r>
              <a:rPr lang="en-GB" b="1" dirty="0"/>
              <a:t>Therapeutic approaches help ensure children’s perspectives are meaningfully integrated.</a:t>
            </a:r>
            <a:endParaRPr lang="en-GB" dirty="0"/>
          </a:p>
          <a:p>
            <a:r>
              <a:rPr lang="en-GB" b="1" dirty="0"/>
              <a:t>Participant Insight:</a:t>
            </a:r>
          </a:p>
          <a:p>
            <a:r>
              <a:rPr lang="en-GB" i="1" dirty="0"/>
              <a:t>"You want to keep the child’s voice as central to decision-making… and there are lots of ways we do that, like using therapeutic approaches in reviews."</a:t>
            </a:r>
            <a:r>
              <a:rPr lang="en-GB" dirty="0"/>
              <a:t> (P2)</a:t>
            </a:r>
          </a:p>
          <a:p>
            <a:endParaRPr lang="en-US" dirty="0"/>
          </a:p>
        </p:txBody>
      </p:sp>
      <p:pic>
        <p:nvPicPr>
          <p:cNvPr id="1026" name="Picture 2" descr="A symbolic illustration representing a participatory approach in social work. The image should depict abstract, interconnected hands forming a circle around a glowing light, symbolizing collaboration, empowerment, and the voices of care-experienced young people being heard. The background should be warm and inviting, with soft colors blending to convey inclusivity and support. The composition should be minimalistic yet powerful, evoking a sense of unity, understanding, and shared purpose. The theme 'Towards a More Participatory Approach' should be visually conveyed through the harmony of the elements.">
            <a:extLst>
              <a:ext uri="{FF2B5EF4-FFF2-40B4-BE49-F238E27FC236}">
                <a16:creationId xmlns:a16="http://schemas.microsoft.com/office/drawing/2014/main" id="{5F1AEA3D-B7F9-4029-4B22-029B030DE64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882276" y="1811271"/>
            <a:ext cx="3793067" cy="379306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3461376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7E1B6D-78D3-F6D6-1BCB-9D9D4F86B1BE}"/>
              </a:ext>
            </a:extLst>
          </p:cNvPr>
          <p:cNvSpPr>
            <a:spLocks noGrp="1"/>
          </p:cNvSpPr>
          <p:nvPr>
            <p:ph type="title"/>
          </p:nvPr>
        </p:nvSpPr>
        <p:spPr/>
        <p:txBody>
          <a:bodyPr/>
          <a:lstStyle/>
          <a:p>
            <a:r>
              <a:rPr lang="en-GB" b="1" dirty="0"/>
              <a:t>Conclusion and Implications</a:t>
            </a:r>
            <a:br>
              <a:rPr lang="en-GB" b="1" dirty="0"/>
            </a:br>
            <a:endParaRPr lang="en-US" dirty="0"/>
          </a:p>
        </p:txBody>
      </p:sp>
      <p:sp>
        <p:nvSpPr>
          <p:cNvPr id="3" name="Content Placeholder 2">
            <a:extLst>
              <a:ext uri="{FF2B5EF4-FFF2-40B4-BE49-F238E27FC236}">
                <a16:creationId xmlns:a16="http://schemas.microsoft.com/office/drawing/2014/main" id="{1C99638E-F815-A1DE-6DE0-24E641F89B08}"/>
              </a:ext>
            </a:extLst>
          </p:cNvPr>
          <p:cNvSpPr>
            <a:spLocks noGrp="1"/>
          </p:cNvSpPr>
          <p:nvPr>
            <p:ph idx="1"/>
          </p:nvPr>
        </p:nvSpPr>
        <p:spPr>
          <a:xfrm>
            <a:off x="2082800" y="1414984"/>
            <a:ext cx="3589868" cy="4761979"/>
          </a:xfrm>
        </p:spPr>
        <p:txBody>
          <a:bodyPr/>
          <a:lstStyle/>
          <a:p>
            <a:r>
              <a:rPr lang="en-GB" b="1" dirty="0"/>
              <a:t>Key Points:</a:t>
            </a:r>
          </a:p>
          <a:p>
            <a:pPr>
              <a:buFont typeface="Arial" panose="020B0604020202020204" pitchFamily="34" charset="0"/>
              <a:buChar char="•"/>
            </a:pPr>
            <a:r>
              <a:rPr lang="en-GB" b="1" dirty="0"/>
              <a:t>Democratic social work is about more than listening—it requires power-sharing.</a:t>
            </a:r>
            <a:endParaRPr lang="en-GB" dirty="0"/>
          </a:p>
          <a:p>
            <a:pPr>
              <a:buFont typeface="Arial" panose="020B0604020202020204" pitchFamily="34" charset="0"/>
              <a:buChar char="•"/>
            </a:pPr>
            <a:r>
              <a:rPr lang="en-GB" b="1" dirty="0"/>
              <a:t>Social workers need systemic support to embed participatory practice.</a:t>
            </a:r>
            <a:endParaRPr lang="en-GB" dirty="0"/>
          </a:p>
          <a:p>
            <a:pPr>
              <a:buFont typeface="Arial" panose="020B0604020202020204" pitchFamily="34" charset="0"/>
              <a:buChar char="•"/>
            </a:pPr>
            <a:r>
              <a:rPr lang="en-GB" b="1" dirty="0"/>
              <a:t>Future research should focus on expanding participatory frameworks.</a:t>
            </a:r>
          </a:p>
          <a:p>
            <a:pPr>
              <a:buFont typeface="Arial" panose="020B0604020202020204" pitchFamily="34" charset="0"/>
              <a:buChar char="•"/>
            </a:pPr>
            <a:endParaRPr lang="en-GB" b="1" dirty="0"/>
          </a:p>
          <a:p>
            <a:pPr>
              <a:buFont typeface="Arial" panose="020B0604020202020204" pitchFamily="34" charset="0"/>
              <a:buChar char="•"/>
            </a:pPr>
            <a:endParaRPr lang="en-GB" b="1" dirty="0"/>
          </a:p>
          <a:p>
            <a:pPr>
              <a:buFont typeface="Arial" panose="020B0604020202020204" pitchFamily="34" charset="0"/>
              <a:buChar char="•"/>
            </a:pPr>
            <a:endParaRPr lang="en-GB" b="1" dirty="0"/>
          </a:p>
          <a:p>
            <a:pPr>
              <a:buFont typeface="Arial" panose="020B0604020202020204" pitchFamily="34" charset="0"/>
              <a:buChar char="•"/>
            </a:pPr>
            <a:endParaRPr lang="en-GB" dirty="0"/>
          </a:p>
          <a:p>
            <a:endParaRPr lang="en-US" dirty="0"/>
          </a:p>
          <a:p>
            <a:endParaRPr lang="en-US" dirty="0"/>
          </a:p>
          <a:p>
            <a:endParaRPr lang="en-US" dirty="0"/>
          </a:p>
        </p:txBody>
      </p:sp>
      <p:pic>
        <p:nvPicPr>
          <p:cNvPr id="5" name="Picture 4" descr="A close-up of a sign&#10;&#10;AI-generated content may be incorrect.">
            <a:extLst>
              <a:ext uri="{FF2B5EF4-FFF2-40B4-BE49-F238E27FC236}">
                <a16:creationId xmlns:a16="http://schemas.microsoft.com/office/drawing/2014/main" id="{C346DBD4-975E-87F2-1E46-9D5CFCEE7FE4}"/>
              </a:ext>
            </a:extLst>
          </p:cNvPr>
          <p:cNvPicPr>
            <a:picLocks noChangeAspect="1"/>
          </p:cNvPicPr>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5672668" y="1405665"/>
            <a:ext cx="6246194" cy="4158924"/>
          </a:xfrm>
          <a:prstGeom prst="rect">
            <a:avLst/>
          </a:prstGeom>
        </p:spPr>
      </p:pic>
      <p:sp>
        <p:nvSpPr>
          <p:cNvPr id="6" name="TextBox 5">
            <a:extLst>
              <a:ext uri="{FF2B5EF4-FFF2-40B4-BE49-F238E27FC236}">
                <a16:creationId xmlns:a16="http://schemas.microsoft.com/office/drawing/2014/main" id="{4D05D3C4-23D6-2629-065B-83EFADC87462}"/>
              </a:ext>
            </a:extLst>
          </p:cNvPr>
          <p:cNvSpPr txBox="1"/>
          <p:nvPr/>
        </p:nvSpPr>
        <p:spPr>
          <a:xfrm>
            <a:off x="8060266" y="5717537"/>
            <a:ext cx="3858595" cy="230832"/>
          </a:xfrm>
          <a:prstGeom prst="rect">
            <a:avLst/>
          </a:prstGeom>
          <a:noFill/>
        </p:spPr>
        <p:txBody>
          <a:bodyPr wrap="square" rtlCol="0">
            <a:spAutoFit/>
          </a:bodyPr>
          <a:lstStyle/>
          <a:p>
            <a:r>
              <a:rPr lang="en-US" sz="900">
                <a:hlinkClick r:id="rId4" tooltip="https://www.picpedia.org/highway-signs/c/conclusions.html"/>
              </a:rPr>
              <a:t>This Photo</a:t>
            </a:r>
            <a:r>
              <a:rPr lang="en-US" sz="900"/>
              <a:t> by Unknown Author is licensed under </a:t>
            </a:r>
            <a:r>
              <a:rPr lang="en-US" sz="900">
                <a:hlinkClick r:id="rId5" tooltip="https://creativecommons.org/licenses/by-sa/3.0/"/>
              </a:rPr>
              <a:t>CC BY-SA</a:t>
            </a:r>
            <a:endParaRPr lang="en-US" sz="900"/>
          </a:p>
        </p:txBody>
      </p:sp>
    </p:spTree>
    <p:extLst>
      <p:ext uri="{BB962C8B-B14F-4D97-AF65-F5344CB8AC3E}">
        <p14:creationId xmlns:p14="http://schemas.microsoft.com/office/powerpoint/2010/main" val="4081544500"/>
      </p:ext>
    </p:extLst>
  </p:cSld>
  <p:clrMapOvr>
    <a:masterClrMapping/>
  </p:clrMapOvr>
</p:sld>
</file>

<file path=ppt/theme/theme1.xml><?xml version="1.0" encoding="utf-8"?>
<a:theme xmlns:a="http://schemas.openxmlformats.org/drawingml/2006/main" name="Title Slide Options">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Default Inner Slide Options">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Section Title Slide Options">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End Title Slide Optio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cf76f155ced4ddcb4097134ff3c332f xmlns="866e2810-ed2c-443d-be9d-faccea1ece81">
      <Terms xmlns="http://schemas.microsoft.com/office/infopath/2007/PartnerControls"/>
    </lcf76f155ced4ddcb4097134ff3c332f>
    <TaxCatchAll xmlns="7ad8a0f3-cc01-4b8f-8527-394d6c5ca6f5"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E954B810AD676F40ACFFA95CB155E4D8" ma:contentTypeVersion="14" ma:contentTypeDescription="Create a new document." ma:contentTypeScope="" ma:versionID="0d14c6ee22974d219f9915994d66bf8e">
  <xsd:schema xmlns:xsd="http://www.w3.org/2001/XMLSchema" xmlns:xs="http://www.w3.org/2001/XMLSchema" xmlns:p="http://schemas.microsoft.com/office/2006/metadata/properties" xmlns:ns2="866e2810-ed2c-443d-be9d-faccea1ece81" xmlns:ns3="7ad8a0f3-cc01-4b8f-8527-394d6c5ca6f5" targetNamespace="http://schemas.microsoft.com/office/2006/metadata/properties" ma:root="true" ma:fieldsID="b89798b79d3dad17687f7325533ef187" ns2:_="" ns3:_="">
    <xsd:import namespace="866e2810-ed2c-443d-be9d-faccea1ece81"/>
    <xsd:import namespace="7ad8a0f3-cc01-4b8f-8527-394d6c5ca6f5"/>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ObjectDetectorVersions" minOccurs="0"/>
                <xsd:element ref="ns2:MediaServiceDateTaken" minOccurs="0"/>
                <xsd:element ref="ns2:MediaServiceGenerationTime" minOccurs="0"/>
                <xsd:element ref="ns2:MediaServiceEventHashCode" minOccurs="0"/>
                <xsd:element ref="ns2:MediaLengthInSeconds" minOccurs="0"/>
                <xsd:element ref="ns2:lcf76f155ced4ddcb4097134ff3c332f" minOccurs="0"/>
                <xsd:element ref="ns3:TaxCatchAll" minOccurs="0"/>
                <xsd:element ref="ns2:MediaServiceOCR"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66e2810-ed2c-443d-be9d-faccea1ece81"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element name="MediaServiceDateTaken" ma:index="12" nillable="true" ma:displayName="MediaServiceDateTaken" ma:hidden="true" ma:indexed="true" ma:internalName="MediaServiceDateTaken"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LengthInSeconds" ma:index="15" nillable="true" ma:displayName="MediaLengthInSeconds" ma:hidden="true" ma:internalName="MediaLengthInSeconds" ma:readOnly="true">
      <xsd:simpleType>
        <xsd:restriction base="dms:Unknown"/>
      </xsd:simpleType>
    </xsd:element>
    <xsd:element name="lcf76f155ced4ddcb4097134ff3c332f" ma:index="17" nillable="true" ma:taxonomy="true" ma:internalName="lcf76f155ced4ddcb4097134ff3c332f" ma:taxonomyFieldName="MediaServiceImageTags" ma:displayName="Image Tags" ma:readOnly="false" ma:fieldId="{5cf76f15-5ced-4ddc-b409-7134ff3c332f}" ma:taxonomyMulti="true" ma:sspId="63b0dfc6-b841-4563-a5f3-1d450d7fb3c8" ma:termSetId="09814cd3-568e-fe90-9814-8d621ff8fb84" ma:anchorId="fba54fb3-c3e1-fe81-a776-ca4b69148c4d" ma:open="true" ma:isKeyword="false">
      <xsd:complexType>
        <xsd:sequence>
          <xsd:element ref="pc:Terms" minOccurs="0" maxOccurs="1"/>
        </xsd:sequence>
      </xsd:complexType>
    </xsd:element>
    <xsd:element name="MediaServiceOCR" ma:index="19" nillable="true" ma:displayName="Extracted Text" ma:internalName="MediaServiceOCR"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7ad8a0f3-cc01-4b8f-8527-394d6c5ca6f5" elementFormDefault="qualified">
    <xsd:import namespace="http://schemas.microsoft.com/office/2006/documentManagement/types"/>
    <xsd:import namespace="http://schemas.microsoft.com/office/infopath/2007/PartnerControls"/>
    <xsd:element name="TaxCatchAll" ma:index="18" nillable="true" ma:displayName="Taxonomy Catch All Column" ma:hidden="true" ma:list="{aa93325d-7c0b-405c-9d90-f88163010405}" ma:internalName="TaxCatchAll" ma:showField="CatchAllData" ma:web="7ad8a0f3-cc01-4b8f-8527-394d6c5ca6f5">
      <xsd:complexType>
        <xsd:complexContent>
          <xsd:extension base="dms:MultiChoiceLookup">
            <xsd:sequence>
              <xsd:element name="Value" type="dms:Lookup" maxOccurs="unbounded" minOccurs="0" nillable="true"/>
            </xsd:sequence>
          </xsd:extension>
        </xsd:complexContent>
      </xsd:complexType>
    </xsd:element>
    <xsd:element name="SharedWithUsers" ma:index="2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1"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CA04FFDE-E7C2-4B9A-B8C2-65789818960B}">
  <ds:schemaRefs>
    <ds:schemaRef ds:uri="7ad8a0f3-cc01-4b8f-8527-394d6c5ca6f5"/>
    <ds:schemaRef ds:uri="866e2810-ed2c-443d-be9d-faccea1ece81"/>
    <ds:schemaRef ds:uri="http://schemas.microsoft.com/office/2006/metadata/properties"/>
    <ds:schemaRef ds:uri="http://schemas.microsoft.com/office/infopath/2007/PartnerControls"/>
  </ds:schemaRefs>
</ds:datastoreItem>
</file>

<file path=customXml/itemProps2.xml><?xml version="1.0" encoding="utf-8"?>
<ds:datastoreItem xmlns:ds="http://schemas.openxmlformats.org/officeDocument/2006/customXml" ds:itemID="{E038435E-65B9-4298-8AB2-1A64C95879AD}">
  <ds:schemaRefs>
    <ds:schemaRef ds:uri="7ad8a0f3-cc01-4b8f-8527-394d6c5ca6f5"/>
    <ds:schemaRef ds:uri="866e2810-ed2c-443d-be9d-faccea1ece81"/>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ECCC92CE-D5F4-4F67-A30E-8155069EE25A}">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72</TotalTime>
  <Words>2679</Words>
  <Application>Microsoft Macintosh PowerPoint</Application>
  <PresentationFormat>Widescreen</PresentationFormat>
  <Paragraphs>208</Paragraphs>
  <Slides>13</Slides>
  <Notes>13</Notes>
  <HiddenSlides>0</HiddenSlides>
  <MMClips>0</MMClips>
  <ScaleCrop>false</ScaleCrop>
  <HeadingPairs>
    <vt:vector size="6" baseType="variant">
      <vt:variant>
        <vt:lpstr>Fonts Used</vt:lpstr>
      </vt:variant>
      <vt:variant>
        <vt:i4>4</vt:i4>
      </vt:variant>
      <vt:variant>
        <vt:lpstr>Theme</vt:lpstr>
      </vt:variant>
      <vt:variant>
        <vt:i4>4</vt:i4>
      </vt:variant>
      <vt:variant>
        <vt:lpstr>Slide Titles</vt:lpstr>
      </vt:variant>
      <vt:variant>
        <vt:i4>13</vt:i4>
      </vt:variant>
    </vt:vector>
  </HeadingPairs>
  <TitlesOfParts>
    <vt:vector size="21" baseType="lpstr">
      <vt:lpstr>Arial</vt:lpstr>
      <vt:lpstr>Calibri</vt:lpstr>
      <vt:lpstr>NeuzeitGro</vt:lpstr>
      <vt:lpstr>Noto Sans</vt:lpstr>
      <vt:lpstr>Title Slide Options</vt:lpstr>
      <vt:lpstr>Default Inner Slide Options</vt:lpstr>
      <vt:lpstr>Section Title Slide Options</vt:lpstr>
      <vt:lpstr>End Title Slide Option</vt:lpstr>
      <vt:lpstr>Navigating the Voice of Care-Experienced Children and Young People (CECYP) through their Social Worker: Tonimarie Benaton </vt:lpstr>
      <vt:lpstr>Navigating the Voice of Care-Experienced Children and Young People (CECYP) through their Social Worker</vt:lpstr>
      <vt:lpstr>Aims and objectives</vt:lpstr>
      <vt:lpstr>Research Background – Democracy in Social Work</vt:lpstr>
      <vt:lpstr>Methodology – Thematic Exploration </vt:lpstr>
      <vt:lpstr>Preliminary Findings – Commitment to Participation </vt:lpstr>
      <vt:lpstr>Barriers to Participation </vt:lpstr>
      <vt:lpstr>Towards a More Participatory Approach</vt:lpstr>
      <vt:lpstr>Conclusion and Implications </vt:lpstr>
      <vt:lpstr>The Role of Digital Communication in Democratisation</vt:lpstr>
      <vt:lpstr>Future Directions &amp; Final Considerations </vt:lpstr>
      <vt:lpstr>PowerPoint Presentation</vt:lpstr>
      <vt:lpstr>End Slide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Stephen Muessig</dc:creator>
  <cp:lastModifiedBy>Mikken Benaton 622504</cp:lastModifiedBy>
  <cp:revision>105</cp:revision>
  <cp:lastPrinted>2025-03-04T14:48:49Z</cp:lastPrinted>
  <dcterms:created xsi:type="dcterms:W3CDTF">2021-03-18T09:19:43Z</dcterms:created>
  <dcterms:modified xsi:type="dcterms:W3CDTF">2025-03-04T14:49:03Z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0x010100E954B810AD676F40ACFFA95CB155E4D8</vt:lpwstr>
  </property>
</Properties>
</file>