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0C9D2-A5EA-9F61-326B-8C4FCECDDA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8F481A1-8E37-E7FC-F25D-7D3715954B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EDE220A-8D7F-9AE5-242F-1AC19FB3F34A}"/>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0F2D1D28-E610-7C08-F80C-FCED609839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82834C-FC9F-1A76-E1C3-88DC6339467B}"/>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86096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9F1C0-2A3A-1973-8900-ACE71F2FEC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DAD5941-B01A-F4A7-27F3-51294DF00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CD8849-A9EE-1C65-B1B9-BF4D2C086618}"/>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D971161C-0204-482F-39F5-A307EF261D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24AEC-E64C-8300-FC20-E32029023B94}"/>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4022693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3DD54C-7535-5795-3DDB-0B88C43C55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927426-3E02-5436-A70F-8FA1DC6DBF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ACB32A-DDDD-92FF-B653-2A31DA9D39B5}"/>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9C23B0CC-31CC-C1FF-5100-19C5F43CC7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C44494-6B6D-E75A-CF4F-8036FDF7B830}"/>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370325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CAA11-D040-AA94-B7FC-5C9B4AAEC05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72B722-7215-0E6E-BB00-DA0DCBB6D3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119853-E9D7-4EEC-65F4-20E5A3C0CFD9}"/>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01E8E765-8B31-299D-3CA9-54A09190D9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AEB61E-0754-08DC-E03F-C3C0F21D67E7}"/>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16747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7657-559F-4A09-847C-AE9A76353F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8EEE25-6927-5D76-1486-2DF4F64804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545E28-5B81-7632-4342-2F6F0E1A2873}"/>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51B9D42A-823A-FCA5-1054-9B004C94FE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03EF8F-95E5-605D-264D-BFD7860833CE}"/>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52327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207CB-6D08-6DED-CF5A-75732417F2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A28AD1-E405-80D5-2797-1C818F5EF1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E672BF9-D9AC-6966-AE44-2C80CCFEED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6B9F777-5FC3-CADC-BEC2-23D5AA6BF23F}"/>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6" name="Footer Placeholder 5">
            <a:extLst>
              <a:ext uri="{FF2B5EF4-FFF2-40B4-BE49-F238E27FC236}">
                <a16:creationId xmlns:a16="http://schemas.microsoft.com/office/drawing/2014/main" id="{7073114C-2831-9FAE-81A0-AF131A0CFD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8A2A96-8E68-A94F-20EB-4E2E6F4F00B8}"/>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374112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7ED7-A0F8-6155-E8E2-EC0D040A752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0CC424-152D-7788-16B4-B98F26B572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438305-8E0C-F5FB-2857-223418D3AC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E9E2BD-E4B0-A5D8-21B8-CB4C1CBA4A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0E5D8B-9CF5-C10A-4CA6-77AE5933BB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7FD5BD-E7CE-01CF-8898-7E4A4B4DA078}"/>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8" name="Footer Placeholder 7">
            <a:extLst>
              <a:ext uri="{FF2B5EF4-FFF2-40B4-BE49-F238E27FC236}">
                <a16:creationId xmlns:a16="http://schemas.microsoft.com/office/drawing/2014/main" id="{A73A13E8-3D2E-C082-481A-73AEA22B09E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51728EE-8541-DAD3-4D47-56D6018267F9}"/>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272306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D07EE-74BA-8C4C-0E34-1E15F9307E3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C47C19-6CC8-3C98-39CE-6986D2EE2149}"/>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4" name="Footer Placeholder 3">
            <a:extLst>
              <a:ext uri="{FF2B5EF4-FFF2-40B4-BE49-F238E27FC236}">
                <a16:creationId xmlns:a16="http://schemas.microsoft.com/office/drawing/2014/main" id="{D38F0C6E-2182-DDB7-7604-EEEF35C49C6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1A65E4-F70C-3823-4DC5-B268955046A6}"/>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201908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3B3054-14C1-41B7-7107-F666758D8C88}"/>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3" name="Footer Placeholder 2">
            <a:extLst>
              <a:ext uri="{FF2B5EF4-FFF2-40B4-BE49-F238E27FC236}">
                <a16:creationId xmlns:a16="http://schemas.microsoft.com/office/drawing/2014/main" id="{1BF5BC4E-A78D-B6DD-331E-113C57D838A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B67EB1-7448-CC59-65A2-88546CDDC546}"/>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358987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3D9FF-A32A-F59F-E553-E5C9289B27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292EFD-134A-F3A7-7D69-FAA70A8662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4979AFB-B729-0AF8-A6AF-C089DB7F0E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5B53D9-0384-394D-C959-14C0ABDF9ACB}"/>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6" name="Footer Placeholder 5">
            <a:extLst>
              <a:ext uri="{FF2B5EF4-FFF2-40B4-BE49-F238E27FC236}">
                <a16:creationId xmlns:a16="http://schemas.microsoft.com/office/drawing/2014/main" id="{F31D3EAA-E54C-5858-1999-9B1F00F3FD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07E3862-97B5-6337-6EAE-0FFCD8C12C06}"/>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200904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C030E-DD1E-3403-1609-BB4BB7A581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17F5BF-4CF9-40F1-1013-456204DBB2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9024662-8603-4CE1-E14E-51B479DF9B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533832-A137-F685-5DF8-C898515B3864}"/>
              </a:ext>
            </a:extLst>
          </p:cNvPr>
          <p:cNvSpPr>
            <a:spLocks noGrp="1"/>
          </p:cNvSpPr>
          <p:nvPr>
            <p:ph type="dt" sz="half" idx="10"/>
          </p:nvPr>
        </p:nvSpPr>
        <p:spPr/>
        <p:txBody>
          <a:bodyPr/>
          <a:lstStyle/>
          <a:p>
            <a:fld id="{C8D9FF0D-499F-459C-86EA-7B651C5EF789}" type="datetimeFigureOut">
              <a:rPr lang="en-GB" smtClean="0"/>
              <a:t>28/08/2024</a:t>
            </a:fld>
            <a:endParaRPr lang="en-GB"/>
          </a:p>
        </p:txBody>
      </p:sp>
      <p:sp>
        <p:nvSpPr>
          <p:cNvPr id="6" name="Footer Placeholder 5">
            <a:extLst>
              <a:ext uri="{FF2B5EF4-FFF2-40B4-BE49-F238E27FC236}">
                <a16:creationId xmlns:a16="http://schemas.microsoft.com/office/drawing/2014/main" id="{E1E383FE-61FF-456C-9114-8696AA59F3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5905FD-E8FA-1A10-19FB-519C81A9C4D5}"/>
              </a:ext>
            </a:extLst>
          </p:cNvPr>
          <p:cNvSpPr>
            <a:spLocks noGrp="1"/>
          </p:cNvSpPr>
          <p:nvPr>
            <p:ph type="sldNum" sz="quarter" idx="12"/>
          </p:nvPr>
        </p:nvSpPr>
        <p:spPr/>
        <p:txBody>
          <a:bodyPr/>
          <a:lstStyle/>
          <a:p>
            <a:fld id="{DAAF0E7D-9208-4F62-BCB8-05C1FAE20889}" type="slidenum">
              <a:rPr lang="en-GB" smtClean="0"/>
              <a:t>‹#›</a:t>
            </a:fld>
            <a:endParaRPr lang="en-GB"/>
          </a:p>
        </p:txBody>
      </p:sp>
    </p:spTree>
    <p:extLst>
      <p:ext uri="{BB962C8B-B14F-4D97-AF65-F5344CB8AC3E}">
        <p14:creationId xmlns:p14="http://schemas.microsoft.com/office/powerpoint/2010/main" val="293178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E07AAA-51B6-CE55-3AD9-7F49AA9C5C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9CD32C-BAFE-79E9-4196-51DB227CF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3886A4-82FD-C402-BEFF-10780A9D47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9FF0D-499F-459C-86EA-7B651C5EF789}" type="datetimeFigureOut">
              <a:rPr lang="en-GB" smtClean="0"/>
              <a:t>28/08/2024</a:t>
            </a:fld>
            <a:endParaRPr lang="en-GB"/>
          </a:p>
        </p:txBody>
      </p:sp>
      <p:sp>
        <p:nvSpPr>
          <p:cNvPr id="5" name="Footer Placeholder 4">
            <a:extLst>
              <a:ext uri="{FF2B5EF4-FFF2-40B4-BE49-F238E27FC236}">
                <a16:creationId xmlns:a16="http://schemas.microsoft.com/office/drawing/2014/main" id="{63545F80-F724-847E-65FE-173C34D1E5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CA4577-081A-DF21-DDA4-D83AA87739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F0E7D-9208-4F62-BCB8-05C1FAE20889}" type="slidenum">
              <a:rPr lang="en-GB" smtClean="0"/>
              <a:t>‹#›</a:t>
            </a:fld>
            <a:endParaRPr lang="en-GB"/>
          </a:p>
        </p:txBody>
      </p:sp>
    </p:spTree>
    <p:extLst>
      <p:ext uri="{BB962C8B-B14F-4D97-AF65-F5344CB8AC3E}">
        <p14:creationId xmlns:p14="http://schemas.microsoft.com/office/powerpoint/2010/main" val="2801883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group of men with a brain drawn on it&#10;&#10;Description automatically generated">
            <a:extLst>
              <a:ext uri="{FF2B5EF4-FFF2-40B4-BE49-F238E27FC236}">
                <a16:creationId xmlns:a16="http://schemas.microsoft.com/office/drawing/2014/main" id="{E40BA33E-9E80-684D-B920-D4BD76891CB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Tree>
    <p:extLst>
      <p:ext uri="{BB962C8B-B14F-4D97-AF65-F5344CB8AC3E}">
        <p14:creationId xmlns:p14="http://schemas.microsoft.com/office/powerpoint/2010/main" val="310594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DD1343-B2AC-9FF9-E8EA-9FBB22B49C70}"/>
              </a:ext>
            </a:extLst>
          </p:cNvPr>
          <p:cNvSpPr>
            <a:spLocks noGrp="1"/>
          </p:cNvSpPr>
          <p:nvPr>
            <p:ph type="ctrTitle"/>
          </p:nvPr>
        </p:nvSpPr>
        <p:spPr>
          <a:xfrm>
            <a:off x="1524003" y="1999615"/>
            <a:ext cx="9144000" cy="2764028"/>
          </a:xfrm>
        </p:spPr>
        <p:txBody>
          <a:bodyPr anchor="ctr">
            <a:normAutofit/>
          </a:bodyPr>
          <a:lstStyle/>
          <a:p>
            <a:r>
              <a:rPr lang="en-GB" sz="7200" dirty="0"/>
              <a:t>What is Young Onset Dementia?</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1632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BDD1343-B2AC-9FF9-E8EA-9FBB22B49C70}"/>
              </a:ext>
            </a:extLst>
          </p:cNvPr>
          <p:cNvSpPr>
            <a:spLocks noGrp="1"/>
          </p:cNvSpPr>
          <p:nvPr>
            <p:ph type="ctrTitle"/>
          </p:nvPr>
        </p:nvSpPr>
        <p:spPr>
          <a:xfrm>
            <a:off x="1524003" y="1999615"/>
            <a:ext cx="9144000" cy="2764028"/>
          </a:xfrm>
        </p:spPr>
        <p:txBody>
          <a:bodyPr anchor="ctr">
            <a:normAutofit/>
          </a:bodyPr>
          <a:lstStyle/>
          <a:p>
            <a:r>
              <a:rPr lang="en-GB" sz="7200" dirty="0"/>
              <a:t>Research - What’s in it for us?</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1428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ABDC-EF39-CC5D-E27A-D179C4861447}"/>
              </a:ext>
            </a:extLst>
          </p:cNvPr>
          <p:cNvSpPr>
            <a:spLocks noGrp="1"/>
          </p:cNvSpPr>
          <p:nvPr>
            <p:ph type="title"/>
          </p:nvPr>
        </p:nvSpPr>
        <p:spPr/>
        <p:txBody>
          <a:bodyPr/>
          <a:lstStyle/>
          <a:p>
            <a:r>
              <a:rPr lang="en-GB" dirty="0"/>
              <a:t>What is Young Onset Dementia?</a:t>
            </a:r>
          </a:p>
        </p:txBody>
      </p:sp>
      <p:sp>
        <p:nvSpPr>
          <p:cNvPr id="3" name="Content Placeholder 2">
            <a:extLst>
              <a:ext uri="{FF2B5EF4-FFF2-40B4-BE49-F238E27FC236}">
                <a16:creationId xmlns:a16="http://schemas.microsoft.com/office/drawing/2014/main" id="{73248458-53BD-DEB2-309D-56EDFB5DABE9}"/>
              </a:ext>
            </a:extLst>
          </p:cNvPr>
          <p:cNvSpPr>
            <a:spLocks noGrp="1"/>
          </p:cNvSpPr>
          <p:nvPr>
            <p:ph idx="1"/>
          </p:nvPr>
        </p:nvSpPr>
        <p:spPr/>
        <p:txBody>
          <a:bodyPr>
            <a:normAutofit/>
          </a:bodyPr>
          <a:lstStyle/>
          <a:p>
            <a:r>
              <a:rPr lang="en-GB" sz="2400" b="1" i="0" dirty="0">
                <a:solidFill>
                  <a:srgbClr val="111111"/>
                </a:solidFill>
                <a:effectLst/>
                <a:highlight>
                  <a:srgbClr val="E5E5E5"/>
                </a:highlight>
                <a:latin typeface="Kollektif"/>
              </a:rPr>
              <a:t>Age of Onset - </a:t>
            </a:r>
            <a:r>
              <a:rPr lang="en-GB" sz="2400" b="0" i="0" dirty="0">
                <a:solidFill>
                  <a:srgbClr val="111111"/>
                </a:solidFill>
                <a:effectLst/>
                <a:highlight>
                  <a:srgbClr val="E5E5E5"/>
                </a:highlight>
                <a:latin typeface="Kollektif"/>
              </a:rPr>
              <a:t>Young Onset Dementia typically affects individuals under the age of 65, though it can occur as early as in one's 30s or 40s.</a:t>
            </a:r>
            <a:br>
              <a:rPr lang="en-GB" sz="2400" b="0" i="0" dirty="0">
                <a:solidFill>
                  <a:srgbClr val="111111"/>
                </a:solidFill>
                <a:effectLst/>
                <a:highlight>
                  <a:srgbClr val="E5E5E5"/>
                </a:highlight>
                <a:latin typeface="Kollektif"/>
              </a:rPr>
            </a:br>
            <a:r>
              <a:rPr lang="en-GB" sz="2400" b="0" i="0" dirty="0">
                <a:solidFill>
                  <a:srgbClr val="111111"/>
                </a:solidFill>
                <a:effectLst/>
                <a:highlight>
                  <a:srgbClr val="E5E5E5"/>
                </a:highlight>
                <a:latin typeface="Kollektif"/>
              </a:rPr>
              <a:t>It's less common than dementia in older adults but poses unique challenges due to the life stage of those of us affected.</a:t>
            </a:r>
          </a:p>
          <a:p>
            <a:r>
              <a:rPr lang="en-GB" sz="2400" b="1" i="0" dirty="0">
                <a:solidFill>
                  <a:srgbClr val="111111"/>
                </a:solidFill>
                <a:effectLst/>
                <a:highlight>
                  <a:srgbClr val="E5E5E5"/>
                </a:highlight>
                <a:latin typeface="Kollektif"/>
              </a:rPr>
              <a:t>Symptoms -  </a:t>
            </a:r>
            <a:r>
              <a:rPr lang="en-GB" sz="2400" b="0" i="0" dirty="0">
                <a:solidFill>
                  <a:srgbClr val="111111"/>
                </a:solidFill>
                <a:effectLst/>
                <a:highlight>
                  <a:srgbClr val="E5E5E5"/>
                </a:highlight>
                <a:latin typeface="Kollektif"/>
              </a:rPr>
              <a:t>Symptoms of Young Onset Dementia can include memory loss, difficulty with problem-solving, and changes in personality or </a:t>
            </a:r>
            <a:r>
              <a:rPr lang="en-GB" sz="2400" b="0" i="0" dirty="0" err="1">
                <a:solidFill>
                  <a:srgbClr val="111111"/>
                </a:solidFill>
                <a:effectLst/>
                <a:highlight>
                  <a:srgbClr val="E5E5E5"/>
                </a:highlight>
                <a:latin typeface="Kollektif"/>
              </a:rPr>
              <a:t>behavior</a:t>
            </a:r>
            <a:r>
              <a:rPr lang="en-GB" sz="2400" b="0" i="0" dirty="0">
                <a:solidFill>
                  <a:srgbClr val="111111"/>
                </a:solidFill>
                <a:effectLst/>
                <a:highlight>
                  <a:srgbClr val="E5E5E5"/>
                </a:highlight>
                <a:latin typeface="Kollektif"/>
              </a:rPr>
              <a:t>.</a:t>
            </a:r>
            <a:br>
              <a:rPr lang="en-GB" sz="2400" b="0" i="0" dirty="0">
                <a:solidFill>
                  <a:srgbClr val="111111"/>
                </a:solidFill>
                <a:effectLst/>
                <a:highlight>
                  <a:srgbClr val="E5E5E5"/>
                </a:highlight>
                <a:latin typeface="Kollektif"/>
              </a:rPr>
            </a:br>
            <a:r>
              <a:rPr lang="en-GB" sz="2400" b="0" i="0" dirty="0">
                <a:solidFill>
                  <a:srgbClr val="111111"/>
                </a:solidFill>
                <a:effectLst/>
                <a:highlight>
                  <a:srgbClr val="E5E5E5"/>
                </a:highlight>
                <a:latin typeface="Kollektif"/>
              </a:rPr>
              <a:t>These symptoms can progress more rapidly in younger people, impacting their work and family life significantly.</a:t>
            </a:r>
          </a:p>
          <a:p>
            <a:r>
              <a:rPr lang="en-GB" sz="2400" b="1" i="0" dirty="0">
                <a:solidFill>
                  <a:srgbClr val="111111"/>
                </a:solidFill>
                <a:effectLst/>
                <a:highlight>
                  <a:srgbClr val="E5E5E5"/>
                </a:highlight>
                <a:latin typeface="Kollektif"/>
              </a:rPr>
              <a:t>Diagnosis Challenges - </a:t>
            </a:r>
            <a:r>
              <a:rPr lang="en-GB" sz="2400" b="0" i="0" dirty="0">
                <a:solidFill>
                  <a:srgbClr val="111111"/>
                </a:solidFill>
                <a:effectLst/>
                <a:highlight>
                  <a:srgbClr val="E5E5E5"/>
                </a:highlight>
                <a:latin typeface="Kollektif"/>
              </a:rPr>
              <a:t>Diagnosing Young Onset Dementia can be difficult because symptoms are often misattributed to stress or mental health issues.</a:t>
            </a:r>
            <a:br>
              <a:rPr lang="en-GB" sz="2400" b="0" i="0" dirty="0">
                <a:solidFill>
                  <a:srgbClr val="111111"/>
                </a:solidFill>
                <a:effectLst/>
                <a:highlight>
                  <a:srgbClr val="E5E5E5"/>
                </a:highlight>
                <a:latin typeface="Kollektif"/>
              </a:rPr>
            </a:br>
            <a:r>
              <a:rPr lang="en-GB" sz="2400" b="0" i="0" dirty="0">
                <a:solidFill>
                  <a:srgbClr val="111111"/>
                </a:solidFill>
                <a:effectLst/>
                <a:highlight>
                  <a:srgbClr val="E5E5E5"/>
                </a:highlight>
                <a:latin typeface="Kollektif"/>
              </a:rPr>
              <a:t>A detailed medical, neurological, and psychiatric evaluation is usually required for accurate diagnosis.</a:t>
            </a:r>
            <a:endParaRPr lang="en-GB" sz="2400" dirty="0"/>
          </a:p>
          <a:p>
            <a:endParaRPr lang="en-GB" sz="2000" dirty="0"/>
          </a:p>
          <a:p>
            <a:endParaRPr lang="en-GB" dirty="0"/>
          </a:p>
        </p:txBody>
      </p:sp>
    </p:spTree>
    <p:extLst>
      <p:ext uri="{BB962C8B-B14F-4D97-AF65-F5344CB8AC3E}">
        <p14:creationId xmlns:p14="http://schemas.microsoft.com/office/powerpoint/2010/main" val="137448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48458-53BD-DEB2-309D-56EDFB5DABE9}"/>
              </a:ext>
            </a:extLst>
          </p:cNvPr>
          <p:cNvSpPr>
            <a:spLocks noGrp="1"/>
          </p:cNvSpPr>
          <p:nvPr>
            <p:ph idx="1"/>
          </p:nvPr>
        </p:nvSpPr>
        <p:spPr>
          <a:xfrm>
            <a:off x="838200" y="1488265"/>
            <a:ext cx="10515600" cy="4688698"/>
          </a:xfrm>
        </p:spPr>
        <p:txBody>
          <a:bodyPr>
            <a:normAutofit lnSpcReduction="10000"/>
          </a:bodyPr>
          <a:lstStyle/>
          <a:p>
            <a:r>
              <a:rPr lang="en-GB" sz="2400" b="1" dirty="0"/>
              <a:t>Age of onset - </a:t>
            </a:r>
            <a:r>
              <a:rPr lang="en-GB" sz="2400" b="0" i="0" dirty="0">
                <a:solidFill>
                  <a:srgbClr val="111111"/>
                </a:solidFill>
                <a:effectLst/>
                <a:highlight>
                  <a:srgbClr val="E5E5E5"/>
                </a:highlight>
                <a:latin typeface="Kollektif"/>
              </a:rPr>
              <a:t>Young onset dementia is diagnosed before the age of 65, often affecting people in their 30s to 50s. Older onset dementia typically occurs in senior citizens, usually those over 65, making age a primary distinguishing factor between the two.</a:t>
            </a:r>
          </a:p>
          <a:p>
            <a:r>
              <a:rPr lang="en-GB" sz="2400" b="1" dirty="0">
                <a:solidFill>
                  <a:srgbClr val="111111"/>
                </a:solidFill>
                <a:highlight>
                  <a:srgbClr val="E5E5E5"/>
                </a:highlight>
                <a:latin typeface="Kollektif"/>
              </a:rPr>
              <a:t>Symptoms Variation - </a:t>
            </a:r>
            <a:r>
              <a:rPr lang="en-GB" sz="2400" b="0" i="0" dirty="0">
                <a:solidFill>
                  <a:srgbClr val="111111"/>
                </a:solidFill>
                <a:effectLst/>
                <a:highlight>
                  <a:srgbClr val="E5E5E5"/>
                </a:highlight>
                <a:latin typeface="Kollektif"/>
              </a:rPr>
              <a:t>The symptoms in young onset dementia can be different and sometimes more variable compared to older onset dementia. Younger people might experience more pronounced behavioural changes and less memory loss initially, whereas older individuals might experience a steady decline in cognitive function.</a:t>
            </a:r>
          </a:p>
          <a:p>
            <a:r>
              <a:rPr lang="en-GB" sz="2400" b="1" dirty="0">
                <a:solidFill>
                  <a:srgbClr val="111111"/>
                </a:solidFill>
                <a:highlight>
                  <a:srgbClr val="E5E5E5"/>
                </a:highlight>
                <a:latin typeface="Kollektif"/>
              </a:rPr>
              <a:t>Impact on life - </a:t>
            </a:r>
            <a:r>
              <a:rPr lang="en-GB" sz="2400" dirty="0">
                <a:solidFill>
                  <a:srgbClr val="111111"/>
                </a:solidFill>
                <a:highlight>
                  <a:srgbClr val="E5E5E5"/>
                </a:highlight>
                <a:latin typeface="Kollektif"/>
              </a:rPr>
              <a:t>Young onset dementia often has a significant impact on the individual’s career, family, and social life. Individuals are more likely to have dependents and mortgages, and they might still be active in the workforce.</a:t>
            </a:r>
            <a:br>
              <a:rPr lang="en-GB" sz="2400" dirty="0">
                <a:solidFill>
                  <a:srgbClr val="111111"/>
                </a:solidFill>
                <a:highlight>
                  <a:srgbClr val="E5E5E5"/>
                </a:highlight>
                <a:latin typeface="Kollektif"/>
              </a:rPr>
            </a:br>
            <a:r>
              <a:rPr lang="en-GB" sz="2400" dirty="0">
                <a:solidFill>
                  <a:srgbClr val="111111"/>
                </a:solidFill>
                <a:highlight>
                  <a:srgbClr val="E5E5E5"/>
                </a:highlight>
                <a:latin typeface="Kollektif"/>
              </a:rPr>
              <a:t>Older onset dementia typically affects retired people, altering their daily routines and care needs.</a:t>
            </a:r>
          </a:p>
          <a:p>
            <a:endParaRPr lang="en-GB" dirty="0"/>
          </a:p>
        </p:txBody>
      </p:sp>
      <p:sp>
        <p:nvSpPr>
          <p:cNvPr id="4" name="Rectangle 1">
            <a:extLst>
              <a:ext uri="{FF2B5EF4-FFF2-40B4-BE49-F238E27FC236}">
                <a16:creationId xmlns:a16="http://schemas.microsoft.com/office/drawing/2014/main" id="{C257D8AA-2F25-BFC2-4B5F-4977D5A0109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Aptos"/>
                <a:cs typeface="Calibri" panose="020F0502020204030204" pitchFamily="34" charset="0"/>
              </a:rPr>
              <a:t>How is this different to older onset dementia?</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F0E3697E-0D35-6C92-BC39-E1AEF8E3681E}"/>
              </a:ext>
            </a:extLst>
          </p:cNvPr>
          <p:cNvSpPr>
            <a:spLocks noGrp="1" noChangeArrowheads="1"/>
          </p:cNvSpPr>
          <p:nvPr>
            <p:ph type="title"/>
          </p:nvPr>
        </p:nvSpPr>
        <p:spPr bwMode="auto">
          <a:xfrm>
            <a:off x="838200" y="643186"/>
            <a:ext cx="1071947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baseline="0" dirty="0">
                <a:ln>
                  <a:noFill/>
                </a:ln>
                <a:solidFill>
                  <a:schemeClr val="tx1"/>
                </a:solidFill>
                <a:effectLst/>
                <a:latin typeface="Calibri" panose="020F0502020204030204" pitchFamily="34" charset="0"/>
                <a:ea typeface="Aptos" charset="0"/>
                <a:cs typeface="Calibri" panose="020F0502020204030204" pitchFamily="34" charset="0"/>
              </a:rPr>
              <a:t>How is this different to older onset dementia?</a:t>
            </a:r>
            <a:endParaRPr kumimoji="0" lang="en-GB"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0983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931A0D1E113240A053ECF1D78302F7" ma:contentTypeVersion="14" ma:contentTypeDescription="Create a new document." ma:contentTypeScope="" ma:versionID="3dadb8dc49ac94170cec26e77f1aae32">
  <xsd:schema xmlns:xsd="http://www.w3.org/2001/XMLSchema" xmlns:xs="http://www.w3.org/2001/XMLSchema" xmlns:p="http://schemas.microsoft.com/office/2006/metadata/properties" xmlns:ns2="ead9b2b0-76e1-44bb-9f44-f70bd5014dee" xmlns:ns3="ea70c37a-bea9-44d5-8ead-a8ce2af51c48" targetNamespace="http://schemas.microsoft.com/office/2006/metadata/properties" ma:root="true" ma:fieldsID="0c21b128bfdf9251eca1f358ff80e430" ns2:_="" ns3:_="">
    <xsd:import namespace="ead9b2b0-76e1-44bb-9f44-f70bd5014dee"/>
    <xsd:import namespace="ea70c37a-bea9-44d5-8ead-a8ce2af51c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d9b2b0-76e1-44bb-9f44-f70bd5014d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3b0dfc6-b841-4563-a5f3-1d450d7fb3c8"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70c37a-bea9-44d5-8ead-a8ce2af51c4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36273e0-e7a6-4ef6-8407-c49d12d69a14}" ma:internalName="TaxCatchAll" ma:showField="CatchAllData" ma:web="ea70c37a-bea9-44d5-8ead-a8ce2af51c4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ad9b2b0-76e1-44bb-9f44-f70bd5014dee">
      <Terms xmlns="http://schemas.microsoft.com/office/infopath/2007/PartnerControls"/>
    </lcf76f155ced4ddcb4097134ff3c332f>
    <TaxCatchAll xmlns="ea70c37a-bea9-44d5-8ead-a8ce2af51c48" xsi:nil="true"/>
  </documentManagement>
</p:properties>
</file>

<file path=customXml/itemProps1.xml><?xml version="1.0" encoding="utf-8"?>
<ds:datastoreItem xmlns:ds="http://schemas.openxmlformats.org/officeDocument/2006/customXml" ds:itemID="{74410A95-33A6-4C01-89B7-8C248C7BB12F}"/>
</file>

<file path=customXml/itemProps2.xml><?xml version="1.0" encoding="utf-8"?>
<ds:datastoreItem xmlns:ds="http://schemas.openxmlformats.org/officeDocument/2006/customXml" ds:itemID="{177EB197-A4CD-47E7-A138-8B35A190AC6A}"/>
</file>

<file path=customXml/itemProps3.xml><?xml version="1.0" encoding="utf-8"?>
<ds:datastoreItem xmlns:ds="http://schemas.openxmlformats.org/officeDocument/2006/customXml" ds:itemID="{90E8B6B4-943B-49DE-B357-EB0D96E9C707}"/>
</file>

<file path=docProps/app.xml><?xml version="1.0" encoding="utf-8"?>
<Properties xmlns="http://schemas.openxmlformats.org/officeDocument/2006/extended-properties" xmlns:vt="http://schemas.openxmlformats.org/officeDocument/2006/docPropsVTypes">
  <TotalTime>430</TotalTime>
  <Words>328</Words>
  <Application>Microsoft Office PowerPoint</Application>
  <PresentationFormat>Widescreen</PresentationFormat>
  <Paragraphs>11</Paragraphs>
  <Slides>5</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Kollektif</vt:lpstr>
      <vt:lpstr>Office Theme</vt:lpstr>
      <vt:lpstr>PowerPoint Presentation</vt:lpstr>
      <vt:lpstr>What is Young Onset Dementia?</vt:lpstr>
      <vt:lpstr>Research - What’s in it for us?</vt:lpstr>
      <vt:lpstr>What is Young Onset Dementia?</vt:lpstr>
      <vt:lpstr>How is this different to older onset dementia?</vt:lpstr>
    </vt:vector>
  </TitlesOfParts>
  <Company>University Of Northampton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Ward</dc:creator>
  <cp:lastModifiedBy>Alison Ward</cp:lastModifiedBy>
  <cp:revision>5</cp:revision>
  <dcterms:created xsi:type="dcterms:W3CDTF">2024-08-14T15:35:48Z</dcterms:created>
  <dcterms:modified xsi:type="dcterms:W3CDTF">2024-08-28T16:13:35Z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0x01010028931A0D1E113240A053ECF1D78302F7</vt:lpwstr>
  </property>
</Properties>
</file>