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10" r:id="rId7"/>
    <p:sldId id="261" r:id="rId8"/>
    <p:sldId id="311" r:id="rId9"/>
    <p:sldId id="316" r:id="rId10"/>
    <p:sldId id="313" r:id="rId11"/>
    <p:sldId id="314" r:id="rId12"/>
    <p:sldId id="315" r:id="rId13"/>
    <p:sldId id="308" r:id="rId14"/>
    <p:sldId id="309" r:id="rId15"/>
    <p:sldId id="30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/>
    <p:restoredTop sz="94643"/>
  </p:normalViewPr>
  <p:slideViewPr>
    <p:cSldViewPr snapToGrid="0" snapToObjects="1">
      <p:cViewPr varScale="1">
        <p:scale>
          <a:sx n="97" d="100"/>
          <a:sy n="97" d="100"/>
        </p:scale>
        <p:origin x="208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E9503-A563-624C-A1D1-37B216C9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E51B2-9FF4-AA46-92BC-0013B22AD8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AC481-3535-FB4A-B7E3-F097A5EF5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5AB95-8B47-F241-BA4F-A25928FE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3AD4F-09D6-134B-88B1-EED885A5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313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7034B-DDCD-5444-ABE8-ABCBAC5C9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677C4-97CC-B54F-861C-775AE0D44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86B19-730D-2F49-9F87-63AE083F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2D4D5-F773-FD4F-869C-688B989A9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B51E7-0CB8-764B-A37A-A8490342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62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51ABC4-86FE-8D4D-96E5-D0DC0E622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59BFDB-5D5C-B24B-909C-CC0E447DB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72ABD4-1235-EA42-AF98-F58958E22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E4A4-6CBD-4343-B2C9-887D17EE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B6C9-B997-8C45-B408-F6316F13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1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B8929-3A1C-654A-9F43-01390DA9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5B3208-B3C5-534A-A2FF-6B381E40B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3049D-C73B-A044-A163-01A75717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FAF5C-1F31-E141-B832-EAC6B58EB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B2596-B9D5-B645-AB3B-41DD8A803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6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8A6DA-9B32-D845-94D7-8705F8600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247C-BE4D-F34D-A080-1C90D67BC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AC1CD-EC9E-7744-B29B-8231E59B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7D5A4-C8D9-5C42-ABB0-83694901A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884285-8F39-E44E-BEAC-837BCD78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CDB11-21B7-2943-ABAB-1138A8125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905E2-E77D-4946-AC3E-D0FC67A520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68868-E44A-5C45-AAC4-27362FE97D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28B02F-1CAC-1D42-B675-9F9A5056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2B057-5C81-854C-BB08-084DBB6FE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1B3D62-1512-1347-8416-D8CB27B98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41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F77D-F261-6245-AD27-620BF42F3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C3100-EA0E-C146-8313-0947FFF06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2B4F5-1A86-A548-8F76-77437FF10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992D43-0747-9F49-A9E9-BB13209272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4E2AA-7F6D-5646-B248-36B40E3A4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8B0C87-3C34-AF4E-97D4-AE77A503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68FB84-B2BC-B24D-AC58-A4B4615B1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16F13A-33E9-E448-9208-2634D7406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56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68B72-AF03-8842-95FE-09A6520E7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16A0E-8B7A-DE40-BBEF-43B3E840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E40A4-74F1-BB4D-859E-5B36D5DD4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6C228F-2867-A542-BE09-4FFAAB2B6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51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14276E-C3E0-F94E-B40A-F2614C045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B6D8A-B46C-6E4D-9493-ABF8E16E9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B65F3-B4DC-3445-9159-190C650FE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4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D0EC-C688-3E43-B53F-EE2CF41A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E5C5E4-0C21-7E46-9986-ADB6C449C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699ED-2E36-F643-9FCA-52771FBAA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1290D0-99F4-894D-91F2-DB9E8E2F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FFDAD-705A-A34C-A03B-B2758EB9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8C24A-65EA-FA41-9EE0-E138FB1CD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79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B1D15-C7F1-A548-85F3-7ABFD0B2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7736A2-F2F4-A748-A1DD-73BC32CF8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A8823-17E4-B744-A204-6C2D57817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8DDA6F-DC1B-5749-80F0-574235FE0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20EAC3-9E2D-8944-BF6B-D4FE32C48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5AA905-0319-B942-981E-96D1F2E2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5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7B583B-A74E-8B41-8A44-60D75314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E707C-B77D-8647-AAA4-B865ECADAC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3A58D-1DCE-D047-BA36-3F8083FE56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546C6-BEB4-9148-90D4-0E10D0EC6C6A}" type="datetimeFigureOut">
              <a:rPr lang="en-US" smtClean="0"/>
              <a:t>2/3/20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39369-0470-924D-B0C6-4D983DFCB7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2A3DB-4205-9141-88F2-5C69B4258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1AA8-D2A4-B749-BAF8-818A836CB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81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60749732" TargetMode="External"/><Relationship Id="rId2" Type="http://schemas.openxmlformats.org/officeDocument/2006/relationships/hyperlink" Target="https://vimeo.com/3490942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vimeo.com/34823927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344585718" TargetMode="External"/><Relationship Id="rId2" Type="http://schemas.openxmlformats.org/officeDocument/2006/relationships/hyperlink" Target="https://vimeo.com/34457930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vimeo.com/389049560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vimeo.com/35510660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F3E257-3679-9648-880A-395259515C85}"/>
              </a:ext>
            </a:extLst>
          </p:cNvPr>
          <p:cNvSpPr txBox="1"/>
          <p:nvPr/>
        </p:nvSpPr>
        <p:spPr>
          <a:xfrm>
            <a:off x="397566" y="503583"/>
            <a:ext cx="61225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Dr. Philip Harris</a:t>
            </a:r>
          </a:p>
          <a:p>
            <a:endParaRPr lang="en-US" sz="3200" b="1" dirty="0"/>
          </a:p>
          <a:p>
            <a:r>
              <a:rPr lang="en-US" sz="2400" dirty="0" err="1"/>
              <a:t>Programme</a:t>
            </a:r>
            <a:r>
              <a:rPr lang="en-US" sz="2400" dirty="0"/>
              <a:t> leader BA (Hons) Photography</a:t>
            </a:r>
          </a:p>
          <a:p>
            <a:r>
              <a:rPr lang="en-US" sz="2400" dirty="0"/>
              <a:t>University of Derby</a:t>
            </a:r>
          </a:p>
          <a:p>
            <a:r>
              <a:rPr lang="en-US" sz="2400" dirty="0"/>
              <a:t>United Kingdom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Cine 8mm Workshop for University of Calgary</a:t>
            </a:r>
          </a:p>
          <a:p>
            <a:r>
              <a:rPr lang="en-US" sz="2000" dirty="0"/>
              <a:t>Monday 3</a:t>
            </a:r>
            <a:r>
              <a:rPr lang="en-US" sz="2000" baseline="30000" dirty="0"/>
              <a:t>rd</a:t>
            </a:r>
            <a:r>
              <a:rPr lang="en-US" sz="2000" dirty="0"/>
              <a:t> February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080C7-029D-5B41-882C-ED2B65598DE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94254"/>
            <a:ext cx="6392559" cy="62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17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D7D74-DCDB-9E42-A409-36C7D91C825A}"/>
              </a:ext>
            </a:extLst>
          </p:cNvPr>
          <p:cNvSpPr txBox="1"/>
          <p:nvPr/>
        </p:nvSpPr>
        <p:spPr>
          <a:xfrm>
            <a:off x="702365" y="596348"/>
            <a:ext cx="111053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Photo basics</a:t>
            </a:r>
          </a:p>
          <a:p>
            <a:endParaRPr lang="en-US" sz="3600" dirty="0"/>
          </a:p>
          <a:p>
            <a:r>
              <a:rPr lang="en-US" sz="3600" dirty="0"/>
              <a:t>Intensity (the strength of the light) 	</a:t>
            </a:r>
            <a:r>
              <a:rPr lang="en-US" sz="3600" dirty="0">
                <a:solidFill>
                  <a:srgbClr val="FF0000"/>
                </a:solidFill>
              </a:rPr>
              <a:t>Aperture</a:t>
            </a:r>
          </a:p>
          <a:p>
            <a:endParaRPr lang="en-US" sz="3600" dirty="0"/>
          </a:p>
          <a:p>
            <a:r>
              <a:rPr lang="en-US" sz="3600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003362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D7D74-DCDB-9E42-A409-36C7D91C825A}"/>
              </a:ext>
            </a:extLst>
          </p:cNvPr>
          <p:cNvSpPr txBox="1"/>
          <p:nvPr/>
        </p:nvSpPr>
        <p:spPr>
          <a:xfrm>
            <a:off x="702365" y="596348"/>
            <a:ext cx="11105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Photo basics</a:t>
            </a:r>
          </a:p>
          <a:p>
            <a:endParaRPr lang="en-US" sz="3600" dirty="0"/>
          </a:p>
          <a:p>
            <a:r>
              <a:rPr lang="en-US" sz="3600" dirty="0"/>
              <a:t>Intensity (the strength of the light) 	</a:t>
            </a:r>
            <a:r>
              <a:rPr lang="en-US" sz="3600" dirty="0">
                <a:solidFill>
                  <a:srgbClr val="FF0000"/>
                </a:solidFill>
              </a:rPr>
              <a:t>Aperture</a:t>
            </a:r>
          </a:p>
          <a:p>
            <a:endParaRPr lang="en-US" sz="3600" dirty="0"/>
          </a:p>
          <a:p>
            <a:r>
              <a:rPr lang="en-US" sz="3600" dirty="0"/>
              <a:t>Duration (exposure time)			</a:t>
            </a:r>
            <a:r>
              <a:rPr lang="en-US" sz="3600" dirty="0">
                <a:solidFill>
                  <a:srgbClr val="FF0000"/>
                </a:solidFill>
              </a:rPr>
              <a:t>Shutter speed</a:t>
            </a:r>
          </a:p>
          <a:p>
            <a:endParaRPr lang="en-US" sz="3600" dirty="0"/>
          </a:p>
          <a:p>
            <a:r>
              <a:rPr lang="en-US" sz="3600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28045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D7D74-DCDB-9E42-A409-36C7D91C825A}"/>
              </a:ext>
            </a:extLst>
          </p:cNvPr>
          <p:cNvSpPr txBox="1"/>
          <p:nvPr/>
        </p:nvSpPr>
        <p:spPr>
          <a:xfrm>
            <a:off x="702365" y="596348"/>
            <a:ext cx="111053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Photo basics</a:t>
            </a:r>
          </a:p>
          <a:p>
            <a:endParaRPr lang="en-US" sz="3600" dirty="0"/>
          </a:p>
          <a:p>
            <a:r>
              <a:rPr lang="en-US" sz="3600" dirty="0"/>
              <a:t>Intensity (the strength of the light) 	</a:t>
            </a:r>
            <a:r>
              <a:rPr lang="en-US" sz="3600" dirty="0">
                <a:solidFill>
                  <a:srgbClr val="FF0000"/>
                </a:solidFill>
              </a:rPr>
              <a:t>Aperture</a:t>
            </a:r>
          </a:p>
          <a:p>
            <a:endParaRPr lang="en-US" sz="3600" dirty="0"/>
          </a:p>
          <a:p>
            <a:r>
              <a:rPr lang="en-US" sz="3600" dirty="0"/>
              <a:t>Duration (exposure time)			</a:t>
            </a:r>
            <a:r>
              <a:rPr lang="en-US" sz="3600" dirty="0">
                <a:solidFill>
                  <a:srgbClr val="FF0000"/>
                </a:solidFill>
              </a:rPr>
              <a:t>Shutter speed</a:t>
            </a:r>
          </a:p>
          <a:p>
            <a:endParaRPr lang="en-US" sz="3600" dirty="0"/>
          </a:p>
          <a:p>
            <a:r>
              <a:rPr lang="en-US" sz="3600" dirty="0"/>
              <a:t>Sensitivity 						</a:t>
            </a:r>
            <a:r>
              <a:rPr lang="en-US" sz="3600" dirty="0">
                <a:solidFill>
                  <a:srgbClr val="FF0000"/>
                </a:solidFill>
              </a:rPr>
              <a:t>ISO</a:t>
            </a:r>
            <a:r>
              <a:rPr lang="en-US" sz="3600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092718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>
            <a:extLst>
              <a:ext uri="{FF2B5EF4-FFF2-40B4-BE49-F238E27FC236}">
                <a16:creationId xmlns:a16="http://schemas.microsoft.com/office/drawing/2014/main" id="{EDDEEBC1-51D3-EE44-B18C-875D235B7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200" b="1" dirty="0">
                <a:solidFill>
                  <a:schemeClr val="tx1"/>
                </a:solidFill>
                <a:latin typeface="Helvetica Neue" panose="02000503000000020004" pitchFamily="2" charset="0"/>
              </a:rPr>
              <a:t>Sensitivity</a:t>
            </a:r>
          </a:p>
          <a:p>
            <a:pPr algn="ctr"/>
            <a:r>
              <a:rPr lang="en-US" altLang="en-US" dirty="0">
                <a:solidFill>
                  <a:schemeClr val="tx1"/>
                </a:solidFill>
                <a:latin typeface="Helvetica Neue" panose="02000503000000020004" pitchFamily="2" charset="0"/>
              </a:rPr>
              <a:t>(film speed/ISO)</a:t>
            </a:r>
          </a:p>
        </p:txBody>
      </p:sp>
      <p:sp>
        <p:nvSpPr>
          <p:cNvPr id="27651" name="TextBox 2">
            <a:extLst>
              <a:ext uri="{FF2B5EF4-FFF2-40B4-BE49-F238E27FC236}">
                <a16:creationId xmlns:a16="http://schemas.microsoft.com/office/drawing/2014/main" id="{3C8B711E-1E25-AE4B-AB02-D90BC7C46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1006" y="4800600"/>
            <a:ext cx="1747594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en-US" sz="2800" b="1">
                <a:solidFill>
                  <a:schemeClr val="tx1"/>
                </a:solidFill>
                <a:latin typeface="Helvetica Neue" panose="02000503000000020004" pitchFamily="2" charset="0"/>
              </a:rPr>
              <a:t>Intensity </a:t>
            </a:r>
          </a:p>
          <a:p>
            <a:pPr algn="r"/>
            <a:r>
              <a:rPr lang="en-US" altLang="en-US">
                <a:solidFill>
                  <a:schemeClr val="tx1"/>
                </a:solidFill>
                <a:latin typeface="Helvetica Neue" panose="02000503000000020004" pitchFamily="2" charset="0"/>
              </a:rPr>
              <a:t>(Aperture/</a:t>
            </a:r>
          </a:p>
          <a:p>
            <a:pPr algn="r"/>
            <a:r>
              <a:rPr lang="en-US" altLang="en-US">
                <a:solidFill>
                  <a:schemeClr val="tx1"/>
                </a:solidFill>
                <a:latin typeface="Helvetica Neue" panose="02000503000000020004" pitchFamily="2" charset="0"/>
              </a:rPr>
              <a:t>f-stop)</a:t>
            </a:r>
          </a:p>
        </p:txBody>
      </p:sp>
      <p:sp>
        <p:nvSpPr>
          <p:cNvPr id="27652" name="TextBox 3">
            <a:extLst>
              <a:ext uri="{FF2B5EF4-FFF2-40B4-BE49-F238E27FC236}">
                <a16:creationId xmlns:a16="http://schemas.microsoft.com/office/drawing/2014/main" id="{6F4C9928-F309-094E-B6C6-114019A3D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5764" y="4833938"/>
            <a:ext cx="2357437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>
                <a:solidFill>
                  <a:schemeClr val="tx1"/>
                </a:solidFill>
                <a:latin typeface="Helvetica Neue" panose="02000503000000020004" pitchFamily="2" charset="0"/>
              </a:rPr>
              <a:t>Duration</a:t>
            </a:r>
          </a:p>
          <a:p>
            <a:r>
              <a:rPr lang="en-US" altLang="en-US">
                <a:solidFill>
                  <a:schemeClr val="tx1"/>
                </a:solidFill>
                <a:latin typeface="Helvetica Neue" panose="02000503000000020004" pitchFamily="2" charset="0"/>
              </a:rPr>
              <a:t>(Exposure time/</a:t>
            </a:r>
          </a:p>
          <a:p>
            <a:r>
              <a:rPr lang="en-US" altLang="en-US">
                <a:solidFill>
                  <a:schemeClr val="tx1"/>
                </a:solidFill>
                <a:latin typeface="Helvetica Neue" panose="02000503000000020004" pitchFamily="2" charset="0"/>
              </a:rPr>
              <a:t>Shutter speed) </a:t>
            </a:r>
          </a:p>
        </p:txBody>
      </p:sp>
      <p:sp>
        <p:nvSpPr>
          <p:cNvPr id="27653" name="TextBox 6">
            <a:extLst>
              <a:ext uri="{FF2B5EF4-FFF2-40B4-BE49-F238E27FC236}">
                <a16:creationId xmlns:a16="http://schemas.microsoft.com/office/drawing/2014/main" id="{6B917522-A1F6-BE41-A86D-14C36F620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04801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solidFill>
                  <a:schemeClr val="tx1"/>
                </a:solidFill>
                <a:latin typeface="Helvetica Neue" panose="02000503000000020004" pitchFamily="2" charset="0"/>
              </a:rPr>
              <a:t>Exposure is dependent upon three inter-related factors </a:t>
            </a:r>
          </a:p>
        </p:txBody>
      </p:sp>
      <p:cxnSp>
        <p:nvCxnSpPr>
          <p:cNvPr id="27654" name="Straight Arrow Connector 8">
            <a:extLst>
              <a:ext uri="{FF2B5EF4-FFF2-40B4-BE49-F238E27FC236}">
                <a16:creationId xmlns:a16="http://schemas.microsoft.com/office/drawing/2014/main" id="{3C9D3D31-80E1-644C-B370-0C442E80621A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400800" y="2514600"/>
            <a:ext cx="2362200" cy="17526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7655" name="Straight Arrow Connector 10">
            <a:extLst>
              <a:ext uri="{FF2B5EF4-FFF2-40B4-BE49-F238E27FC236}">
                <a16:creationId xmlns:a16="http://schemas.microsoft.com/office/drawing/2014/main" id="{C433F0A9-4A8E-1B45-BB83-3A7CD2E41E4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352800" y="2514600"/>
            <a:ext cx="2362200" cy="1752600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27656" name="Straight Arrow Connector 13">
            <a:extLst>
              <a:ext uri="{FF2B5EF4-FFF2-40B4-BE49-F238E27FC236}">
                <a16:creationId xmlns:a16="http://schemas.microsoft.com/office/drawing/2014/main" id="{D09B95B6-42AD-9042-9385-D4299D2B6F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191000" y="5105400"/>
            <a:ext cx="3581400" cy="1588"/>
          </a:xfrm>
          <a:prstGeom prst="straightConnector1">
            <a:avLst/>
          </a:prstGeom>
          <a:noFill/>
          <a:ln w="635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4135635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54DA82-1F80-904E-9C69-E1D88DD4083B}"/>
              </a:ext>
            </a:extLst>
          </p:cNvPr>
          <p:cNvSpPr txBox="1"/>
          <p:nvPr/>
        </p:nvSpPr>
        <p:spPr>
          <a:xfrm>
            <a:off x="755374" y="304802"/>
            <a:ext cx="104824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cine cameras, shutter speed is replaced by frames-per-second (fps)</a:t>
            </a:r>
          </a:p>
          <a:p>
            <a:endParaRPr lang="en-US" sz="3200" dirty="0"/>
          </a:p>
          <a:p>
            <a:r>
              <a:rPr lang="en-US" sz="3200" dirty="0"/>
              <a:t>Equivalents: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18fps 		1/40 second (I suggest you use 1/30)</a:t>
            </a:r>
          </a:p>
          <a:p>
            <a:r>
              <a:rPr lang="en-US" sz="3200" dirty="0"/>
              <a:t>24fps			1/60 second</a:t>
            </a:r>
          </a:p>
          <a:p>
            <a:r>
              <a:rPr lang="en-US" sz="3200" dirty="0"/>
              <a:t>32fps			1/90 second</a:t>
            </a:r>
          </a:p>
          <a:p>
            <a:r>
              <a:rPr lang="en-US" sz="3200" dirty="0"/>
              <a:t>48fps			1/125 second</a:t>
            </a:r>
          </a:p>
          <a:p>
            <a:r>
              <a:rPr lang="en-US" sz="3200" dirty="0"/>
              <a:t>64fps			1/200 second</a:t>
            </a:r>
          </a:p>
        </p:txBody>
      </p:sp>
    </p:spTree>
    <p:extLst>
      <p:ext uri="{BB962C8B-B14F-4D97-AF65-F5344CB8AC3E}">
        <p14:creationId xmlns:p14="http://schemas.microsoft.com/office/powerpoint/2010/main" val="83900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Apertures-white hole-langford-p41.jpg">
            <a:extLst>
              <a:ext uri="{FF2B5EF4-FFF2-40B4-BE49-F238E27FC236}">
                <a16:creationId xmlns:a16="http://schemas.microsoft.com/office/drawing/2014/main" id="{A124177E-8D7A-EB43-A25B-E182E2782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33400"/>
            <a:ext cx="8839200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4">
            <a:extLst>
              <a:ext uri="{FF2B5EF4-FFF2-40B4-BE49-F238E27FC236}">
                <a16:creationId xmlns:a16="http://schemas.microsoft.com/office/drawing/2014/main" id="{D003A96B-8713-004E-BB80-AA24B0223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429000"/>
            <a:ext cx="9144000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37931725" indent="-37474525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>
                <a:solidFill>
                  <a:srgbClr val="000000"/>
                </a:solidFill>
                <a:latin typeface="Arial" panose="020B0604020202020204" pitchFamily="34" charset="0"/>
              </a:rPr>
              <a:t>wide                                 medium                                 small</a:t>
            </a:r>
          </a:p>
          <a:p>
            <a:pPr algn="ctr"/>
            <a:endParaRPr lang="en-GB" altLang="en-US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More exposure 			                                            			Less exposure</a:t>
            </a:r>
          </a:p>
          <a:p>
            <a:pPr algn="ctr"/>
            <a:r>
              <a:rPr lang="en-GB" altLang="en-US" sz="1800">
                <a:solidFill>
                  <a:srgbClr val="000000"/>
                </a:solidFill>
                <a:latin typeface="Arial" panose="020B0604020202020204" pitchFamily="34" charset="0"/>
              </a:rPr>
              <a:t>Brighter image		                                                                      	Darker image</a:t>
            </a:r>
          </a:p>
          <a:p>
            <a:pPr algn="ctr"/>
            <a:endParaRPr lang="en-US" altLang="en-US">
              <a:solidFill>
                <a:schemeClr val="tx1"/>
              </a:solidFill>
              <a:latin typeface="Helvetica Neue" panose="02000503000000020004" pitchFamily="2" charset="0"/>
            </a:endParaRPr>
          </a:p>
          <a:p>
            <a:pPr algn="ctr"/>
            <a:endParaRPr lang="en-US" altLang="en-US">
              <a:solidFill>
                <a:schemeClr val="tx1"/>
              </a:solidFill>
              <a:latin typeface="Helvetica Neue" panose="02000503000000020004" pitchFamily="2" charset="0"/>
            </a:endParaRPr>
          </a:p>
          <a:p>
            <a:pPr algn="ctr"/>
            <a:r>
              <a:rPr lang="en-US" altLang="en-US" sz="2000">
                <a:solidFill>
                  <a:schemeClr val="tx1"/>
                </a:solidFill>
                <a:latin typeface="Helvetica Neue" panose="02000503000000020004" pitchFamily="2" charset="0"/>
              </a:rPr>
              <a:t>The range of apertures depends on the lens being used</a:t>
            </a:r>
          </a:p>
          <a:p>
            <a:pPr algn="ctr"/>
            <a:endParaRPr lang="en-US" altLang="en-US" sz="2000">
              <a:solidFill>
                <a:schemeClr val="tx1"/>
              </a:solidFill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5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FCDCDC-85F5-0242-B75B-7A15DF243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1862" y="0"/>
            <a:ext cx="9808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4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B07E60-2F8F-ED4E-87C2-46CADDAB1DE0}"/>
              </a:ext>
            </a:extLst>
          </p:cNvPr>
          <p:cNvSpPr txBox="1"/>
          <p:nvPr/>
        </p:nvSpPr>
        <p:spPr>
          <a:xfrm>
            <a:off x="238539" y="225286"/>
            <a:ext cx="90628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A Profound Difference</a:t>
            </a:r>
          </a:p>
          <a:p>
            <a:r>
              <a:rPr lang="en-US" sz="2000" i="1" dirty="0"/>
              <a:t>Installation with 8mm film footage, eight </a:t>
            </a:r>
            <a:r>
              <a:rPr lang="en-US" sz="2000" i="1" dirty="0" err="1"/>
              <a:t>Eumig</a:t>
            </a:r>
            <a:r>
              <a:rPr lang="en-US" sz="2000" i="1" dirty="0"/>
              <a:t> 8mm film projectors, polling booths</a:t>
            </a:r>
          </a:p>
          <a:p>
            <a:endParaRPr lang="en-US" sz="2800" i="1" dirty="0"/>
          </a:p>
          <a:p>
            <a:r>
              <a:rPr lang="en-US" sz="2000" dirty="0"/>
              <a:t>FORMAT19 International Photography Festival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https://vimeo.com/349094205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KALBA</a:t>
            </a:r>
          </a:p>
          <a:p>
            <a:r>
              <a:rPr lang="en-GB" dirty="0">
                <a:hlinkClick r:id="rId3"/>
              </a:rPr>
              <a:t>https://vimeo.com/360749732</a:t>
            </a:r>
            <a:endParaRPr lang="en-GB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C38083-9366-0141-A56F-3E478D0E8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1357" y="2047197"/>
            <a:ext cx="6586208" cy="453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25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17A283-DB21-384D-B9FA-C10DE341EC20}"/>
              </a:ext>
            </a:extLst>
          </p:cNvPr>
          <p:cNvSpPr txBox="1"/>
          <p:nvPr/>
        </p:nvSpPr>
        <p:spPr>
          <a:xfrm>
            <a:off x="185530" y="159025"/>
            <a:ext cx="906285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A Profound Difference – Young Europeans (2nd iteration)</a:t>
            </a:r>
          </a:p>
          <a:p>
            <a:r>
              <a:rPr lang="en-US" sz="2000" i="1" dirty="0"/>
              <a:t>16mm portraits</a:t>
            </a:r>
          </a:p>
          <a:p>
            <a:endParaRPr lang="en-US" sz="2800" i="1" dirty="0"/>
          </a:p>
          <a:p>
            <a:r>
              <a:rPr lang="en-US" sz="2000" dirty="0">
                <a:hlinkClick r:id="rId2"/>
              </a:rPr>
              <a:t>https://vimeo.com/348239270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BF3BF-276B-B040-8EAD-479C2EC9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571" y="1434478"/>
            <a:ext cx="7531395" cy="529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94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138018-8130-614B-978E-F672A9833EF3}"/>
              </a:ext>
            </a:extLst>
          </p:cNvPr>
          <p:cNvSpPr/>
          <p:nvPr/>
        </p:nvSpPr>
        <p:spPr>
          <a:xfrm>
            <a:off x="212036" y="225287"/>
            <a:ext cx="58044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/>
              <a:t>River-Film</a:t>
            </a:r>
          </a:p>
          <a:p>
            <a:r>
              <a:rPr lang="en-US" i="1" dirty="0"/>
              <a:t>Installation with 16mm film loops and projectors</a:t>
            </a:r>
          </a:p>
          <a:p>
            <a:endParaRPr lang="en-US" sz="2000" i="1" dirty="0"/>
          </a:p>
          <a:p>
            <a:r>
              <a:rPr lang="en-US" dirty="0">
                <a:hlinkClick r:id="rId2"/>
              </a:rPr>
              <a:t>https://vimeo.com/344579307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https://vimeo.com/344585718</a:t>
            </a:r>
            <a:endParaRPr lang="en-US" dirty="0"/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18A7F9-37D4-BD40-8FD8-77782A898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0313" y="79515"/>
            <a:ext cx="5578030" cy="32223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265645-D714-0444-A026-5183C7005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313" y="3314488"/>
            <a:ext cx="5578030" cy="348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4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79A8932-798E-194C-AE63-C66DA2B25591}"/>
              </a:ext>
            </a:extLst>
          </p:cNvPr>
          <p:cNvSpPr txBox="1"/>
          <p:nvPr/>
        </p:nvSpPr>
        <p:spPr>
          <a:xfrm>
            <a:off x="159026" y="251791"/>
            <a:ext cx="3511826" cy="2451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Bonfire</a:t>
            </a:r>
          </a:p>
          <a:p>
            <a:r>
              <a:rPr lang="en-US" i="1" dirty="0"/>
              <a:t>16mm film</a:t>
            </a:r>
          </a:p>
          <a:p>
            <a:endParaRPr lang="en-US" i="1" dirty="0"/>
          </a:p>
          <a:p>
            <a:r>
              <a:rPr lang="en-US" i="1" dirty="0">
                <a:hlinkClick r:id="rId2"/>
              </a:rPr>
              <a:t>https://vimeo.com/389049560</a:t>
            </a:r>
            <a:endParaRPr lang="en-US" i="1" dirty="0"/>
          </a:p>
          <a:p>
            <a:endParaRPr lang="en-US" i="1" dirty="0"/>
          </a:p>
          <a:p>
            <a:endParaRPr lang="en-US" sz="2000" i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6538E5-E4A4-B84D-A815-3CC95C91A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3627" y="106018"/>
            <a:ext cx="8814492" cy="66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18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F5C159-79A4-3D4F-A76E-5244424479CD}"/>
              </a:ext>
            </a:extLst>
          </p:cNvPr>
          <p:cNvSpPr/>
          <p:nvPr/>
        </p:nvSpPr>
        <p:spPr>
          <a:xfrm>
            <a:off x="198783" y="225286"/>
            <a:ext cx="53008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/>
              <a:t>Ngland</a:t>
            </a:r>
            <a:endParaRPr lang="en-US" i="1" dirty="0"/>
          </a:p>
          <a:p>
            <a:r>
              <a:rPr lang="en-US" i="1" dirty="0"/>
              <a:t>16mm film , 4”04’</a:t>
            </a:r>
          </a:p>
          <a:p>
            <a:endParaRPr lang="en-US" i="1" dirty="0"/>
          </a:p>
          <a:p>
            <a:r>
              <a:rPr lang="en-US" sz="1200" i="1" dirty="0">
                <a:hlinkClick r:id="rId2"/>
              </a:rPr>
              <a:t>https://vimeo.com/355106601</a:t>
            </a:r>
            <a:endParaRPr lang="en-US" sz="1200" i="1" dirty="0"/>
          </a:p>
          <a:p>
            <a:endParaRPr lang="en-US" sz="1200" i="1" dirty="0"/>
          </a:p>
          <a:p>
            <a:endParaRPr lang="en-US" i="1" dirty="0"/>
          </a:p>
          <a:p>
            <a:endParaRPr lang="en-US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674656-E9AC-7449-A642-415DDDD18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9" y="119270"/>
            <a:ext cx="8974643" cy="6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36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D7D74-DCDB-9E42-A409-36C7D91C825A}"/>
              </a:ext>
            </a:extLst>
          </p:cNvPr>
          <p:cNvSpPr txBox="1"/>
          <p:nvPr/>
        </p:nvSpPr>
        <p:spPr>
          <a:xfrm>
            <a:off x="702365" y="596348"/>
            <a:ext cx="25878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Photo basics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775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2D7D74-DCDB-9E42-A409-36C7D91C825A}"/>
              </a:ext>
            </a:extLst>
          </p:cNvPr>
          <p:cNvSpPr txBox="1"/>
          <p:nvPr/>
        </p:nvSpPr>
        <p:spPr>
          <a:xfrm>
            <a:off x="702365" y="596348"/>
            <a:ext cx="66273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Photo basics</a:t>
            </a:r>
          </a:p>
          <a:p>
            <a:endParaRPr lang="en-US" sz="3600" dirty="0"/>
          </a:p>
          <a:p>
            <a:r>
              <a:rPr lang="en-US" sz="3600" dirty="0"/>
              <a:t>Intensity (the strength of the light)</a:t>
            </a:r>
          </a:p>
          <a:p>
            <a:endParaRPr lang="en-US" sz="3600" dirty="0"/>
          </a:p>
          <a:p>
            <a:r>
              <a:rPr lang="en-US" sz="3600" dirty="0"/>
              <a:t>Duration (exposure time)</a:t>
            </a:r>
          </a:p>
          <a:p>
            <a:endParaRPr lang="en-US" sz="3600" dirty="0"/>
          </a:p>
          <a:p>
            <a:r>
              <a:rPr lang="en-US" sz="3600" dirty="0"/>
              <a:t>Sensitivity (ISO)</a:t>
            </a:r>
          </a:p>
        </p:txBody>
      </p:sp>
    </p:spTree>
    <p:extLst>
      <p:ext uri="{BB962C8B-B14F-4D97-AF65-F5344CB8AC3E}">
        <p14:creationId xmlns:p14="http://schemas.microsoft.com/office/powerpoint/2010/main" val="2837821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347</Words>
  <Application>Microsoft Macintosh PowerPoint</Application>
  <PresentationFormat>Widescreen</PresentationFormat>
  <Paragraphs>92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10</cp:revision>
  <dcterms:created xsi:type="dcterms:W3CDTF">2020-02-03T13:53:48Z</dcterms:created>
  <dcterms:modified xsi:type="dcterms:W3CDTF">2020-02-03T17:22:45Z</dcterms:modified>
</cp:coreProperties>
</file>